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0" r:id="rId1"/>
    <p:sldMasterId id="2147484492" r:id="rId2"/>
  </p:sldMasterIdLst>
  <p:notesMasterIdLst>
    <p:notesMasterId r:id="rId17"/>
  </p:notesMasterIdLst>
  <p:handoutMasterIdLst>
    <p:handoutMasterId r:id="rId18"/>
  </p:handoutMasterIdLst>
  <p:sldIdLst>
    <p:sldId id="660" r:id="rId3"/>
    <p:sldId id="711" r:id="rId4"/>
    <p:sldId id="710" r:id="rId5"/>
    <p:sldId id="697" r:id="rId6"/>
    <p:sldId id="704" r:id="rId7"/>
    <p:sldId id="705" r:id="rId8"/>
    <p:sldId id="692" r:id="rId9"/>
    <p:sldId id="698" r:id="rId10"/>
    <p:sldId id="706" r:id="rId11"/>
    <p:sldId id="703" r:id="rId12"/>
    <p:sldId id="708" r:id="rId13"/>
    <p:sldId id="709" r:id="rId14"/>
    <p:sldId id="712" r:id="rId15"/>
    <p:sldId id="668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831EF1-D89C-46CC-AAE6-304415D5BB7C}">
          <p14:sldIdLst>
            <p14:sldId id="660"/>
            <p14:sldId id="711"/>
            <p14:sldId id="710"/>
            <p14:sldId id="697"/>
            <p14:sldId id="704"/>
            <p14:sldId id="705"/>
            <p14:sldId id="692"/>
            <p14:sldId id="698"/>
            <p14:sldId id="706"/>
            <p14:sldId id="703"/>
            <p14:sldId id="708"/>
            <p14:sldId id="709"/>
            <p14:sldId id="712"/>
            <p14:sldId id="6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F268EB"/>
    <a:srgbClr val="9B320E"/>
    <a:srgbClr val="3333FF"/>
    <a:srgbClr val="CCECFF"/>
    <a:srgbClr val="EE0000"/>
    <a:srgbClr val="F878BB"/>
    <a:srgbClr val="E0932C"/>
    <a:srgbClr val="E56D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5764" autoAdjust="0"/>
  </p:normalViewPr>
  <p:slideViewPr>
    <p:cSldViewPr>
      <p:cViewPr varScale="1">
        <p:scale>
          <a:sx n="79" d="100"/>
          <a:sy n="79" d="100"/>
        </p:scale>
        <p:origin x="1146" y="96"/>
      </p:cViewPr>
      <p:guideLst>
        <p:guide orient="horz" pos="7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B35A5DA-2D7C-42B2-B104-1067744C85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413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E698CAE-EE2B-46BF-AE5F-F5ADF090DB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3" name="备注占位符 12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14" name="幻灯片图像占位符 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468584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698CAE-EE2B-46BF-AE5F-F5ADF090DB27}" type="slidenum">
              <a:rPr lang="en-US" altLang="zh-CN" smtClean="0"/>
              <a:pPr>
                <a:defRPr/>
              </a:pPr>
              <a:t>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7836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698CAE-EE2B-46BF-AE5F-F5ADF090DB27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1253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698CAE-EE2B-46BF-AE5F-F5ADF090DB2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419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698CAE-EE2B-46BF-AE5F-F5ADF090DB2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286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200" dirty="0" smtClean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698CAE-EE2B-46BF-AE5F-F5ADF090DB2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552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698CAE-EE2B-46BF-AE5F-F5ADF090DB2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658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698CAE-EE2B-46BF-AE5F-F5ADF090DB2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815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 userDrawn="1"/>
        </p:nvSpPr>
        <p:spPr bwMode="auto">
          <a:xfrm>
            <a:off x="0" y="6740525"/>
            <a:ext cx="9144000" cy="1174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zh-CN" altLang="zh-CN" sz="1600" b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pitchFamily="2" charset="-122"/>
            </a:endParaRPr>
          </a:p>
        </p:txBody>
      </p:sp>
      <p:pic>
        <p:nvPicPr>
          <p:cNvPr id="3" name="Picture 14" descr="gdu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400675" y="260350"/>
            <a:ext cx="971550" cy="95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5" descr="18x6户外-新"/>
          <p:cNvPicPr>
            <a:picLocks noChangeAspect="1" noChangeArrowheads="1"/>
          </p:cNvPicPr>
          <p:nvPr userDrawn="1"/>
        </p:nvPicPr>
        <p:blipFill>
          <a:blip r:embed="rId3"/>
          <a:srcRect l="67012" b="87825"/>
          <a:stretch>
            <a:fillRect/>
          </a:stretch>
        </p:blipFill>
        <p:spPr bwMode="auto">
          <a:xfrm>
            <a:off x="358775" y="1233488"/>
            <a:ext cx="8318500" cy="8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6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4075113" y="333375"/>
            <a:ext cx="998537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7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2700338" y="277813"/>
            <a:ext cx="963612" cy="955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9C327A50-5592-4B4B-BEE5-497B920E519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6410E39F-0733-4626-BA8D-BD4D3E565B1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442325" y="6403975"/>
            <a:ext cx="701675" cy="457200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30EBF7E-A8C9-459F-8D2C-B0F53A4573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A56D1-363B-473F-9ABD-CFE4823C8D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1013" y="616585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BEAF7-B96A-4FAC-8273-C25879A174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50AF8-B4D5-421A-A596-D00A1ADAFD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831F4-5047-48EC-9323-FDFC5AAC7C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4AA93-8072-4AF9-A244-F8C9C2B5A1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F3AD2-8503-4CC6-8DA1-7F7BC610F4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圆角矩形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AF958-575B-464F-87F9-99E22E4B36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8AB30DF8-81F7-4080-A390-5DB09EF199D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490FB-4128-4615-AB2F-96392C0808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B2144-4A70-436F-938E-8C7F21BFD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12A23-E3E1-4596-BA30-350B99A8AC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53FE44C1-8B84-4C4B-99A4-8D1A24E1090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028B1577-3DEF-4017-9161-B8BC4E1CDC1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02B363FE-821A-462C-B2D8-F2188A603E1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400122BD-ACB6-4040-B68F-943EBC4E07E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7CE1780D-B665-43E7-8B6C-520F3AC2083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DED63560-FEB2-4EFB-B7D6-0F274E4ED5BA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3E7D11D2-8997-4BC3-A257-CE4E58AA6F9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6481763"/>
            <a:ext cx="684212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600" b="0"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</a:defRPr>
            </a:lvl1pPr>
          </a:lstStyle>
          <a:p>
            <a:pPr>
              <a:defRPr/>
            </a:pPr>
            <a:r>
              <a:rPr lang="en-US" altLang="zh-CN"/>
              <a:t>-</a:t>
            </a:r>
            <a:fld id="{5D72E950-4C2E-41B0-A6DF-ACE83D3AE20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1763713" y="404813"/>
            <a:ext cx="7380287" cy="71437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pPr algn="r">
              <a:defRPr/>
            </a:pPr>
            <a:r>
              <a:rPr lang="en-US" altLang="zh-CN" b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gLiU" pitchFamily="49" charset="-120"/>
                <a:ea typeface="MingLiU" pitchFamily="49" charset="-120"/>
                <a:cs typeface="经典繁粗仿" pitchFamily="49" charset="-122"/>
              </a:rPr>
              <a:t>2009</a:t>
            </a:r>
            <a:r>
              <a:rPr lang="zh-CN" altLang="en-US" b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gLiU" pitchFamily="49" charset="-120"/>
                <a:ea typeface="MingLiU" pitchFamily="49" charset="-120"/>
                <a:cs typeface="经典繁粗仿" pitchFamily="49" charset="-122"/>
              </a:rPr>
              <a:t>年度</a:t>
            </a:r>
            <a:r>
              <a:rPr lang="en-US" altLang="zh-CN" b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gLiU" pitchFamily="49" charset="-120"/>
                <a:ea typeface="MingLiU" pitchFamily="49" charset="-120"/>
                <a:cs typeface="经典繁粗仿" pitchFamily="49" charset="-122"/>
              </a:rPr>
              <a:t>NSFC-</a:t>
            </a:r>
            <a:r>
              <a:rPr lang="zh-CN" altLang="en-US" b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gLiU" pitchFamily="49" charset="-120"/>
                <a:ea typeface="MingLiU" pitchFamily="49" charset="-120"/>
                <a:cs typeface="经典繁粗仿" pitchFamily="49" charset="-122"/>
              </a:rPr>
              <a:t>广东联合基金重点项目</a:t>
            </a:r>
          </a:p>
        </p:txBody>
      </p:sp>
      <p:pic>
        <p:nvPicPr>
          <p:cNvPr id="1028" name="Picture 15" descr="gdut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260475" y="7938"/>
            <a:ext cx="611188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2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50875" y="28575"/>
            <a:ext cx="6492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2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52388" y="31750"/>
            <a:ext cx="595312" cy="588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219" r:id="rId1"/>
    <p:sldLayoutId id="2147486220" r:id="rId2"/>
    <p:sldLayoutId id="2147486221" r:id="rId3"/>
    <p:sldLayoutId id="2147486222" r:id="rId4"/>
    <p:sldLayoutId id="2147486223" r:id="rId5"/>
    <p:sldLayoutId id="2147486224" r:id="rId6"/>
    <p:sldLayoutId id="2147486225" r:id="rId7"/>
    <p:sldLayoutId id="2147486226" r:id="rId8"/>
    <p:sldLayoutId id="2147486227" r:id="rId9"/>
    <p:sldLayoutId id="2147486228" r:id="rId10"/>
    <p:sldLayoutId id="214748622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j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2" name="标题占位符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053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ea typeface="黑体" pitchFamily="2" charset="-122"/>
              </a:defRPr>
            </a:lvl1pPr>
          </a:lstStyle>
          <a:p>
            <a:pPr>
              <a:defRPr/>
            </a:pPr>
            <a:fld id="{9D73057C-6982-4A51-BD18-32EB102C994D}" type="datetimeFigureOut">
              <a:rPr lang="en-US"/>
              <a:pPr>
                <a:defRPr/>
              </a:pPr>
              <a:t>11/21/2016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ea typeface="黑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/>
              <a:t>-</a:t>
            </a:r>
            <a:fld id="{493CEBFE-ABF7-4B27-939B-08E9B3E2F7C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30" r:id="rId1"/>
    <p:sldLayoutId id="2147486231" r:id="rId2"/>
    <p:sldLayoutId id="2147486232" r:id="rId3"/>
    <p:sldLayoutId id="2147486233" r:id="rId4"/>
    <p:sldLayoutId id="2147486234" r:id="rId5"/>
    <p:sldLayoutId id="2147486235" r:id="rId6"/>
    <p:sldLayoutId id="2147486236" r:id="rId7"/>
    <p:sldLayoutId id="2147486237" r:id="rId8"/>
    <p:sldLayoutId id="2147486238" r:id="rId9"/>
    <p:sldLayoutId id="2147486239" r:id="rId10"/>
    <p:sldLayoutId id="214748624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4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r>
              <a:rPr lang="zh-CN" altLang="en-US" sz="6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译码</a:t>
            </a:r>
            <a:endParaRPr lang="zh-CN" altLang="en-US" sz="6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39652" y="263549"/>
            <a:ext cx="621467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4400" b="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译码流程</a:t>
            </a:r>
            <a:endParaRPr lang="zh-CN" altLang="en-US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501796"/>
            <a:ext cx="4590555" cy="6183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3779912" y="2456892"/>
            <a:ext cx="72008" cy="108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683030" y="2384884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endParaRPr lang="zh-CN" altLang="en-US" sz="1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87057" y="2458045"/>
            <a:ext cx="72008" cy="108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52698" y="2420888"/>
            <a:ext cx="72008" cy="108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766608" y="2380134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64309" y="2351783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88124" y="2924944"/>
            <a:ext cx="900100" cy="360040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167844" y="4041068"/>
            <a:ext cx="900100" cy="360040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879812" y="5482504"/>
            <a:ext cx="2664296" cy="7277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964309" y="5661248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 smtClean="0">
                <a:solidFill>
                  <a:srgbClr val="FF0000"/>
                </a:solidFill>
              </a:rPr>
              <a:t>ignore</a:t>
            </a:r>
            <a:endParaRPr lang="zh-CN" altLang="en-US" b="0" dirty="0">
              <a:solidFill>
                <a:srgbClr val="FF0000"/>
              </a:solidFill>
            </a:endParaRPr>
          </a:p>
        </p:txBody>
      </p:sp>
      <p:cxnSp>
        <p:nvCxnSpPr>
          <p:cNvPr id="18" name="直接箭头连接符 17"/>
          <p:cNvCxnSpPr>
            <a:stCxn id="15" idx="3"/>
            <a:endCxn id="16" idx="1"/>
          </p:cNvCxnSpPr>
          <p:nvPr/>
        </p:nvCxnSpPr>
        <p:spPr>
          <a:xfrm>
            <a:off x="5544108" y="5846402"/>
            <a:ext cx="420201" cy="14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35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44" y="392541"/>
            <a:ext cx="5416655" cy="5830262"/>
          </a:xfrm>
        </p:spPr>
      </p:pic>
      <p:sp>
        <p:nvSpPr>
          <p:cNvPr id="8" name="文本框 7"/>
          <p:cNvSpPr txBox="1"/>
          <p:nvPr/>
        </p:nvSpPr>
        <p:spPr>
          <a:xfrm>
            <a:off x="6913256" y="5487459"/>
            <a:ext cx="1764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K</a:t>
            </a:r>
            <a:r>
              <a:rPr lang="zh-CN" altLang="en-US" dirty="0" smtClean="0">
                <a:solidFill>
                  <a:schemeClr val="tx1"/>
                </a:solidFill>
              </a:rPr>
              <a:t>到</a:t>
            </a:r>
            <a:r>
              <a:rPr lang="en-US" altLang="zh-CN" dirty="0" err="1" smtClean="0">
                <a:solidFill>
                  <a:schemeClr val="tx1"/>
                </a:solidFill>
              </a:rPr>
              <a:t>len</a:t>
            </a:r>
            <a:r>
              <a:rPr lang="zh-CN" altLang="en-US" dirty="0" smtClean="0">
                <a:solidFill>
                  <a:schemeClr val="tx1"/>
                </a:solidFill>
              </a:rPr>
              <a:t>后译码结束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88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0" y="362516"/>
            <a:ext cx="5097450" cy="6294981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435" y="274638"/>
            <a:ext cx="4855565" cy="481054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99838" y="5085185"/>
            <a:ext cx="3672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其它子模式的译码原理同大写字母模式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57232" y="5742676"/>
            <a:ext cx="3672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如果码字对应的是</a:t>
            </a:r>
            <a:r>
              <a:rPr lang="en-US" altLang="zh-CN" dirty="0" smtClean="0">
                <a:solidFill>
                  <a:schemeClr val="tx1"/>
                </a:solidFill>
              </a:rPr>
              <a:t>as</a:t>
            </a:r>
            <a:r>
              <a:rPr lang="zh-CN" altLang="en-US" dirty="0" smtClean="0">
                <a:solidFill>
                  <a:schemeClr val="tx1"/>
                </a:solidFill>
              </a:rPr>
              <a:t>，则</a:t>
            </a:r>
            <a:r>
              <a:rPr lang="en-US" altLang="zh-CN" dirty="0" err="1" smtClean="0">
                <a:solidFill>
                  <a:schemeClr val="tx1"/>
                </a:solidFill>
              </a:rPr>
              <a:t>premode</a:t>
            </a:r>
            <a:r>
              <a:rPr lang="en-US" altLang="zh-CN" dirty="0" smtClean="0">
                <a:solidFill>
                  <a:schemeClr val="tx1"/>
                </a:solidFill>
              </a:rPr>
              <a:t>=[1,mode] 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r>
              <a:rPr lang="en-US" altLang="zh-CN" dirty="0" smtClean="0">
                <a:solidFill>
                  <a:schemeClr val="tx1"/>
                </a:solidFill>
              </a:rPr>
              <a:t>mode=11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70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952491"/>
              </p:ext>
            </p:extLst>
          </p:nvPr>
        </p:nvGraphicFramePr>
        <p:xfrm>
          <a:off x="146050" y="332656"/>
          <a:ext cx="2563968" cy="2303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992">
                  <a:extLst>
                    <a:ext uri="{9D8B030D-6E8A-4147-A177-3AD203B41FA5}">
                      <a16:colId xmlns:a16="http://schemas.microsoft.com/office/drawing/2014/main" val="721108753"/>
                    </a:ext>
                  </a:extLst>
                </a:gridCol>
                <a:gridCol w="640992">
                  <a:extLst>
                    <a:ext uri="{9D8B030D-6E8A-4147-A177-3AD203B41FA5}">
                      <a16:colId xmlns:a16="http://schemas.microsoft.com/office/drawing/2014/main" val="2548229048"/>
                    </a:ext>
                  </a:extLst>
                </a:gridCol>
                <a:gridCol w="640992">
                  <a:extLst>
                    <a:ext uri="{9D8B030D-6E8A-4147-A177-3AD203B41FA5}">
                      <a16:colId xmlns:a16="http://schemas.microsoft.com/office/drawing/2014/main" val="2265184238"/>
                    </a:ext>
                  </a:extLst>
                </a:gridCol>
                <a:gridCol w="640992">
                  <a:extLst>
                    <a:ext uri="{9D8B030D-6E8A-4147-A177-3AD203B41FA5}">
                      <a16:colId xmlns:a16="http://schemas.microsoft.com/office/drawing/2014/main" val="2278614444"/>
                    </a:ext>
                  </a:extLst>
                </a:gridCol>
              </a:tblGrid>
              <a:tr h="172666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r>
                        <a:rPr lang="zh-CN" altLang="en-US" sz="1100" u="none" strike="noStrike">
                          <a:effectLst/>
                        </a:rPr>
                        <a:t>值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917641"/>
                  </a:ext>
                </a:extLst>
              </a:tr>
              <a:tr h="1726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m=1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790368"/>
                  </a:ext>
                </a:extLst>
              </a:tr>
              <a:tr h="1726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m=2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7327403"/>
                  </a:ext>
                </a:extLst>
              </a:tr>
              <a:tr h="1726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m=3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3405650"/>
                  </a:ext>
                </a:extLst>
              </a:tr>
              <a:tr h="1726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m=1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640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5110228"/>
                  </a:ext>
                </a:extLst>
              </a:tr>
              <a:tr h="1726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m=2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9689652"/>
                  </a:ext>
                </a:extLst>
              </a:tr>
              <a:tr h="1726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m=3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821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841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2794889"/>
                  </a:ext>
                </a:extLst>
              </a:tr>
              <a:tr h="1726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m=1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278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7495804"/>
                  </a:ext>
                </a:extLst>
              </a:tr>
              <a:tr h="1726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m=2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885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4418352"/>
                  </a:ext>
                </a:extLst>
              </a:tr>
              <a:tr h="1726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m=3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899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0482066"/>
                  </a:ext>
                </a:extLst>
              </a:tr>
              <a:tr h="1726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m=1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853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862599"/>
                  </a:ext>
                </a:extLst>
              </a:tr>
              <a:tr h="1726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m=2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4578676"/>
                  </a:ext>
                </a:extLst>
              </a:tr>
              <a:tr h="1726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m=3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806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8570536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755576" y="512676"/>
            <a:ext cx="672458" cy="180020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167844" y="165992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数据区中的第一个码字是符号长度值：</a:t>
            </a:r>
            <a:r>
              <a:rPr lang="en-US" altLang="zh-CN" sz="1800" b="0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32</a:t>
            </a:r>
            <a:endParaRPr lang="zh-CN" altLang="en-US" sz="1800" b="0" dirty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3529" y="292494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多出来的是</a:t>
            </a:r>
            <a:r>
              <a:rPr lang="zh-CN" altLang="en-US" sz="1800" b="0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错误纠正码字</a:t>
            </a:r>
            <a:endParaRPr lang="zh-CN" altLang="en-US" sz="1800" b="0" dirty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55574" y="2455781"/>
            <a:ext cx="1954443" cy="180020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肘形连接符 14"/>
          <p:cNvCxnSpPr>
            <a:stCxn id="5" idx="2"/>
            <a:endCxn id="13" idx="0"/>
          </p:cNvCxnSpPr>
          <p:nvPr/>
        </p:nvCxnSpPr>
        <p:spPr>
          <a:xfrm rot="16200000" flipH="1">
            <a:off x="1327166" y="2736668"/>
            <a:ext cx="289143" cy="8740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442193" y="512676"/>
            <a:ext cx="609527" cy="18002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179465" y="53532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模式锁定：</a:t>
            </a:r>
            <a:r>
              <a:rPr lang="zh-CN" altLang="en-US" sz="1800" b="0" dirty="0" smtClean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数字压缩模式</a:t>
            </a:r>
            <a:endParaRPr lang="zh-CN" altLang="en-US" sz="1800" b="0" dirty="0">
              <a:solidFill>
                <a:srgbClr val="92D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774700" y="506028"/>
            <a:ext cx="1924050" cy="901700"/>
          </a:xfrm>
          <a:custGeom>
            <a:avLst/>
            <a:gdLst>
              <a:gd name="connsiteX0" fmla="*/ 1295400 w 1924050"/>
              <a:gd name="connsiteY0" fmla="*/ 0 h 901700"/>
              <a:gd name="connsiteX1" fmla="*/ 1917700 w 1924050"/>
              <a:gd name="connsiteY1" fmla="*/ 0 h 901700"/>
              <a:gd name="connsiteX2" fmla="*/ 1924050 w 1924050"/>
              <a:gd name="connsiteY2" fmla="*/ 717550 h 901700"/>
              <a:gd name="connsiteX3" fmla="*/ 666750 w 1924050"/>
              <a:gd name="connsiteY3" fmla="*/ 711200 h 901700"/>
              <a:gd name="connsiteX4" fmla="*/ 660400 w 1924050"/>
              <a:gd name="connsiteY4" fmla="*/ 901700 h 901700"/>
              <a:gd name="connsiteX5" fmla="*/ 25400 w 1924050"/>
              <a:gd name="connsiteY5" fmla="*/ 895350 h 901700"/>
              <a:gd name="connsiteX6" fmla="*/ 0 w 1924050"/>
              <a:gd name="connsiteY6" fmla="*/ 196850 h 901700"/>
              <a:gd name="connsiteX7" fmla="*/ 1295400 w 1924050"/>
              <a:gd name="connsiteY7" fmla="*/ 203200 h 901700"/>
              <a:gd name="connsiteX8" fmla="*/ 1295400 w 1924050"/>
              <a:gd name="connsiteY8" fmla="*/ 0 h 90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4050" h="901700">
                <a:moveTo>
                  <a:pt x="1295400" y="0"/>
                </a:moveTo>
                <a:lnTo>
                  <a:pt x="1917700" y="0"/>
                </a:lnTo>
                <a:cubicBezTo>
                  <a:pt x="1919817" y="239183"/>
                  <a:pt x="1921933" y="478367"/>
                  <a:pt x="1924050" y="717550"/>
                </a:cubicBezTo>
                <a:lnTo>
                  <a:pt x="666750" y="711200"/>
                </a:lnTo>
                <a:lnTo>
                  <a:pt x="660400" y="901700"/>
                </a:lnTo>
                <a:lnTo>
                  <a:pt x="25400" y="895350"/>
                </a:lnTo>
                <a:lnTo>
                  <a:pt x="0" y="196850"/>
                </a:lnTo>
                <a:lnTo>
                  <a:pt x="1295400" y="203200"/>
                </a:lnTo>
                <a:lnTo>
                  <a:pt x="129540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179465" y="904655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3 393 512 563 733 323 226 640 819 496 645</a:t>
            </a:r>
            <a:endParaRPr lang="zh-CN" altLang="en-US" sz="1800" b="0" dirty="0">
              <a:solidFill>
                <a:srgbClr val="92D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2721639" y="904655"/>
            <a:ext cx="6350861" cy="0"/>
          </a:xfrm>
          <a:prstGeom prst="line">
            <a:avLst/>
          </a:prstGeom>
          <a:ln>
            <a:solidFill>
              <a:srgbClr val="9B32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014" y="1556792"/>
            <a:ext cx="6265935" cy="447567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3167844" y="2079552"/>
            <a:ext cx="537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去掉前导位</a:t>
            </a:r>
            <a:r>
              <a:rPr lang="en-US" altLang="zh-CN" sz="18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</a:t>
            </a:r>
            <a:r>
              <a:rPr lang="en-US" altLang="zh-CN" sz="18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=&gt; </a:t>
            </a:r>
            <a:r>
              <a:rPr lang="en-US" altLang="zh-CN" sz="1800" b="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198512241359411830015823837045</a:t>
            </a:r>
            <a:endParaRPr lang="zh-CN" altLang="en-US" sz="1800" b="0" dirty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442193" y="1234356"/>
            <a:ext cx="609527" cy="18002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2728088" y="2582769"/>
            <a:ext cx="6350861" cy="0"/>
          </a:xfrm>
          <a:prstGeom prst="line">
            <a:avLst/>
          </a:prstGeom>
          <a:ln>
            <a:solidFill>
              <a:srgbClr val="9B32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173246" y="265796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模式锁定：</a:t>
            </a:r>
            <a:r>
              <a:rPr lang="zh-CN" altLang="en-US" sz="1800" b="0" dirty="0" smtClean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文本压缩模式</a:t>
            </a:r>
            <a:endParaRPr lang="zh-CN" altLang="en-US" sz="1800" b="0" dirty="0">
              <a:solidFill>
                <a:srgbClr val="92D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2721639" y="536662"/>
            <a:ext cx="6350861" cy="0"/>
          </a:xfrm>
          <a:prstGeom prst="line">
            <a:avLst/>
          </a:prstGeom>
          <a:ln>
            <a:solidFill>
              <a:srgbClr val="9B32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任意多边形 48"/>
          <p:cNvSpPr/>
          <p:nvPr/>
        </p:nvSpPr>
        <p:spPr>
          <a:xfrm>
            <a:off x="789709" y="1249555"/>
            <a:ext cx="1907597" cy="1042638"/>
          </a:xfrm>
          <a:custGeom>
            <a:avLst/>
            <a:gdLst>
              <a:gd name="connsiteX0" fmla="*/ 1280160 w 1907597"/>
              <a:gd name="connsiteY0" fmla="*/ 0 h 1042638"/>
              <a:gd name="connsiteX1" fmla="*/ 1280160 w 1907597"/>
              <a:gd name="connsiteY1" fmla="*/ 0 h 1042638"/>
              <a:gd name="connsiteX2" fmla="*/ 1895302 w 1907597"/>
              <a:gd name="connsiteY2" fmla="*/ 8313 h 1042638"/>
              <a:gd name="connsiteX3" fmla="*/ 1886989 w 1907597"/>
              <a:gd name="connsiteY3" fmla="*/ 41564 h 1042638"/>
              <a:gd name="connsiteX4" fmla="*/ 1870364 w 1907597"/>
              <a:gd name="connsiteY4" fmla="*/ 91440 h 1042638"/>
              <a:gd name="connsiteX5" fmla="*/ 1878676 w 1907597"/>
              <a:gd name="connsiteY5" fmla="*/ 324197 h 1042638"/>
              <a:gd name="connsiteX6" fmla="*/ 1895302 w 1907597"/>
              <a:gd name="connsiteY6" fmla="*/ 457200 h 1042638"/>
              <a:gd name="connsiteX7" fmla="*/ 1886989 w 1907597"/>
              <a:gd name="connsiteY7" fmla="*/ 1022466 h 1042638"/>
              <a:gd name="connsiteX8" fmla="*/ 1762298 w 1907597"/>
              <a:gd name="connsiteY8" fmla="*/ 1030778 h 1042638"/>
              <a:gd name="connsiteX9" fmla="*/ 1263535 w 1907597"/>
              <a:gd name="connsiteY9" fmla="*/ 1039091 h 1042638"/>
              <a:gd name="connsiteX10" fmla="*/ 906087 w 1907597"/>
              <a:gd name="connsiteY10" fmla="*/ 1030778 h 1042638"/>
              <a:gd name="connsiteX11" fmla="*/ 290946 w 1907597"/>
              <a:gd name="connsiteY11" fmla="*/ 1022466 h 1042638"/>
              <a:gd name="connsiteX12" fmla="*/ 232756 w 1907597"/>
              <a:gd name="connsiteY12" fmla="*/ 1014153 h 1042638"/>
              <a:gd name="connsiteX13" fmla="*/ 49876 w 1907597"/>
              <a:gd name="connsiteY13" fmla="*/ 1005840 h 1042638"/>
              <a:gd name="connsiteX14" fmla="*/ 41564 w 1907597"/>
              <a:gd name="connsiteY14" fmla="*/ 980902 h 1042638"/>
              <a:gd name="connsiteX15" fmla="*/ 24938 w 1907597"/>
              <a:gd name="connsiteY15" fmla="*/ 831273 h 1042638"/>
              <a:gd name="connsiteX16" fmla="*/ 16626 w 1907597"/>
              <a:gd name="connsiteY16" fmla="*/ 656706 h 1042638"/>
              <a:gd name="connsiteX17" fmla="*/ 0 w 1907597"/>
              <a:gd name="connsiteY17" fmla="*/ 423949 h 1042638"/>
              <a:gd name="connsiteX18" fmla="*/ 8313 w 1907597"/>
              <a:gd name="connsiteY18" fmla="*/ 182880 h 1042638"/>
              <a:gd name="connsiteX19" fmla="*/ 33251 w 1907597"/>
              <a:gd name="connsiteY19" fmla="*/ 174568 h 1042638"/>
              <a:gd name="connsiteX20" fmla="*/ 191193 w 1907597"/>
              <a:gd name="connsiteY20" fmla="*/ 166255 h 1042638"/>
              <a:gd name="connsiteX21" fmla="*/ 374073 w 1907597"/>
              <a:gd name="connsiteY21" fmla="*/ 174568 h 1042638"/>
              <a:gd name="connsiteX22" fmla="*/ 407324 w 1907597"/>
              <a:gd name="connsiteY22" fmla="*/ 182880 h 1042638"/>
              <a:gd name="connsiteX23" fmla="*/ 482138 w 1907597"/>
              <a:gd name="connsiteY23" fmla="*/ 199506 h 1042638"/>
              <a:gd name="connsiteX24" fmla="*/ 798022 w 1907597"/>
              <a:gd name="connsiteY24" fmla="*/ 191193 h 1042638"/>
              <a:gd name="connsiteX25" fmla="*/ 1296786 w 1907597"/>
              <a:gd name="connsiteY25" fmla="*/ 191193 h 1042638"/>
              <a:gd name="connsiteX26" fmla="*/ 1313411 w 1907597"/>
              <a:gd name="connsiteY26" fmla="*/ 157942 h 1042638"/>
              <a:gd name="connsiteX27" fmla="*/ 1330036 w 1907597"/>
              <a:gd name="connsiteY27" fmla="*/ 133004 h 1042638"/>
              <a:gd name="connsiteX28" fmla="*/ 1338349 w 1907597"/>
              <a:gd name="connsiteY28" fmla="*/ 108066 h 1042638"/>
              <a:gd name="connsiteX29" fmla="*/ 1321724 w 1907597"/>
              <a:gd name="connsiteY29" fmla="*/ 49877 h 1042638"/>
              <a:gd name="connsiteX30" fmla="*/ 1305098 w 1907597"/>
              <a:gd name="connsiteY30" fmla="*/ 33251 h 1042638"/>
              <a:gd name="connsiteX31" fmla="*/ 1280160 w 1907597"/>
              <a:gd name="connsiteY31" fmla="*/ 0 h 104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07597" h="1042638">
                <a:moveTo>
                  <a:pt x="1280160" y="0"/>
                </a:moveTo>
                <a:lnTo>
                  <a:pt x="1280160" y="0"/>
                </a:lnTo>
                <a:lnTo>
                  <a:pt x="1895302" y="8313"/>
                </a:lnTo>
                <a:cubicBezTo>
                  <a:pt x="1906700" y="9094"/>
                  <a:pt x="1890272" y="30621"/>
                  <a:pt x="1886989" y="41564"/>
                </a:cubicBezTo>
                <a:cubicBezTo>
                  <a:pt x="1881953" y="58350"/>
                  <a:pt x="1870364" y="91440"/>
                  <a:pt x="1870364" y="91440"/>
                </a:cubicBezTo>
                <a:cubicBezTo>
                  <a:pt x="1873135" y="169026"/>
                  <a:pt x="1874894" y="246654"/>
                  <a:pt x="1878676" y="324197"/>
                </a:cubicBezTo>
                <a:cubicBezTo>
                  <a:pt x="1883810" y="429446"/>
                  <a:pt x="1876498" y="400790"/>
                  <a:pt x="1895302" y="457200"/>
                </a:cubicBezTo>
                <a:cubicBezTo>
                  <a:pt x="1892531" y="645622"/>
                  <a:pt x="1929556" y="838894"/>
                  <a:pt x="1886989" y="1022466"/>
                </a:cubicBezTo>
                <a:cubicBezTo>
                  <a:pt x="1877579" y="1063045"/>
                  <a:pt x="1803939" y="1029668"/>
                  <a:pt x="1762298" y="1030778"/>
                </a:cubicBezTo>
                <a:lnTo>
                  <a:pt x="1263535" y="1039091"/>
                </a:lnTo>
                <a:lnTo>
                  <a:pt x="906087" y="1030778"/>
                </a:lnTo>
                <a:lnTo>
                  <a:pt x="290946" y="1022466"/>
                </a:lnTo>
                <a:cubicBezTo>
                  <a:pt x="271358" y="1021982"/>
                  <a:pt x="252303" y="1015501"/>
                  <a:pt x="232756" y="1014153"/>
                </a:cubicBezTo>
                <a:cubicBezTo>
                  <a:pt x="171878" y="1009954"/>
                  <a:pt x="110836" y="1008611"/>
                  <a:pt x="49876" y="1005840"/>
                </a:cubicBezTo>
                <a:cubicBezTo>
                  <a:pt x="47105" y="997527"/>
                  <a:pt x="43282" y="989494"/>
                  <a:pt x="41564" y="980902"/>
                </a:cubicBezTo>
                <a:cubicBezTo>
                  <a:pt x="34156" y="943862"/>
                  <a:pt x="26850" y="861863"/>
                  <a:pt x="24938" y="831273"/>
                </a:cubicBezTo>
                <a:cubicBezTo>
                  <a:pt x="21304" y="773132"/>
                  <a:pt x="19770" y="714876"/>
                  <a:pt x="16626" y="656706"/>
                </a:cubicBezTo>
                <a:cubicBezTo>
                  <a:pt x="10231" y="538386"/>
                  <a:pt x="8998" y="531926"/>
                  <a:pt x="0" y="423949"/>
                </a:cubicBezTo>
                <a:cubicBezTo>
                  <a:pt x="2771" y="343593"/>
                  <a:pt x="-2314" y="262579"/>
                  <a:pt x="8313" y="182880"/>
                </a:cubicBezTo>
                <a:cubicBezTo>
                  <a:pt x="9471" y="174195"/>
                  <a:pt x="24525" y="175361"/>
                  <a:pt x="33251" y="174568"/>
                </a:cubicBezTo>
                <a:cubicBezTo>
                  <a:pt x="85755" y="169795"/>
                  <a:pt x="138546" y="169026"/>
                  <a:pt x="191193" y="166255"/>
                </a:cubicBezTo>
                <a:cubicBezTo>
                  <a:pt x="252153" y="169026"/>
                  <a:pt x="313230" y="169888"/>
                  <a:pt x="374073" y="174568"/>
                </a:cubicBezTo>
                <a:cubicBezTo>
                  <a:pt x="385464" y="175444"/>
                  <a:pt x="396171" y="180402"/>
                  <a:pt x="407324" y="182880"/>
                </a:cubicBezTo>
                <a:cubicBezTo>
                  <a:pt x="502258" y="203976"/>
                  <a:pt x="401082" y="179241"/>
                  <a:pt x="482138" y="199506"/>
                </a:cubicBezTo>
                <a:cubicBezTo>
                  <a:pt x="587433" y="196735"/>
                  <a:pt x="692691" y="191193"/>
                  <a:pt x="798022" y="191193"/>
                </a:cubicBezTo>
                <a:cubicBezTo>
                  <a:pt x="1326300" y="191193"/>
                  <a:pt x="1067425" y="216678"/>
                  <a:pt x="1296786" y="191193"/>
                </a:cubicBezTo>
                <a:cubicBezTo>
                  <a:pt x="1302328" y="180109"/>
                  <a:pt x="1307263" y="168701"/>
                  <a:pt x="1313411" y="157942"/>
                </a:cubicBezTo>
                <a:cubicBezTo>
                  <a:pt x="1318368" y="149268"/>
                  <a:pt x="1325568" y="141940"/>
                  <a:pt x="1330036" y="133004"/>
                </a:cubicBezTo>
                <a:cubicBezTo>
                  <a:pt x="1333955" y="125167"/>
                  <a:pt x="1335578" y="116379"/>
                  <a:pt x="1338349" y="108066"/>
                </a:cubicBezTo>
                <a:cubicBezTo>
                  <a:pt x="1336797" y="101860"/>
                  <a:pt x="1326833" y="58392"/>
                  <a:pt x="1321724" y="49877"/>
                </a:cubicBezTo>
                <a:cubicBezTo>
                  <a:pt x="1317692" y="43156"/>
                  <a:pt x="1309801" y="39521"/>
                  <a:pt x="1305098" y="33251"/>
                </a:cubicBezTo>
                <a:cubicBezTo>
                  <a:pt x="1301381" y="28294"/>
                  <a:pt x="1299557" y="22168"/>
                  <a:pt x="1280160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/>
        </p:nvCxnSpPr>
        <p:spPr>
          <a:xfrm>
            <a:off x="2721639" y="3105977"/>
            <a:ext cx="6350861" cy="0"/>
          </a:xfrm>
          <a:prstGeom prst="line">
            <a:avLst/>
          </a:prstGeom>
          <a:ln>
            <a:solidFill>
              <a:srgbClr val="9B32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167844" y="3224736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883 821 459 841 278 151 62  131 </a:t>
            </a:r>
          </a:p>
          <a:p>
            <a:r>
              <a:rPr lang="en-US" altLang="zh-CN" sz="18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885 899 899 899 899 883 899 853</a:t>
            </a:r>
            <a:endParaRPr lang="zh-CN" altLang="en-US" sz="1800" b="0" dirty="0">
              <a:solidFill>
                <a:srgbClr val="92D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162765" y="1183733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</a:t>
            </a:r>
            <a:r>
              <a:rPr lang="en-US" altLang="zh-CN" sz="18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900</a:t>
            </a:r>
            <a:r>
              <a:rPr lang="zh-CN" altLang="en-US" sz="18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到基</a:t>
            </a:r>
            <a:r>
              <a:rPr lang="en-US" altLang="zh-CN" sz="18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18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的转换：</a:t>
            </a:r>
            <a:endParaRPr lang="zh-CN" altLang="en-US" sz="1800" b="0" dirty="0">
              <a:solidFill>
                <a:srgbClr val="92D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162765" y="3871067"/>
            <a:ext cx="5609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码字转为字符对：</a:t>
            </a:r>
            <a:endParaRPr lang="en-US" altLang="zh-CN" sz="1800" b="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8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29 13 27 11 15 9  28 1  9  8  5  1  2  2  4  13</a:t>
            </a:r>
          </a:p>
          <a:p>
            <a:r>
              <a:rPr lang="en-US" altLang="zh-CN" sz="18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29 15 29 29 29 29 29 29 29 29 29 13 29 29 28 13</a:t>
            </a:r>
            <a:endParaRPr lang="zh-CN" altLang="en-US" sz="1800" b="0" dirty="0">
              <a:solidFill>
                <a:srgbClr val="92D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64" y="3766887"/>
            <a:ext cx="2663608" cy="2031187"/>
          </a:xfrm>
          <a:prstGeom prst="rect">
            <a:avLst/>
          </a:prstGeom>
        </p:spPr>
      </p:pic>
      <p:sp>
        <p:nvSpPr>
          <p:cNvPr id="56" name="椭圆 55"/>
          <p:cNvSpPr/>
          <p:nvPr/>
        </p:nvSpPr>
        <p:spPr>
          <a:xfrm>
            <a:off x="3239852" y="4185084"/>
            <a:ext cx="252028" cy="288032"/>
          </a:xfrm>
          <a:prstGeom prst="ellipse">
            <a:avLst/>
          </a:prstGeom>
          <a:noFill/>
          <a:ln>
            <a:solidFill>
              <a:srgbClr val="F26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/>
          <p:cNvCxnSpPr>
            <a:stCxn id="56" idx="2"/>
          </p:cNvCxnSpPr>
          <p:nvPr/>
        </p:nvCxnSpPr>
        <p:spPr>
          <a:xfrm flipH="1">
            <a:off x="2411760" y="4329100"/>
            <a:ext cx="828092" cy="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3923928" y="4201708"/>
            <a:ext cx="252028" cy="288032"/>
          </a:xfrm>
          <a:prstGeom prst="ellipse">
            <a:avLst/>
          </a:prstGeom>
          <a:noFill/>
          <a:ln>
            <a:solidFill>
              <a:srgbClr val="F26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>
            <a:stCxn id="59" idx="2"/>
          </p:cNvCxnSpPr>
          <p:nvPr/>
        </p:nvCxnSpPr>
        <p:spPr>
          <a:xfrm flipH="1" flipV="1">
            <a:off x="2813014" y="3989826"/>
            <a:ext cx="1110914" cy="35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5304834" y="4185084"/>
            <a:ext cx="252028" cy="288032"/>
          </a:xfrm>
          <a:prstGeom prst="ellipse">
            <a:avLst/>
          </a:prstGeom>
          <a:noFill/>
          <a:ln>
            <a:solidFill>
              <a:srgbClr val="F26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/>
          <p:cNvCxnSpPr>
            <a:stCxn id="62" idx="2"/>
          </p:cNvCxnSpPr>
          <p:nvPr/>
        </p:nvCxnSpPr>
        <p:spPr>
          <a:xfrm flipH="1">
            <a:off x="2406682" y="4329100"/>
            <a:ext cx="2898152" cy="30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3235119" y="4464256"/>
            <a:ext cx="252028" cy="288032"/>
          </a:xfrm>
          <a:prstGeom prst="ellipse">
            <a:avLst/>
          </a:prstGeom>
          <a:noFill/>
          <a:ln>
            <a:solidFill>
              <a:srgbClr val="F26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箭头连接符 65"/>
          <p:cNvCxnSpPr>
            <a:stCxn id="65" idx="2"/>
          </p:cNvCxnSpPr>
          <p:nvPr/>
        </p:nvCxnSpPr>
        <p:spPr>
          <a:xfrm flipH="1" flipV="1">
            <a:off x="2470327" y="4392640"/>
            <a:ext cx="764792" cy="2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/>
          <p:cNvSpPr/>
          <p:nvPr/>
        </p:nvSpPr>
        <p:spPr>
          <a:xfrm>
            <a:off x="8046216" y="4477243"/>
            <a:ext cx="252028" cy="288032"/>
          </a:xfrm>
          <a:prstGeom prst="ellipse">
            <a:avLst/>
          </a:prstGeom>
          <a:noFill/>
          <a:ln>
            <a:solidFill>
              <a:srgbClr val="F26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>
            <a:stCxn id="68" idx="2"/>
          </p:cNvCxnSpPr>
          <p:nvPr/>
        </p:nvCxnSpPr>
        <p:spPr>
          <a:xfrm flipH="1">
            <a:off x="2476496" y="4621259"/>
            <a:ext cx="5569720" cy="26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43" y="6090233"/>
            <a:ext cx="8386265" cy="603188"/>
          </a:xfrm>
          <a:prstGeom prst="rect">
            <a:avLst/>
          </a:prstGeom>
        </p:spPr>
      </p:pic>
      <p:cxnSp>
        <p:nvCxnSpPr>
          <p:cNvPr id="38" name="直接连接符 37"/>
          <p:cNvCxnSpPr/>
          <p:nvPr/>
        </p:nvCxnSpPr>
        <p:spPr>
          <a:xfrm>
            <a:off x="2770550" y="5589240"/>
            <a:ext cx="6350861" cy="0"/>
          </a:xfrm>
          <a:prstGeom prst="line">
            <a:avLst/>
          </a:prstGeom>
          <a:ln>
            <a:solidFill>
              <a:srgbClr val="9B32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162765" y="4970989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转为具体字符 </a:t>
            </a:r>
            <a:r>
              <a:rPr lang="en-US" altLang="zh-CN" sz="1800" b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=&gt; </a:t>
            </a:r>
            <a:r>
              <a:rPr lang="en-US" altLang="zh-CN" sz="1800" b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sz="1800" b="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lpj19851224,,</a:t>
            </a:r>
            <a:endParaRPr lang="zh-CN" altLang="en-US" sz="1800" b="0" dirty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55573" y="2254336"/>
            <a:ext cx="1954443" cy="1800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56850" y="3336056"/>
            <a:ext cx="1569660" cy="369332"/>
          </a:xfrm>
          <a:prstGeom prst="rect">
            <a:avLst/>
          </a:prstGeom>
          <a:solidFill>
            <a:srgbClr val="3399FF"/>
          </a:solidFill>
        </p:spPr>
        <p:txBody>
          <a:bodyPr wrap="none" rtlCol="0">
            <a:spAutoFit/>
          </a:bodyPr>
          <a:lstStyle/>
          <a:p>
            <a:r>
              <a:rPr lang="zh-CN" altLang="en-US" sz="1800" b="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字节压缩模式</a:t>
            </a:r>
            <a:endParaRPr lang="zh-CN" altLang="en-US" sz="1800" b="0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肘形连接符 6"/>
          <p:cNvCxnSpPr>
            <a:stCxn id="40" idx="1"/>
            <a:endCxn id="41" idx="1"/>
          </p:cNvCxnSpPr>
          <p:nvPr/>
        </p:nvCxnSpPr>
        <p:spPr>
          <a:xfrm rot="10800000" flipV="1">
            <a:off x="656851" y="2344346"/>
            <a:ext cx="98723" cy="1176376"/>
          </a:xfrm>
          <a:prstGeom prst="bentConnector3">
            <a:avLst>
              <a:gd name="adj1" fmla="val 6032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45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608" y="0"/>
            <a:ext cx="10844055" cy="6861175"/>
          </a:xfrm>
          <a:prstGeom prst="rect">
            <a:avLst/>
          </a:prstGeom>
        </p:spPr>
      </p:pic>
      <p:sp>
        <p:nvSpPr>
          <p:cNvPr id="30722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anchorCtr="0"/>
          <a:lstStyle>
            <a:lvl1pPr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/>
            <a:fld id="{C8E3AA71-A26B-4DEC-97FE-63A87B34C4D4}" type="slidenum">
              <a:rPr lang="en-US" altLang="zh-CN" sz="1400">
                <a:solidFill>
                  <a:schemeClr val="tx2"/>
                </a:solidFill>
              </a:rPr>
              <a:pPr algn="r" eaLnBrk="1" hangingPunct="1"/>
              <a:t>13</a:t>
            </a:fld>
            <a:endParaRPr lang="en-US" altLang="zh-CN" sz="1400">
              <a:solidFill>
                <a:schemeClr val="tx2"/>
              </a:solidFill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358080" y="173509"/>
            <a:ext cx="8534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accent1"/>
                </a:solidFill>
                <a:ea typeface="隶书" panose="02010509060101010101" pitchFamily="49" charset="-122"/>
              </a:rPr>
              <a:t>迷人风景只有站在一定高度才能领略，望诸君努力，谢谢！</a:t>
            </a:r>
          </a:p>
        </p:txBody>
      </p:sp>
    </p:spTree>
    <p:extLst>
      <p:ext uri="{BB962C8B-B14F-4D97-AF65-F5344CB8AC3E}">
        <p14:creationId xmlns:p14="http://schemas.microsoft.com/office/powerpoint/2010/main" val="2079600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2715" y="196789"/>
            <a:ext cx="1353344" cy="1143000"/>
          </a:xfrm>
        </p:spPr>
        <p:txBody>
          <a:bodyPr/>
          <a:lstStyle/>
          <a:p>
            <a:r>
              <a:rPr kumimoji="1" lang="zh-CN" altLang="en-US" dirty="0" smtClean="0"/>
              <a:t>复习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65612" cy="4572000"/>
          </a:xfrm>
        </p:spPr>
        <p:txBody>
          <a:bodyPr/>
          <a:lstStyle/>
          <a:p>
            <a:r>
              <a:rPr kumimoji="1" lang="zh-CN" altLang="en-US" dirty="0" smtClean="0"/>
              <a:t>上周回顾</a:t>
            </a:r>
            <a:endParaRPr kumimoji="1" lang="en-US" altLang="zh-CN" dirty="0" smtClean="0"/>
          </a:p>
          <a:p>
            <a:r>
              <a:rPr kumimoji="1" lang="en-US" altLang="zh-CN" sz="2000" dirty="0" smtClean="0"/>
              <a:t>-</a:t>
            </a:r>
            <a:r>
              <a:rPr kumimoji="1" lang="zh-CN" altLang="en-US" sz="2000" dirty="0" smtClean="0"/>
              <a:t> 提取边缘</a:t>
            </a:r>
            <a:endParaRPr kumimoji="1" lang="en-US" altLang="zh-CN" sz="2000" dirty="0" smtClean="0"/>
          </a:p>
          <a:p>
            <a:endParaRPr kumimoji="1" lang="en-US" altLang="zh-CN" sz="2000" dirty="0"/>
          </a:p>
          <a:p>
            <a:endParaRPr kumimoji="1" lang="en-US" altLang="zh-CN" sz="2000" dirty="0" smtClean="0"/>
          </a:p>
          <a:p>
            <a:r>
              <a:rPr kumimoji="1" lang="en-US" altLang="zh-CN" sz="2000" dirty="0" smtClean="0"/>
              <a:t>-</a:t>
            </a:r>
            <a:r>
              <a:rPr kumimoji="1" lang="zh-CN" altLang="en-US" sz="2000" dirty="0" smtClean="0"/>
              <a:t> 统计层数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-</a:t>
            </a:r>
            <a:r>
              <a:rPr kumimoji="1" lang="zh-CN" altLang="en-US" sz="2000" dirty="0" smtClean="0"/>
              <a:t> 扫描每一层的码字</a:t>
            </a:r>
            <a:endParaRPr kumimoji="1" lang="en-US" altLang="zh-CN" sz="2000" dirty="0" smtClean="0"/>
          </a:p>
          <a:p>
            <a:endParaRPr kumimoji="1" lang="en-US" altLang="zh-CN" sz="2000" dirty="0"/>
          </a:p>
          <a:p>
            <a:endParaRPr kumimoji="1" lang="en-US" altLang="zh-CN" sz="2000" dirty="0" smtClean="0"/>
          </a:p>
          <a:p>
            <a:r>
              <a:rPr kumimoji="1" lang="en-US" altLang="zh-CN" sz="2000" dirty="0" smtClean="0"/>
              <a:t>-</a:t>
            </a:r>
            <a:r>
              <a:rPr kumimoji="1" lang="zh-CN" altLang="en-US" sz="2000" dirty="0" smtClean="0"/>
              <a:t> 得到</a:t>
            </a:r>
            <a:r>
              <a:rPr kumimoji="1" lang="en-US" altLang="zh-CN" sz="2000" dirty="0" smtClean="0"/>
              <a:t>decodes[]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716666" y="1447800"/>
            <a:ext cx="482388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b="0" dirty="0" smtClean="0"/>
              <a:t>本周内容</a:t>
            </a:r>
            <a:endParaRPr kumimoji="1" lang="en-US" altLang="zh-CN" b="0" dirty="0" smtClean="0"/>
          </a:p>
          <a:p>
            <a:r>
              <a:rPr kumimoji="1" lang="en-US" altLang="zh-CN" sz="2000" b="0" dirty="0" smtClean="0"/>
              <a:t>-</a:t>
            </a:r>
            <a:r>
              <a:rPr kumimoji="1" lang="zh-CN" altLang="en-US" sz="2000" b="0" dirty="0" smtClean="0"/>
              <a:t> 三种译码模式</a:t>
            </a:r>
            <a:endParaRPr kumimoji="1" lang="en-US" altLang="zh-CN" sz="2000" b="0" dirty="0" smtClean="0"/>
          </a:p>
          <a:p>
            <a:pPr marL="0" indent="0">
              <a:buNone/>
            </a:pPr>
            <a:r>
              <a:rPr kumimoji="1" lang="zh-CN" altLang="en-US" sz="2000" b="0" dirty="0"/>
              <a:t> </a:t>
            </a:r>
            <a:r>
              <a:rPr kumimoji="1" lang="zh-CN" altLang="en-US" sz="2000" b="0" dirty="0" smtClean="0"/>
              <a:t>     文本、字节、数字</a:t>
            </a:r>
            <a:endParaRPr kumimoji="1" lang="en-US" altLang="zh-CN" sz="2000" b="0" dirty="0" smtClean="0"/>
          </a:p>
          <a:p>
            <a:pPr marL="0" indent="0">
              <a:buNone/>
            </a:pPr>
            <a:endParaRPr kumimoji="1" lang="en-US" altLang="zh-CN" sz="2000" b="0" dirty="0" smtClean="0"/>
          </a:p>
          <a:p>
            <a:r>
              <a:rPr kumimoji="1" lang="en-US" altLang="zh-CN" sz="2000" b="0" dirty="0" smtClean="0"/>
              <a:t>-</a:t>
            </a:r>
            <a:r>
              <a:rPr kumimoji="1" lang="zh-CN" altLang="en-US" sz="2000" b="0" dirty="0" smtClean="0"/>
              <a:t> 译码模式的转移和锁定</a:t>
            </a:r>
            <a:endParaRPr kumimoji="1" lang="en-US" altLang="zh-CN" sz="2000" b="0" dirty="0" smtClean="0"/>
          </a:p>
          <a:p>
            <a:pPr marL="0" indent="0">
              <a:buNone/>
            </a:pPr>
            <a:r>
              <a:rPr kumimoji="1" lang="zh-CN" altLang="en-US" sz="2000" b="0" dirty="0" smtClean="0"/>
              <a:t>       锁定：三种译码模式之间的转变</a:t>
            </a:r>
            <a:endParaRPr kumimoji="1" lang="en-US" altLang="zh-CN" sz="2000" b="0" dirty="0" smtClean="0"/>
          </a:p>
          <a:p>
            <a:pPr marL="0" indent="0">
              <a:buNone/>
            </a:pPr>
            <a:r>
              <a:rPr kumimoji="1" lang="zh-CN" altLang="en-US" sz="2000" b="0" dirty="0"/>
              <a:t> </a:t>
            </a:r>
            <a:r>
              <a:rPr kumimoji="1" lang="zh-CN" altLang="en-US" sz="2000" b="0" dirty="0" smtClean="0"/>
              <a:t>      转移：文本内大小写、标点的转移</a:t>
            </a:r>
            <a:endParaRPr kumimoji="1" lang="en-US" altLang="zh-CN" sz="2000" b="0" dirty="0" smtClean="0"/>
          </a:p>
          <a:p>
            <a:pPr marL="0" indent="0">
              <a:buNone/>
            </a:pPr>
            <a:endParaRPr kumimoji="1" lang="en-US" altLang="zh-CN" sz="2000" b="0" dirty="0"/>
          </a:p>
          <a:p>
            <a:r>
              <a:rPr kumimoji="1" lang="en-US" altLang="zh-CN" sz="2000" b="0" dirty="0" smtClean="0"/>
              <a:t>-</a:t>
            </a:r>
            <a:r>
              <a:rPr kumimoji="1" lang="zh-CN" altLang="en-US" sz="2000" b="0" dirty="0" smtClean="0"/>
              <a:t> 译码流程</a:t>
            </a:r>
            <a:endParaRPr kumimoji="1" lang="en-US" altLang="zh-CN" sz="2000" b="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420888"/>
            <a:ext cx="3240360" cy="65701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476" y="3829399"/>
            <a:ext cx="3312368" cy="703311"/>
          </a:xfrm>
          <a:prstGeom prst="rect">
            <a:avLst/>
          </a:prstGeom>
        </p:spPr>
      </p:pic>
      <p:cxnSp>
        <p:nvCxnSpPr>
          <p:cNvPr id="10" name="直接连接符 6"/>
          <p:cNvCxnSpPr/>
          <p:nvPr/>
        </p:nvCxnSpPr>
        <p:spPr>
          <a:xfrm>
            <a:off x="1198475" y="3937411"/>
            <a:ext cx="331236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9"/>
          <p:cNvCxnSpPr/>
          <p:nvPr/>
        </p:nvCxnSpPr>
        <p:spPr>
          <a:xfrm>
            <a:off x="1198474" y="4081427"/>
            <a:ext cx="331236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0"/>
          <p:cNvCxnSpPr/>
          <p:nvPr/>
        </p:nvCxnSpPr>
        <p:spPr>
          <a:xfrm>
            <a:off x="1198474" y="4189439"/>
            <a:ext cx="331236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3210" y="5841316"/>
            <a:ext cx="3319128" cy="70023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8533" y="5114729"/>
            <a:ext cx="3380854" cy="84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5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402" y="293519"/>
            <a:ext cx="7772400" cy="778098"/>
          </a:xfrm>
        </p:spPr>
        <p:txBody>
          <a:bodyPr/>
          <a:lstStyle/>
          <a:p>
            <a:pPr algn="ctr"/>
            <a:r>
              <a:rPr lang="zh-CN" altLang="en-US" dirty="0" smtClean="0"/>
              <a:t>三种译码模式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86373" y="1071617"/>
            <a:ext cx="8124863" cy="3674122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t="46889"/>
          <a:stretch/>
        </p:blipFill>
        <p:spPr>
          <a:xfrm>
            <a:off x="374650" y="5449833"/>
            <a:ext cx="4180952" cy="9863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2060" y="5455562"/>
            <a:ext cx="2723809" cy="99047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31640" y="5824786"/>
            <a:ext cx="684076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336196" y="5905129"/>
            <a:ext cx="684076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2072" y="4977062"/>
            <a:ext cx="2024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Decodes</a:t>
            </a:r>
            <a:r>
              <a:rPr kumimoji="1" lang="zh-CN" altLang="en-US" dirty="0" smtClean="0">
                <a:solidFill>
                  <a:schemeClr val="tx1"/>
                </a:solidFill>
              </a:rPr>
              <a:t>结果：</a:t>
            </a:r>
            <a:endParaRPr kumimoji="1"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52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245842" y="1454138"/>
            <a:ext cx="4380645" cy="4524818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98661" y="1202110"/>
            <a:ext cx="3646748" cy="5471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 smtClean="0"/>
              <a:t>模式 </a:t>
            </a:r>
            <a:r>
              <a:rPr lang="zh-CN" altLang="en-US" i="1" u="sng" dirty="0" smtClean="0"/>
              <a:t>锁定 </a:t>
            </a:r>
            <a:r>
              <a:rPr lang="zh-CN" altLang="en-US" b="0" dirty="0" smtClean="0"/>
              <a:t>码字用于将当前模式切换为指定的目标模式，该模式在下一个切换前一直有效。</a:t>
            </a:r>
            <a:endParaRPr lang="en-US" altLang="zh-CN" b="0" dirty="0" smtClean="0"/>
          </a:p>
          <a:p>
            <a:r>
              <a:rPr lang="zh-CN" altLang="en-US" b="0" dirty="0" smtClean="0"/>
              <a:t>模式 </a:t>
            </a:r>
            <a:r>
              <a:rPr lang="zh-CN" altLang="en-US" i="1" u="sng" dirty="0" smtClean="0"/>
              <a:t>转移 </a:t>
            </a:r>
            <a:r>
              <a:rPr lang="zh-CN" altLang="en-US" b="0" dirty="0" smtClean="0"/>
              <a:t>码字用于将文本压缩模式暂时切换切换为字节压缩，这种切换仅对切换后的第一个码字有效，随后的码字又返回文本压缩的当前子模式。</a:t>
            </a:r>
            <a:endParaRPr lang="en-US" altLang="zh-CN" b="0" dirty="0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81820" y="297998"/>
            <a:ext cx="7772400" cy="778098"/>
          </a:xfrm>
        </p:spPr>
        <p:txBody>
          <a:bodyPr/>
          <a:lstStyle/>
          <a:p>
            <a:pPr algn="ctr"/>
            <a:r>
              <a:rPr lang="zh-CN" altLang="en-US" dirty="0" smtClean="0"/>
              <a:t>转移和锁定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892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3250" y="263971"/>
            <a:ext cx="7772400" cy="598078"/>
          </a:xfrm>
        </p:spPr>
        <p:txBody>
          <a:bodyPr/>
          <a:lstStyle/>
          <a:p>
            <a:pPr algn="ctr"/>
            <a:r>
              <a:rPr lang="zh-CN" altLang="en-US" dirty="0" smtClean="0"/>
              <a:t>文本压缩模式</a:t>
            </a:r>
            <a:r>
              <a:rPr lang="en-US" altLang="zh-CN" dirty="0" smtClean="0"/>
              <a:t>(TC)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61935" y="829394"/>
            <a:ext cx="7978080" cy="5838105"/>
          </a:xfrm>
        </p:spPr>
        <p:txBody>
          <a:bodyPr/>
          <a:lstStyle/>
          <a:p>
            <a:r>
              <a:rPr lang="zh-CN" altLang="en-US" sz="2000" dirty="0" smtClean="0"/>
              <a:t>文本压缩模式包括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个子模式：</a:t>
            </a:r>
            <a:endParaRPr lang="en-US" altLang="zh-CN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 smtClean="0"/>
              <a:t>大写字母型模式</a:t>
            </a:r>
            <a:endParaRPr lang="en-US" altLang="zh-CN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 smtClean="0"/>
              <a:t>小写字母型模式</a:t>
            </a:r>
            <a:endParaRPr lang="en-US" altLang="zh-CN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 smtClean="0"/>
              <a:t>混合型子模式</a:t>
            </a:r>
            <a:endParaRPr lang="en-US" altLang="zh-CN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 smtClean="0"/>
              <a:t>标点型子模式</a:t>
            </a:r>
            <a:endParaRPr lang="en-US" altLang="zh-CN" sz="20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20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 smtClean="0"/>
              <a:t>子模式的设置是为了更有效的表示数据，每组子模式选择了文件中出现频率较高的一组字符集。在子模式中，每一个字符对应</a:t>
            </a:r>
            <a:r>
              <a:rPr lang="zh-CN" altLang="en-US" sz="2000" dirty="0"/>
              <a:t>一</a:t>
            </a:r>
            <a:r>
              <a:rPr lang="zh-CN" altLang="en-US" sz="2000" dirty="0" smtClean="0"/>
              <a:t>个基为</a:t>
            </a:r>
            <a:r>
              <a:rPr lang="en-US" altLang="zh-CN" sz="2000" dirty="0" smtClean="0"/>
              <a:t>30</a:t>
            </a:r>
            <a:r>
              <a:rPr lang="zh-CN" altLang="en-US" sz="2000" dirty="0" smtClean="0"/>
              <a:t>的值（</a:t>
            </a:r>
            <a:r>
              <a:rPr lang="en-US" altLang="zh-CN" sz="2000" dirty="0" smtClean="0"/>
              <a:t>0~29)</a:t>
            </a:r>
            <a:r>
              <a:rPr lang="zh-CN" altLang="en-US" sz="2000" dirty="0" smtClean="0"/>
              <a:t>，因此</a:t>
            </a:r>
            <a:r>
              <a:rPr lang="zh-CN" altLang="en-US" sz="2000" dirty="0" smtClean="0">
                <a:solidFill>
                  <a:srgbClr val="FF0000"/>
                </a:solidFill>
              </a:rPr>
              <a:t>一个码字可以表示一个字符对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                                     码字</a:t>
            </a:r>
            <a:r>
              <a:rPr lang="en-US" altLang="zh-CN" sz="2000" dirty="0" smtClean="0"/>
              <a:t>=30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H+L</a:t>
            </a:r>
          </a:p>
          <a:p>
            <a:r>
              <a:rPr lang="zh-CN" altLang="en-US" sz="2000" dirty="0" smtClean="0"/>
              <a:t>如：码字</a:t>
            </a:r>
            <a:r>
              <a:rPr lang="en-US" altLang="zh-CN" sz="2000" dirty="0" smtClean="0"/>
              <a:t>883</a:t>
            </a:r>
            <a:r>
              <a:rPr lang="zh-CN" altLang="en-US" sz="2000" dirty="0" smtClean="0"/>
              <a:t>译码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（</a:t>
            </a:r>
            <a:r>
              <a:rPr lang="en-US" altLang="zh-CN" sz="2000" dirty="0"/>
              <a:t>&lt;</a:t>
            </a:r>
            <a:r>
              <a:rPr lang="en-US" altLang="zh-CN" sz="2000" dirty="0" smtClean="0"/>
              <a:t>900</a:t>
            </a:r>
            <a:r>
              <a:rPr lang="zh-CN" altLang="en-US" sz="2000" dirty="0" smtClean="0"/>
              <a:t>，非锁定码</a:t>
            </a:r>
            <a:r>
              <a:rPr lang="zh-CN" altLang="en-US" sz="2000" dirty="0"/>
              <a:t>。假设</a:t>
            </a:r>
            <a:r>
              <a:rPr lang="zh-CN" altLang="en-US" sz="2000" dirty="0" smtClean="0"/>
              <a:t>直接转移到</a:t>
            </a:r>
            <a:r>
              <a:rPr lang="en-US" altLang="zh-CN" sz="2000" dirty="0" err="1" smtClean="0"/>
              <a:t>tc_uc</a:t>
            </a:r>
            <a:r>
              <a:rPr lang="zh-CN" altLang="en-US" sz="2000" dirty="0" smtClean="0"/>
              <a:t>模式）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400" dirty="0"/>
              <a:t> </a:t>
            </a:r>
            <a:r>
              <a:rPr lang="zh-CN" altLang="en-US" sz="2400" dirty="0" smtClean="0"/>
              <a:t>       </a:t>
            </a:r>
            <a:r>
              <a:rPr lang="zh-CN" altLang="en-US" sz="2000" dirty="0" smtClean="0"/>
              <a:t>可以分为 </a:t>
            </a:r>
            <a:r>
              <a:rPr lang="en-US" altLang="zh-CN" sz="2000" dirty="0" smtClean="0"/>
              <a:t>29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883/30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29</a:t>
            </a:r>
            <a:r>
              <a:rPr lang="zh-CN" altLang="en-US" sz="2000" dirty="0" smtClean="0"/>
              <a:t>）和</a:t>
            </a:r>
            <a:r>
              <a:rPr lang="en-US" altLang="zh-CN" sz="2000" dirty="0" smtClean="0"/>
              <a:t>13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883%30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13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        </a:t>
            </a:r>
            <a:r>
              <a:rPr lang="en-US" altLang="zh-CN" sz="2000" dirty="0" smtClean="0"/>
              <a:t>H</a:t>
            </a:r>
            <a:r>
              <a:rPr lang="zh-CN" altLang="en-US" sz="2000" dirty="0" smtClean="0"/>
              <a:t>解码 ：</a:t>
            </a:r>
            <a:r>
              <a:rPr lang="en-US" altLang="zh-CN" sz="2000" dirty="0" smtClean="0"/>
              <a:t>char(</a:t>
            </a:r>
            <a:r>
              <a:rPr lang="en-US" altLang="zh-CN" sz="2000" dirty="0" err="1" smtClean="0"/>
              <a:t>tc_uc</a:t>
            </a:r>
            <a:r>
              <a:rPr lang="en-US" altLang="zh-CN" sz="2000" dirty="0" smtClean="0"/>
              <a:t>(H+1))</a:t>
            </a:r>
            <a:r>
              <a:rPr lang="zh-CN" altLang="en-US" sz="2000" dirty="0" smtClean="0"/>
              <a:t>         </a:t>
            </a:r>
            <a:r>
              <a:rPr lang="en-US" altLang="zh-CN" sz="2000" dirty="0" smtClean="0"/>
              <a:t>L</a:t>
            </a:r>
            <a:r>
              <a:rPr lang="zh-CN" altLang="en-US" sz="2000" dirty="0" smtClean="0"/>
              <a:t> 解码：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char(</a:t>
            </a:r>
            <a:r>
              <a:rPr lang="en-US" altLang="zh-CN" sz="2000" dirty="0" err="1" smtClean="0"/>
              <a:t>tc_uc</a:t>
            </a:r>
            <a:r>
              <a:rPr lang="en-US" altLang="zh-CN" sz="2000" dirty="0" smtClean="0"/>
              <a:t>(L+1</a:t>
            </a:r>
            <a:r>
              <a:rPr lang="en-US" altLang="zh-CN" sz="2000" dirty="0"/>
              <a:t>))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908" y="1427473"/>
            <a:ext cx="3617343" cy="10081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50" y="2894595"/>
            <a:ext cx="13253258" cy="85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5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3250" y="-74526"/>
            <a:ext cx="7772400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文本压缩</a:t>
            </a:r>
            <a:r>
              <a:rPr lang="en-US" altLang="zh-CN" dirty="0" smtClean="0"/>
              <a:t>--</a:t>
            </a:r>
            <a:r>
              <a:rPr lang="zh-CN" altLang="en-US" dirty="0" smtClean="0"/>
              <a:t>子模式的转移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35000" y="1144599"/>
            <a:ext cx="8657234" cy="1365055"/>
          </a:xfrm>
        </p:spPr>
        <p:txBody>
          <a:bodyPr/>
          <a:lstStyle/>
          <a:p>
            <a:r>
              <a:rPr lang="zh-CN" altLang="en-US" sz="2200" dirty="0" smtClean="0"/>
              <a:t>任何模式到文本压缩模式的锁定都是到大写字母型子模式的锁定。</a:t>
            </a:r>
            <a:endParaRPr lang="en-US" altLang="zh-CN" sz="2200" dirty="0" smtClean="0"/>
          </a:p>
          <a:p>
            <a:r>
              <a:rPr lang="zh-CN" altLang="en-US" sz="2200" dirty="0" smtClean="0"/>
              <a:t>在一个子模式转移符后不接另一个子模式转移或锁定。</a:t>
            </a:r>
            <a:endParaRPr lang="en-US" altLang="zh-CN" sz="2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489" y="3375051"/>
            <a:ext cx="3636653" cy="2016533"/>
          </a:xfrm>
          <a:prstGeom prst="rect">
            <a:avLst/>
          </a:prstGeom>
        </p:spPr>
      </p:pic>
      <p:sp>
        <p:nvSpPr>
          <p:cNvPr id="7" name="内容占位符 11"/>
          <p:cNvSpPr txBox="1">
            <a:spLocks/>
          </p:cNvSpPr>
          <p:nvPr/>
        </p:nvSpPr>
        <p:spPr bwMode="auto">
          <a:xfrm>
            <a:off x="5334812" y="2198029"/>
            <a:ext cx="3701684" cy="1041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Font typeface="Wingdings 2" pitchFamily="18" charset="2"/>
              <a:buNone/>
            </a:pPr>
            <a:r>
              <a:rPr lang="zh-CN" altLang="en-US" sz="2400" b="0" smtClean="0">
                <a:latin typeface="楷体" panose="02010609060101010101" pitchFamily="49" charset="-122"/>
                <a:ea typeface="楷体" panose="02010609060101010101" pitchFamily="49" charset="-122"/>
              </a:rPr>
              <a:t>←子模式的切换切换结构</a:t>
            </a:r>
            <a:endParaRPr lang="en-US" altLang="zh-CN" sz="2400" b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l="24200" r="25898"/>
          <a:stretch/>
        </p:blipFill>
        <p:spPr>
          <a:xfrm>
            <a:off x="640528" y="2099137"/>
            <a:ext cx="4705886" cy="456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9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69" y="5213122"/>
            <a:ext cx="7842441" cy="1368152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339752" y="-131905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数字压缩模式（</a:t>
            </a:r>
            <a:r>
              <a:rPr lang="en-US" altLang="zh-CN" dirty="0" smtClean="0"/>
              <a:t>NC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167989" y="800708"/>
            <a:ext cx="899060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 smtClean="0"/>
              <a:t>编码：</a:t>
            </a:r>
            <a:endParaRPr lang="en-US" altLang="zh-CN" b="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0" dirty="0" smtClean="0"/>
              <a:t>将</a:t>
            </a:r>
            <a:r>
              <a:rPr lang="zh-CN" altLang="en-US" sz="2400" b="0" dirty="0"/>
              <a:t>数字分成 </a:t>
            </a:r>
            <a:r>
              <a:rPr lang="en-US" altLang="zh-CN" sz="2400" b="0" dirty="0"/>
              <a:t>44 </a:t>
            </a:r>
            <a:r>
              <a:rPr lang="zh-CN" altLang="en-US" sz="2400" b="0" dirty="0"/>
              <a:t>位为一组</a:t>
            </a:r>
            <a:r>
              <a:rPr lang="en-US" altLang="zh-CN" sz="2400" b="0" dirty="0"/>
              <a:t>,</a:t>
            </a:r>
            <a:r>
              <a:rPr lang="zh-CN" altLang="en-US" sz="2400" b="0" dirty="0"/>
              <a:t>最后一组可以小于 </a:t>
            </a:r>
            <a:r>
              <a:rPr lang="en-US" altLang="zh-CN" sz="2400" b="0" dirty="0"/>
              <a:t>44 </a:t>
            </a:r>
            <a:r>
              <a:rPr lang="zh-CN" altLang="en-US" sz="2400" b="0" dirty="0"/>
              <a:t>位</a:t>
            </a:r>
            <a:r>
              <a:rPr lang="en-US" altLang="zh-CN" sz="2400" b="0" dirty="0"/>
              <a:t>; </a:t>
            </a:r>
            <a:endParaRPr lang="en-US" altLang="zh-CN" sz="2400" b="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0" dirty="0" smtClean="0"/>
              <a:t>对</a:t>
            </a:r>
            <a:r>
              <a:rPr lang="zh-CN" altLang="en-US" sz="2400" b="0" dirty="0"/>
              <a:t>每组</a:t>
            </a:r>
            <a:r>
              <a:rPr lang="en-US" altLang="zh-CN" sz="2400" b="0" dirty="0"/>
              <a:t>,</a:t>
            </a:r>
            <a:r>
              <a:rPr lang="zh-CN" altLang="en-US" sz="2400" b="0" dirty="0"/>
              <a:t>在前面数字加入“</a:t>
            </a:r>
            <a:r>
              <a:rPr lang="en-US" altLang="zh-CN" sz="2400" b="0" dirty="0"/>
              <a:t>1”,</a:t>
            </a:r>
            <a:r>
              <a:rPr lang="zh-CN" altLang="en-US" sz="2400" b="0" dirty="0"/>
              <a:t>然后进行 </a:t>
            </a:r>
            <a:r>
              <a:rPr lang="en-US" altLang="zh-CN" sz="2400" b="0" dirty="0"/>
              <a:t>10 </a:t>
            </a:r>
            <a:r>
              <a:rPr lang="zh-CN" altLang="en-US" sz="2400" b="0" dirty="0"/>
              <a:t>至 </a:t>
            </a:r>
            <a:r>
              <a:rPr lang="en-US" altLang="zh-CN" sz="2400" b="0" dirty="0"/>
              <a:t>900 </a:t>
            </a:r>
            <a:r>
              <a:rPr lang="zh-CN" altLang="en-US" sz="2400" b="0" dirty="0"/>
              <a:t>的基数</a:t>
            </a:r>
            <a:r>
              <a:rPr lang="zh-CN" altLang="en-US" sz="2400" b="0" dirty="0" smtClean="0"/>
              <a:t>转换。</a:t>
            </a:r>
            <a:endParaRPr lang="en-US" altLang="zh-CN" sz="2400" b="0" dirty="0"/>
          </a:p>
          <a:p>
            <a:pPr marL="0" indent="0">
              <a:buNone/>
            </a:pPr>
            <a:r>
              <a:rPr lang="zh-CN" altLang="en-US" sz="2400" b="0" dirty="0" smtClean="0"/>
              <a:t> </a:t>
            </a:r>
            <a:endParaRPr lang="en-US" altLang="zh-CN" b="0" dirty="0" smtClean="0"/>
          </a:p>
          <a:p>
            <a:r>
              <a:rPr lang="zh-CN" altLang="en-US" b="0" dirty="0" smtClean="0"/>
              <a:t>译码：</a:t>
            </a:r>
            <a:endParaRPr lang="en-US" altLang="zh-CN" b="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0" dirty="0" smtClean="0"/>
              <a:t>分组：将每</a:t>
            </a:r>
            <a:r>
              <a:rPr lang="en-US" altLang="zh-CN" sz="2400" b="0" dirty="0" smtClean="0"/>
              <a:t>15</a:t>
            </a:r>
            <a:r>
              <a:rPr lang="zh-CN" altLang="en-US" sz="2400" b="0" dirty="0" smtClean="0"/>
              <a:t>个码字从左到右分为一组（每</a:t>
            </a:r>
            <a:r>
              <a:rPr lang="en-US" altLang="zh-CN" sz="2400" b="0" dirty="0" smtClean="0"/>
              <a:t>15</a:t>
            </a:r>
            <a:r>
              <a:rPr lang="zh-CN" altLang="en-US" sz="2400" b="0" dirty="0" smtClean="0"/>
              <a:t>个码字可转换成</a:t>
            </a:r>
            <a:r>
              <a:rPr lang="en-US" altLang="zh-CN" sz="2400" b="0" dirty="0" smtClean="0"/>
              <a:t>44</a:t>
            </a:r>
            <a:r>
              <a:rPr lang="zh-CN" altLang="en-US" sz="2400" b="0" dirty="0" smtClean="0"/>
              <a:t>个数字位），其最后一组码字可小于</a:t>
            </a:r>
            <a:r>
              <a:rPr lang="en-US" altLang="zh-CN" sz="2400" b="0" dirty="0" smtClean="0"/>
              <a:t>15</a:t>
            </a:r>
            <a:r>
              <a:rPr lang="zh-CN" altLang="en-US" sz="2400" b="0" dirty="0" smtClean="0"/>
              <a:t>个。</a:t>
            </a:r>
            <a:endParaRPr lang="en-US" altLang="zh-CN" sz="2400" b="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0" dirty="0"/>
              <a:t>对于每一组码字：先执行基</a:t>
            </a:r>
            <a:r>
              <a:rPr lang="en-US" altLang="zh-CN" sz="2400" b="0" dirty="0"/>
              <a:t>900</a:t>
            </a:r>
            <a:r>
              <a:rPr lang="zh-CN" altLang="en-US" sz="2400" b="0" dirty="0"/>
              <a:t>到基</a:t>
            </a:r>
            <a:r>
              <a:rPr lang="en-US" altLang="zh-CN" sz="2400" b="0" dirty="0"/>
              <a:t>10</a:t>
            </a:r>
            <a:r>
              <a:rPr lang="zh-CN" altLang="en-US" sz="2400" b="0" dirty="0"/>
              <a:t>的转换，再去掉前导位</a:t>
            </a:r>
            <a:r>
              <a:rPr lang="en-US" altLang="zh-CN" sz="2400" b="0" dirty="0"/>
              <a:t>1</a:t>
            </a:r>
            <a:r>
              <a:rPr lang="en-US" altLang="zh-CN" sz="2400" b="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400" b="0" dirty="0" smtClean="0"/>
          </a:p>
          <a:p>
            <a:r>
              <a:rPr lang="zh-CN" altLang="en-US" sz="2800" b="0" dirty="0"/>
              <a:t>如码字</a:t>
            </a:r>
            <a:r>
              <a:rPr lang="en-US" altLang="zh-CN" sz="2800" b="0" dirty="0"/>
              <a:t>1</a:t>
            </a:r>
            <a:r>
              <a:rPr lang="zh-CN" altLang="en-US" sz="2800" b="0" dirty="0"/>
              <a:t>，</a:t>
            </a:r>
            <a:r>
              <a:rPr lang="en-US" altLang="zh-CN" sz="2800" b="0" dirty="0"/>
              <a:t>624</a:t>
            </a:r>
            <a:r>
              <a:rPr lang="zh-CN" altLang="en-US" sz="2800" b="0" dirty="0"/>
              <a:t>，</a:t>
            </a:r>
            <a:r>
              <a:rPr lang="en-US" altLang="zh-CN" sz="2800" b="0" dirty="0"/>
              <a:t>434</a:t>
            </a:r>
            <a:r>
              <a:rPr lang="zh-CN" altLang="en-US" sz="2800" b="0" dirty="0"/>
              <a:t>，</a:t>
            </a:r>
            <a:r>
              <a:rPr lang="en-US" altLang="zh-CN" sz="2800" b="0" dirty="0"/>
              <a:t>632</a:t>
            </a:r>
            <a:r>
              <a:rPr lang="zh-CN" altLang="en-US" sz="2800" b="0" dirty="0"/>
              <a:t>，</a:t>
            </a:r>
            <a:r>
              <a:rPr lang="en-US" altLang="zh-CN" sz="2800" b="0" dirty="0"/>
              <a:t>282</a:t>
            </a:r>
            <a:r>
              <a:rPr lang="zh-CN" altLang="en-US" sz="2800" b="0" dirty="0"/>
              <a:t>，</a:t>
            </a:r>
            <a:r>
              <a:rPr lang="en-US" altLang="zh-CN" sz="2800" b="0" dirty="0" smtClean="0"/>
              <a:t>200</a:t>
            </a:r>
            <a:endParaRPr lang="en-US" altLang="zh-CN" b="0" dirty="0" smtClean="0"/>
          </a:p>
          <a:p>
            <a:pPr marL="0" indent="0">
              <a:buFont typeface="Wingdings 2" pitchFamily="18" charset="2"/>
              <a:buNone/>
            </a:pP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333655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439652" y="263549"/>
            <a:ext cx="621467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4400" b="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4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Matlab</a:t>
            </a:r>
            <a:r>
              <a:rPr lang="zh-CN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实现</a:t>
            </a:r>
          </a:p>
        </p:txBody>
      </p:sp>
      <p:sp>
        <p:nvSpPr>
          <p:cNvPr id="7" name="内容占位符 11"/>
          <p:cNvSpPr>
            <a:spLocks noGrp="1"/>
          </p:cNvSpPr>
          <p:nvPr>
            <p:ph sz="quarter" idx="1"/>
          </p:nvPr>
        </p:nvSpPr>
        <p:spPr>
          <a:xfrm>
            <a:off x="585829" y="1032990"/>
            <a:ext cx="8217222" cy="591722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定义特殊符号</a:t>
            </a:r>
            <a:endParaRPr lang="en-US" altLang="zh-CN" dirty="0" smtClean="0"/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 smtClean="0"/>
              <a:t>根据码字表，建立各子模式下的对应字符表：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800" dirty="0" err="1"/>
              <a:t>tc_uc</a:t>
            </a:r>
            <a:r>
              <a:rPr lang="en-US" altLang="zh-CN" sz="1800" dirty="0"/>
              <a:t>=[65,66,67,68,69,70,71,72,73,74,75,76,77,78,79,80,81,82,83,84,85,86,87,88,89,90,32,201,202,204</a:t>
            </a:r>
            <a:r>
              <a:rPr lang="en-US" altLang="zh-CN" sz="1800" dirty="0" smtClean="0"/>
              <a:t>];%</a:t>
            </a:r>
            <a:r>
              <a:rPr lang="zh-CN" altLang="en-US" sz="1800" dirty="0" smtClean="0"/>
              <a:t>大写字母模式</a:t>
            </a:r>
            <a:r>
              <a:rPr lang="en-US" altLang="zh-CN" sz="1800" dirty="0" err="1" smtClean="0"/>
              <a:t>tc_lc</a:t>
            </a:r>
            <a:r>
              <a:rPr lang="en-US" altLang="zh-CN" sz="1800" dirty="0"/>
              <a:t>=[97,98,99,100,101,102,103,104,105,106,107,108,109,110,111,112,113,114,115,116,117,118,119,120,121,122,32,205,202,204</a:t>
            </a:r>
            <a:r>
              <a:rPr lang="en-US" altLang="zh-CN" sz="1800" dirty="0" smtClean="0"/>
              <a:t>];%</a:t>
            </a:r>
            <a:r>
              <a:rPr lang="zh-CN" altLang="en-US" sz="1800" dirty="0" smtClean="0"/>
              <a:t>小写字母模式</a:t>
            </a:r>
            <a:r>
              <a:rPr lang="en-US" altLang="zh-CN" sz="1800" dirty="0" err="1" smtClean="0"/>
              <a:t>tc_mi</a:t>
            </a:r>
            <a:r>
              <a:rPr lang="en-US" altLang="zh-CN" sz="1800" dirty="0"/>
              <a:t>=[48,49,50,51,52,53,54,55,56,57,38,13,09,44,58,35,45,46,36,47,43,37,42,61,94,203,32,201,200,204</a:t>
            </a:r>
            <a:r>
              <a:rPr lang="en-US" altLang="zh-CN" sz="1800" dirty="0" smtClean="0"/>
              <a:t>];%</a:t>
            </a:r>
            <a:r>
              <a:rPr lang="zh-CN" altLang="en-US" sz="1800" dirty="0" smtClean="0"/>
              <a:t>混合模式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tc_do</a:t>
            </a:r>
            <a:r>
              <a:rPr lang="en-US" altLang="zh-CN" sz="1800" dirty="0"/>
              <a:t>=[59,60,62,64,91,92,93,95,96,126,33,13,09,44,58,10,45,46,36,47,34,124,42,40,41,63,123,125,39,200</a:t>
            </a:r>
            <a:r>
              <a:rPr lang="en-US" altLang="zh-CN" sz="1800" dirty="0" smtClean="0"/>
              <a:t>];%</a:t>
            </a:r>
            <a:r>
              <a:rPr lang="zh-CN" altLang="en-US" sz="1800" dirty="0" smtClean="0"/>
              <a:t>标点模式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Font typeface="+mj-lt"/>
              <a:buAutoNum type="arabicPeriod" startAt="2"/>
            </a:pPr>
            <a:r>
              <a:rPr lang="zh-CN" altLang="en-US" dirty="0" smtClean="0"/>
              <a:t>其中转移符号：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 err="1" smtClean="0"/>
              <a:t>ll</a:t>
            </a:r>
            <a:r>
              <a:rPr lang="en-US" altLang="zh-CN" dirty="0" smtClean="0"/>
              <a:t>=201 </a:t>
            </a:r>
            <a:r>
              <a:rPr lang="en-US" altLang="zh-CN" dirty="0"/>
              <a:t>ml=202 </a:t>
            </a:r>
            <a:r>
              <a:rPr lang="en-US" altLang="zh-CN" dirty="0" err="1"/>
              <a:t>pl</a:t>
            </a:r>
            <a:r>
              <a:rPr lang="en-US" altLang="zh-CN" dirty="0"/>
              <a:t>=203 al=200 </a:t>
            </a:r>
            <a:r>
              <a:rPr lang="en-US" altLang="zh-CN" dirty="0" err="1"/>
              <a:t>ps</a:t>
            </a:r>
            <a:r>
              <a:rPr lang="en-US" altLang="zh-CN" dirty="0"/>
              <a:t> =204 as=205</a:t>
            </a:r>
            <a:r>
              <a:rPr lang="en-US" altLang="zh-CN" dirty="0" smtClean="0"/>
              <a:t>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288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03548" y="332656"/>
            <a:ext cx="8388932" cy="6120680"/>
          </a:xfrm>
        </p:spPr>
        <p:txBody>
          <a:bodyPr/>
          <a:lstStyle/>
          <a:p>
            <a:r>
              <a:rPr lang="zh-CN" altLang="en-US" sz="2800" dirty="0"/>
              <a:t>建立</a:t>
            </a:r>
            <a:r>
              <a:rPr lang="zh-CN" altLang="en-US" sz="2800" dirty="0" smtClean="0"/>
              <a:t>辅助变量：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err="1"/>
              <a:t>c</a:t>
            </a:r>
            <a:r>
              <a:rPr lang="en-US" altLang="zh-CN" sz="2400" dirty="0" err="1" smtClean="0"/>
              <a:t>odelen</a:t>
            </a:r>
            <a:r>
              <a:rPr lang="en-US" altLang="zh-CN" sz="2400" dirty="0" smtClean="0"/>
              <a:t>=decodes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 </a:t>
            </a:r>
            <a:r>
              <a:rPr lang="zh-CN" altLang="en-US" sz="2400" dirty="0"/>
              <a:t> </a:t>
            </a:r>
            <a:r>
              <a:rPr lang="zh-CN" altLang="en-US" sz="2400" dirty="0" smtClean="0"/>
              <a:t>     </a:t>
            </a:r>
            <a:r>
              <a:rPr lang="en-US" altLang="zh-CN" sz="2400" dirty="0" smtClean="0"/>
              <a:t>%</a:t>
            </a:r>
            <a:r>
              <a:rPr lang="zh-CN" altLang="en-US" sz="2400" dirty="0" smtClean="0"/>
              <a:t>待解码码字长度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mode=11%</a:t>
            </a:r>
            <a:r>
              <a:rPr lang="zh-CN" altLang="en-US" sz="2400" dirty="0" smtClean="0"/>
              <a:t>表示当前的解码模式 ，数字型：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，字节型：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文本大写模式：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，文本小写：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，文本混合：</a:t>
            </a:r>
            <a:r>
              <a:rPr lang="en-US" altLang="zh-CN" sz="2400" dirty="0" smtClean="0"/>
              <a:t>13</a:t>
            </a:r>
            <a:r>
              <a:rPr lang="zh-CN" altLang="en-US" sz="2400" dirty="0" smtClean="0"/>
              <a:t>，文本标点：</a:t>
            </a:r>
            <a:r>
              <a:rPr lang="en-US" altLang="zh-CN" sz="2400" dirty="0" smtClean="0"/>
              <a:t>14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err="1"/>
              <a:t>p</a:t>
            </a:r>
            <a:r>
              <a:rPr lang="en-US" altLang="zh-CN" sz="2400" dirty="0" err="1" smtClean="0"/>
              <a:t>remode</a:t>
            </a:r>
            <a:r>
              <a:rPr lang="en-US" altLang="zh-CN" sz="2400" dirty="0" smtClean="0"/>
              <a:t>=[0,0] %</a:t>
            </a:r>
            <a:r>
              <a:rPr lang="zh-CN" altLang="en-US" sz="2400" dirty="0" smtClean="0"/>
              <a:t>用于转移模式时记录模式值，第一个表示当前是否为转移模式，第二个表示要返回的模式值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err="1"/>
              <a:t>t</a:t>
            </a:r>
            <a:r>
              <a:rPr lang="en-US" altLang="zh-CN" sz="2400" dirty="0" err="1" smtClean="0"/>
              <a:t>cbyte</a:t>
            </a:r>
            <a:r>
              <a:rPr lang="en-US" altLang="zh-CN" sz="2400" dirty="0" smtClean="0"/>
              <a:t>=[0,0] %</a:t>
            </a:r>
            <a:r>
              <a:rPr lang="zh-CN" altLang="en-US" sz="2400" dirty="0" smtClean="0"/>
              <a:t>用来记录文本模式时的高低位数据，第一个值表示高位，第二个表示低位。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err="1"/>
              <a:t>v</a:t>
            </a:r>
            <a:r>
              <a:rPr lang="en-US" altLang="zh-CN" sz="2400" dirty="0" err="1" smtClean="0"/>
              <a:t>alueindex</a:t>
            </a:r>
            <a:r>
              <a:rPr lang="en-US" altLang="zh-CN" sz="2400" dirty="0" smtClean="0"/>
              <a:t>=[0,0] %</a:t>
            </a:r>
            <a:r>
              <a:rPr lang="zh-CN" altLang="en-US" sz="2400" dirty="0" smtClean="0"/>
              <a:t>用于记录字节模式和数字模式的缓存序列，其中第一个值表示序列是否有效及何种模式 无效 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，数字模式</a:t>
            </a:r>
            <a:r>
              <a:rPr lang="en-US" altLang="zh-CN" sz="2400" dirty="0" smtClean="0"/>
              <a:t>1 </a:t>
            </a:r>
            <a:r>
              <a:rPr lang="zh-CN" altLang="en-US" sz="2400" dirty="0" smtClean="0"/>
              <a:t>字节模式 </a:t>
            </a:r>
            <a:r>
              <a:rPr lang="en-US" altLang="zh-CN" sz="2400" dirty="0" smtClean="0"/>
              <a:t>2 </a:t>
            </a:r>
            <a:r>
              <a:rPr lang="zh-CN" altLang="en-US" sz="2400" dirty="0" smtClean="0"/>
              <a:t>第二个值表示序列起始位置。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err="1"/>
              <a:t>s</a:t>
            </a:r>
            <a:r>
              <a:rPr lang="en-US" altLang="zh-CN" sz="2400" dirty="0" err="1" smtClean="0"/>
              <a:t>tr</a:t>
            </a:r>
            <a:r>
              <a:rPr lang="en-US" altLang="zh-CN" sz="2400" dirty="0" smtClean="0"/>
              <a:t>=“”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%</a:t>
            </a:r>
            <a:r>
              <a:rPr lang="zh-CN" altLang="en-US" sz="2400" dirty="0" smtClean="0"/>
              <a:t>用来存放译码结果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110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99FF"/>
            </a:gs>
            <a:gs pos="50000">
              <a:srgbClr val="333399"/>
            </a:gs>
            <a:gs pos="100000">
              <a:srgbClr val="9999FF"/>
            </a:gs>
          </a:gsLst>
          <a:lin ang="189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99FF"/>
            </a:gs>
            <a:gs pos="50000">
              <a:srgbClr val="333399"/>
            </a:gs>
            <a:gs pos="100000">
              <a:srgbClr val="9999FF"/>
            </a:gs>
          </a:gsLst>
          <a:lin ang="189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23859</TotalTime>
  <Words>889</Words>
  <Application>Microsoft Office PowerPoint</Application>
  <PresentationFormat>全屏显示(4:3)</PresentationFormat>
  <Paragraphs>161</Paragraphs>
  <Slides>14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MingLiU</vt:lpstr>
      <vt:lpstr>等线</vt:lpstr>
      <vt:lpstr>黑体</vt:lpstr>
      <vt:lpstr>华文细黑</vt:lpstr>
      <vt:lpstr>经典繁粗仿</vt:lpstr>
      <vt:lpstr>楷体</vt:lpstr>
      <vt:lpstr>隶书</vt:lpstr>
      <vt:lpstr>宋体</vt:lpstr>
      <vt:lpstr>幼圆</vt:lpstr>
      <vt:lpstr>Arial</vt:lpstr>
      <vt:lpstr>Franklin Gothic Book</vt:lpstr>
      <vt:lpstr>Times New Roman</vt:lpstr>
      <vt:lpstr>Wingdings 2</vt:lpstr>
      <vt:lpstr>自定义设计方案</vt:lpstr>
      <vt:lpstr>平衡</vt:lpstr>
      <vt:lpstr>译码</vt:lpstr>
      <vt:lpstr>复习</vt:lpstr>
      <vt:lpstr>三种译码模式</vt:lpstr>
      <vt:lpstr>转移和锁定</vt:lpstr>
      <vt:lpstr>文本压缩模式(TC)</vt:lpstr>
      <vt:lpstr>文本压缩--子模式的转移</vt:lpstr>
      <vt:lpstr>数字压缩模式（NC）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中山大学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信息服务的RFID理论与技术研究</dc:title>
  <dc:creator>谭洪舟</dc:creator>
  <cp:lastModifiedBy>程明德</cp:lastModifiedBy>
  <cp:revision>2825</cp:revision>
  <dcterms:created xsi:type="dcterms:W3CDTF">2005-10-18T02:59:38Z</dcterms:created>
  <dcterms:modified xsi:type="dcterms:W3CDTF">2016-11-21T05:53:10Z</dcterms:modified>
</cp:coreProperties>
</file>