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18"/>
  </p:notesMasterIdLst>
  <p:handoutMasterIdLst>
    <p:handoutMasterId r:id="rId19"/>
  </p:handoutMasterIdLst>
  <p:sldIdLst>
    <p:sldId id="660" r:id="rId3"/>
    <p:sldId id="700" r:id="rId4"/>
    <p:sldId id="666" r:id="rId5"/>
    <p:sldId id="701" r:id="rId6"/>
    <p:sldId id="691" r:id="rId7"/>
    <p:sldId id="692" r:id="rId8"/>
    <p:sldId id="694" r:id="rId9"/>
    <p:sldId id="696" r:id="rId10"/>
    <p:sldId id="702" r:id="rId11"/>
    <p:sldId id="695" r:id="rId12"/>
    <p:sldId id="697" r:id="rId13"/>
    <p:sldId id="698" r:id="rId14"/>
    <p:sldId id="699" r:id="rId15"/>
    <p:sldId id="693" r:id="rId16"/>
    <p:sldId id="66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700"/>
            <p14:sldId id="666"/>
            <p14:sldId id="701"/>
            <p14:sldId id="691"/>
            <p14:sldId id="692"/>
            <p14:sldId id="694"/>
            <p14:sldId id="696"/>
            <p14:sldId id="702"/>
            <p14:sldId id="695"/>
            <p14:sldId id="697"/>
            <p14:sldId id="698"/>
            <p14:sldId id="699"/>
            <p14:sldId id="693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0000"/>
    <a:srgbClr val="8C76BE"/>
    <a:srgbClr val="83B48C"/>
    <a:srgbClr val="6898C8"/>
    <a:srgbClr val="74AF7E"/>
    <a:srgbClr val="3399FF"/>
    <a:srgbClr val="CCECFF"/>
    <a:srgbClr val="F878BB"/>
    <a:srgbClr val="E09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65827" autoAdjust="0"/>
  </p:normalViewPr>
  <p:slideViewPr>
    <p:cSldViewPr>
      <p:cViewPr varScale="1">
        <p:scale>
          <a:sx n="49" d="100"/>
          <a:sy n="49" d="100"/>
        </p:scale>
        <p:origin x="1968" y="42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开运算</a:t>
            </a:r>
            <a:endParaRPr lang="en-US" altLang="zh-CN" dirty="0" smtClean="0"/>
          </a:p>
          <a:p>
            <a:r>
              <a:rPr lang="zh-CN" altLang="en-US" dirty="0" smtClean="0"/>
              <a:t>       开运算数学上是先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腐蚀后膨胀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的结果，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>开运算的物理结果为完全删除了不能包含结构元素的对象区域，去掉目标外的孤立点</a:t>
            </a:r>
            <a:endParaRPr lang="en-US" altLang="zh-CN" dirty="0" smtClean="0"/>
          </a:p>
          <a:p>
            <a:r>
              <a:rPr lang="zh-CN" altLang="en-US" dirty="0" smtClean="0"/>
              <a:t>平滑 了对象的轮廓，断开了狭窄的连接，去掉了细小的突出部分。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闭运算</a:t>
            </a:r>
            <a:endParaRPr lang="en-US" altLang="zh-CN" dirty="0" smtClean="0"/>
          </a:p>
          <a:p>
            <a:r>
              <a:rPr lang="zh-CN" altLang="en-US" dirty="0" smtClean="0"/>
              <a:t>       闭运算在数学上是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先膨胀再腐蚀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的结果，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>闭运算的物理结果也是会平滑对象的轮廓，</a:t>
            </a:r>
            <a:endParaRPr lang="en-US" altLang="zh-CN" dirty="0" smtClean="0"/>
          </a:p>
          <a:p>
            <a:r>
              <a:rPr lang="zh-CN" altLang="en-US" dirty="0" smtClean="0"/>
              <a:t>但是与开运算不同的是，闭运算一般会将狭窄的缺口连接起来形成细长的弯口，</a:t>
            </a:r>
            <a:endParaRPr lang="en-US" altLang="zh-CN" dirty="0" smtClean="0"/>
          </a:p>
          <a:p>
            <a:r>
              <a:rPr lang="zh-CN" altLang="en-US" dirty="0" smtClean="0"/>
              <a:t>并填充比结构元素小的洞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去掉目标内的孔。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37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10/27/2016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altLang="zh-CN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Hough</a:t>
            </a:r>
            <a:r>
              <a:rPr lang="zh-CN" altLang="en-US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sz="6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实现流程</a:t>
            </a:r>
            <a:b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075076"/>
          </a:xfrm>
        </p:spPr>
        <p:txBody>
          <a:bodyPr/>
          <a:lstStyle/>
          <a:p>
            <a:r>
              <a:rPr lang="zh-CN" altLang="en-US" dirty="0" smtClean="0"/>
              <a:t>于直角坐标系下的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变换不同，极坐标下，在确定精度的情况下</a:t>
            </a:r>
            <a:r>
              <a:rPr lang="en-US" altLang="zh-CN" dirty="0" smtClean="0"/>
              <a:t>rho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都是有限的</a:t>
            </a:r>
            <a:r>
              <a:rPr lang="en-US" altLang="zh-CN" dirty="0" err="1" smtClean="0"/>
              <a:t>rhomax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(row^2+col^2)).</a:t>
            </a:r>
          </a:p>
          <a:p>
            <a:r>
              <a:rPr lang="zh-CN" altLang="en-US" dirty="0" smtClean="0"/>
              <a:t>建立累加数组</a:t>
            </a:r>
            <a:r>
              <a:rPr lang="en-US" altLang="zh-CN" dirty="0" smtClean="0"/>
              <a:t>H[</a:t>
            </a:r>
            <a:r>
              <a:rPr lang="en-US" altLang="zh-CN" dirty="0" err="1" smtClean="0"/>
              <a:t>rhomax</a:t>
            </a:r>
            <a:r>
              <a:rPr lang="en-US" altLang="zh-CN" dirty="0" smtClean="0"/>
              <a:t>][180]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当直线的倾斜角</a:t>
            </a:r>
            <a:r>
              <a:rPr lang="en-US" altLang="zh-CN" dirty="0" smtClean="0"/>
              <a:t>-45&lt;=m&lt;=44</a:t>
            </a:r>
            <a:r>
              <a:rPr lang="zh-CN" altLang="en-US" dirty="0" smtClean="0"/>
              <a:t>时，直线方程为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rho=x</a:t>
            </a:r>
            <a:r>
              <a:rPr lang="zh-CN" altLang="en-US" dirty="0" smtClean="0"/>
              <a:t>*</a:t>
            </a:r>
            <a:r>
              <a:rPr lang="en-US" altLang="zh-CN" dirty="0" smtClean="0"/>
              <a:t>cos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+y</a:t>
            </a:r>
            <a:r>
              <a:rPr lang="zh-CN" altLang="en-US" dirty="0" smtClean="0"/>
              <a:t>*</a:t>
            </a:r>
            <a:r>
              <a:rPr lang="en-US" altLang="zh-CN" dirty="0" smtClean="0"/>
              <a:t>sin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rhomax</a:t>
            </a:r>
            <a:r>
              <a:rPr lang="en-US" altLang="zh-CN" dirty="0" smtClean="0">
                <a:solidFill>
                  <a:srgbClr val="FF0000"/>
                </a:solidFill>
              </a:rPr>
              <a:t>&lt;rho&lt;</a:t>
            </a:r>
            <a:r>
              <a:rPr lang="en-US" altLang="zh-CN" dirty="0" err="1" smtClean="0">
                <a:solidFill>
                  <a:srgbClr val="FF0000"/>
                </a:solidFill>
              </a:rPr>
              <a:t>rhomax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对应累加器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[rho][theta]+1</a:t>
            </a:r>
          </a:p>
          <a:p>
            <a:pPr marL="0" indent="0">
              <a:buNone/>
            </a:pPr>
            <a:r>
              <a:rPr lang="zh-CN" altLang="en-US" dirty="0" smtClean="0"/>
              <a:t>像素遍历完后输出这个累加数组。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53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" y="280378"/>
            <a:ext cx="8917850" cy="4234482"/>
          </a:xfrm>
          <a:prstGeom prst="rect">
            <a:avLst/>
          </a:prstGeom>
        </p:spPr>
      </p:pic>
      <p:sp>
        <p:nvSpPr>
          <p:cNvPr id="6" name="内容占位符 11"/>
          <p:cNvSpPr txBox="1">
            <a:spLocks noGrp="1"/>
          </p:cNvSpPr>
          <p:nvPr>
            <p:ph sz="quarter" idx="1"/>
          </p:nvPr>
        </p:nvSpPr>
        <p:spPr bwMode="auto">
          <a:xfrm>
            <a:off x="914400" y="5157192"/>
            <a:ext cx="7772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92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峰值搜索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472909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输入一个累加数组和要搜索峰值数目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对累加数组的边界进行扩展，扩展后的大小为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row+16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）*（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col+16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find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（）找到这个数组的最大值所在的坐标，记录这个坐标的到数组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line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把此坐标附近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的领域置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，然后重复上一步。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直到找到符合要求数目的峰值为止。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417</a:t>
            </a:r>
            <a:r>
              <a:rPr lang="zh-CN" altLang="en-US" dirty="0" smtClean="0"/>
              <a:t>码的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边由两组相互垂直平行线组成，且这两组平行线的长短不一。因此在进行峰值搜索时，应该按照角度，把累加数组分成两部分来进行搜索，每次搜索两条线。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（）函数在对应的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上进行画线。</a:t>
            </a:r>
            <a:endParaRPr lang="en-US" altLang="zh-CN" dirty="0" smtClean="0"/>
          </a:p>
          <a:p>
            <a:r>
              <a:rPr lang="en-US" altLang="zh-CN" dirty="0" smtClean="0"/>
              <a:t>Line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[</a:t>
            </a:r>
            <a:r>
              <a:rPr lang="zh-CN" altLang="en-US" dirty="0" smtClean="0"/>
              <a:t>起点横坐标，终点横坐标</a:t>
            </a:r>
            <a:r>
              <a:rPr lang="en-US" altLang="zh-CN" dirty="0" smtClean="0"/>
              <a:t>][</a:t>
            </a:r>
            <a:r>
              <a:rPr lang="zh-CN" altLang="en-US" dirty="0" smtClean="0"/>
              <a:t>起点纵坐标，终点纵坐标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47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3532085"/>
            <a:ext cx="7066667" cy="31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1" y="188640"/>
            <a:ext cx="7133333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14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303748" y="1124744"/>
            <a:ext cx="43784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上次课程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095836" y="2420888"/>
            <a:ext cx="385693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0" dirty="0" smtClean="0"/>
              <a:t>形态学腐蚀膨胀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形态学重构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连通域查找表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投影定位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603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直角坐标下的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Hough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变换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235283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首先考虑寻找图像中的直线。按照笛卡尔坐标下的参数化，一副图像中通过坐标（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的共线像素点，是通过斜率为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截距为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的像素连接的，即满足：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c=-m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x+y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 bwMode="auto">
          <a:xfrm>
            <a:off x="603250" y="3501008"/>
            <a:ext cx="8217222" cy="23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根据这条公式，建立一个累加器矩阵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H[c][m]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。然后以一定的精度统计经过前景像素点的每一条直线的参数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H[c][m]+1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直到到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遍历所有的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前景像素。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224644"/>
            <a:ext cx="3712519" cy="36724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548" y="1166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E0000"/>
                </a:solidFill>
              </a:rPr>
              <a:t>y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2709" y="32489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E0000"/>
                </a:solidFill>
              </a:rPr>
              <a:t>x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708" y="1232756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74AF7E"/>
                </a:solidFill>
              </a:rPr>
              <a:t>y=2x-1</a:t>
            </a:r>
            <a:endParaRPr lang="zh-CN" altLang="en-US" b="0" dirty="0">
              <a:solidFill>
                <a:srgbClr val="74AF7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39287"/>
            <a:ext cx="3810556" cy="381642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6096" y="262539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E0000"/>
                </a:solidFill>
              </a:rPr>
              <a:t>c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99238" y="533721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E0000"/>
                </a:solidFill>
              </a:rPr>
              <a:t>m</a:t>
            </a:r>
            <a:endParaRPr lang="zh-CN" altLang="en-US" dirty="0">
              <a:solidFill>
                <a:srgbClr val="EE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14750" y="4221088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898C8"/>
                </a:solidFill>
              </a:rPr>
              <a:t>c</a:t>
            </a:r>
            <a:r>
              <a:rPr lang="en-US" altLang="zh-CN" b="0" dirty="0" smtClean="0">
                <a:solidFill>
                  <a:srgbClr val="6898C8"/>
                </a:solidFill>
              </a:rPr>
              <a:t>=-m+1</a:t>
            </a:r>
            <a:endParaRPr lang="zh-CN" altLang="en-US" b="0" dirty="0">
              <a:solidFill>
                <a:srgbClr val="6898C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0723" y="3897052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3B48C"/>
                </a:solidFill>
              </a:rPr>
              <a:t>c</a:t>
            </a:r>
            <a:r>
              <a:rPr lang="en-US" altLang="zh-CN" b="0" dirty="0" smtClean="0">
                <a:solidFill>
                  <a:srgbClr val="83B48C"/>
                </a:solidFill>
              </a:rPr>
              <a:t>=-2m+3</a:t>
            </a:r>
            <a:endParaRPr lang="zh-CN" altLang="en-US" b="0" dirty="0">
              <a:solidFill>
                <a:srgbClr val="83B48C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3430" y="3504613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C76BE"/>
                </a:solidFill>
              </a:rPr>
              <a:t>c</a:t>
            </a:r>
            <a:r>
              <a:rPr lang="en-US" altLang="zh-CN" b="0" dirty="0" smtClean="0">
                <a:solidFill>
                  <a:srgbClr val="8C76BE"/>
                </a:solidFill>
              </a:rPr>
              <a:t>=-3m+5</a:t>
            </a:r>
            <a:endParaRPr lang="zh-CN" altLang="en-US" b="0" dirty="0">
              <a:solidFill>
                <a:srgbClr val="8C76BE"/>
              </a:solidFill>
            </a:endParaRPr>
          </a:p>
        </p:txBody>
      </p:sp>
      <p:cxnSp>
        <p:nvCxnSpPr>
          <p:cNvPr id="16" name="曲线连接符 15"/>
          <p:cNvCxnSpPr>
            <a:endCxn id="12" idx="1"/>
          </p:cNvCxnSpPr>
          <p:nvPr/>
        </p:nvCxnSpPr>
        <p:spPr>
          <a:xfrm>
            <a:off x="1079612" y="3104964"/>
            <a:ext cx="3635138" cy="13161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3" idx="1"/>
          </p:cNvCxnSpPr>
          <p:nvPr/>
        </p:nvCxnSpPr>
        <p:spPr>
          <a:xfrm>
            <a:off x="1619672" y="1974250"/>
            <a:ext cx="3811051" cy="2122857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4" idx="1"/>
          </p:cNvCxnSpPr>
          <p:nvPr/>
        </p:nvCxnSpPr>
        <p:spPr>
          <a:xfrm>
            <a:off x="2143783" y="908720"/>
            <a:ext cx="3619647" cy="2795948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Matlab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实现流程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235283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输入图像，二值化后先用一个较小的结构元素来进行开运算，再用一个较大的结构元素来进行闭元素，把目标柔成团。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 bwMode="auto">
          <a:xfrm>
            <a:off x="603250" y="3501008"/>
            <a:ext cx="8217222" cy="23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再用一个较小的结构元素膨胀此图像后的图像减去此图像，即可提取这个团的边缘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7" y="2220281"/>
            <a:ext cx="3256424" cy="12807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2219372"/>
            <a:ext cx="3414356" cy="1281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35" y="4677424"/>
            <a:ext cx="3671270" cy="14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实现流程</a:t>
            </a:r>
            <a:b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580620"/>
          </a:xfrm>
        </p:spPr>
        <p:txBody>
          <a:bodyPr/>
          <a:lstStyle/>
          <a:p>
            <a:r>
              <a:rPr lang="zh-CN" altLang="en-US" dirty="0" smtClean="0"/>
              <a:t>由于再直角坐标上</a:t>
            </a:r>
            <a:r>
              <a:rPr lang="en-US" altLang="zh-CN" dirty="0" smtClean="0"/>
              <a:t>C</a:t>
            </a:r>
            <a:r>
              <a:rPr lang="zh-CN" altLang="en-US" dirty="0" smtClean="0"/>
              <a:t>可取值可以是无限大，为此，需根据直线的倾斜角建立两个累加数值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[2*</a:t>
            </a:r>
            <a:r>
              <a:rPr lang="en-US" altLang="zh-CN" dirty="0" smtClean="0">
                <a:solidFill>
                  <a:srgbClr val="3333FF"/>
                </a:solidFill>
              </a:rPr>
              <a:t>(</a:t>
            </a:r>
            <a:r>
              <a:rPr lang="en-US" altLang="zh-CN" dirty="0" err="1" smtClean="0">
                <a:solidFill>
                  <a:srgbClr val="3333FF"/>
                </a:solidFill>
              </a:rPr>
              <a:t>row+col</a:t>
            </a:r>
            <a:r>
              <a:rPr lang="en-US" altLang="zh-CN" dirty="0" smtClean="0">
                <a:solidFill>
                  <a:srgbClr val="3333FF"/>
                </a:solidFill>
              </a:rPr>
              <a:t>)</a:t>
            </a:r>
            <a:r>
              <a:rPr lang="en-US" altLang="zh-CN" dirty="0" smtClean="0"/>
              <a:t>+1][90]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Hc</a:t>
            </a:r>
            <a:r>
              <a:rPr lang="en-US" altLang="zh-CN" dirty="0" smtClean="0"/>
              <a:t>[2*</a:t>
            </a:r>
            <a:r>
              <a:rPr lang="en-US" altLang="zh-CN" dirty="0" smtClean="0">
                <a:solidFill>
                  <a:srgbClr val="3333FF"/>
                </a:solidFill>
              </a:rPr>
              <a:t>(</a:t>
            </a:r>
            <a:r>
              <a:rPr lang="en-US" altLang="zh-CN" dirty="0" err="1" smtClean="0">
                <a:solidFill>
                  <a:srgbClr val="3333FF"/>
                </a:solidFill>
              </a:rPr>
              <a:t>row+col</a:t>
            </a:r>
            <a:r>
              <a:rPr lang="en-US" altLang="zh-CN" dirty="0" smtClean="0">
                <a:solidFill>
                  <a:srgbClr val="3333FF"/>
                </a:solidFill>
              </a:rPr>
              <a:t>)</a:t>
            </a:r>
            <a:r>
              <a:rPr lang="en-US" altLang="zh-CN" dirty="0" smtClean="0"/>
              <a:t>+1][90]</a:t>
            </a:r>
            <a:r>
              <a:rPr lang="zh-CN" altLang="en-US" dirty="0" smtClean="0"/>
              <a:t>。</a:t>
            </a:r>
            <a:r>
              <a:rPr lang="en-US" altLang="zh-CN" dirty="0"/>
              <a:t>r</a:t>
            </a:r>
            <a:r>
              <a:rPr lang="en-US" altLang="zh-CN" dirty="0" smtClean="0"/>
              <a:t>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</a:t>
            </a:r>
            <a:r>
              <a:rPr lang="zh-CN" altLang="en-US" dirty="0" smtClean="0"/>
              <a:t>是图像是行数和列数。</a:t>
            </a:r>
            <a:endParaRPr lang="en-US" altLang="zh-CN" dirty="0" smtClean="0"/>
          </a:p>
          <a:p>
            <a:r>
              <a:rPr lang="zh-CN" altLang="en-US" dirty="0" smtClean="0"/>
              <a:t>倾斜角</a:t>
            </a:r>
            <a:r>
              <a:rPr lang="en-US" altLang="zh-CN" dirty="0"/>
              <a:t>n</a:t>
            </a:r>
            <a:r>
              <a:rPr lang="en-US" altLang="zh-CN" dirty="0" smtClean="0"/>
              <a:t> =&gt; </a:t>
            </a:r>
            <a:r>
              <a:rPr lang="zh-CN" altLang="en-US" dirty="0" smtClean="0"/>
              <a:t>斜率</a:t>
            </a:r>
            <a:r>
              <a:rPr lang="en-US" altLang="zh-CN" dirty="0"/>
              <a:t>m</a:t>
            </a:r>
            <a:r>
              <a:rPr lang="en-US" altLang="zh-CN" dirty="0" smtClean="0"/>
              <a:t> = tan(n/180*pi)</a:t>
            </a:r>
          </a:p>
          <a:p>
            <a:r>
              <a:rPr lang="zh-CN" altLang="en-US" dirty="0" smtClean="0"/>
              <a:t>当直线的倾斜角</a:t>
            </a:r>
            <a:r>
              <a:rPr lang="en-US" altLang="zh-CN" dirty="0" smtClean="0"/>
              <a:t>-45&lt;=n&lt;=44</a:t>
            </a:r>
            <a:r>
              <a:rPr lang="zh-CN" altLang="en-US" dirty="0" smtClean="0"/>
              <a:t>时，直线方程为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b="1" dirty="0" smtClean="0"/>
              <a:t>c=y-x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m, row-col&lt;c&lt;</a:t>
            </a:r>
            <a:r>
              <a:rPr lang="en-US" altLang="zh-CN" b="1" dirty="0" err="1" smtClean="0"/>
              <a:t>col+row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对应累加器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[c][n+45+1]+1</a:t>
            </a:r>
          </a:p>
          <a:p>
            <a:r>
              <a:rPr lang="zh-CN" altLang="en-US" dirty="0" smtClean="0"/>
              <a:t>当直线的倾斜角</a:t>
            </a:r>
            <a:r>
              <a:rPr lang="en-US" altLang="zh-CN" dirty="0" smtClean="0"/>
              <a:t>45=&lt;n&lt;=134</a:t>
            </a:r>
            <a:r>
              <a:rPr lang="zh-CN" altLang="en-US" dirty="0" smtClean="0"/>
              <a:t>时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b="1" dirty="0" smtClean="0"/>
              <a:t>c’=-c/m=x-y/</a:t>
            </a:r>
            <a:r>
              <a:rPr lang="en-US" altLang="zh-CN" b="1" dirty="0" err="1" smtClean="0"/>
              <a:t>m,col</a:t>
            </a:r>
            <a:r>
              <a:rPr lang="en-US" altLang="zh-CN" b="1" dirty="0" smtClean="0"/>
              <a:t>-row&lt;c’&lt;</a:t>
            </a:r>
            <a:r>
              <a:rPr lang="en-US" altLang="zh-CN" b="1" dirty="0" err="1" smtClean="0"/>
              <a:t>row+col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  对应</a:t>
            </a:r>
            <a:r>
              <a:rPr lang="zh-CN" altLang="en-US" dirty="0"/>
              <a:t>累加器</a:t>
            </a:r>
            <a:r>
              <a:rPr lang="en-US" altLang="zh-CN" dirty="0" err="1" smtClean="0"/>
              <a:t>Hc</a:t>
            </a:r>
            <a:r>
              <a:rPr lang="en-US" altLang="zh-CN" dirty="0" smtClean="0"/>
              <a:t>[c’][</a:t>
            </a:r>
            <a:r>
              <a:rPr lang="en-US" altLang="zh-CN" dirty="0"/>
              <a:t>n</a:t>
            </a:r>
            <a:r>
              <a:rPr lang="en-US" altLang="zh-CN" dirty="0" smtClean="0"/>
              <a:t>-45+1]+1</a:t>
            </a:r>
          </a:p>
          <a:p>
            <a:pPr marL="0" indent="0">
              <a:buNone/>
            </a:pPr>
            <a:r>
              <a:rPr lang="zh-CN" altLang="en-US" dirty="0" smtClean="0"/>
              <a:t>像素遍历完后输出这两个累加数组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55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277" y="267611"/>
            <a:ext cx="5275815" cy="284082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3466460"/>
            <a:ext cx="5293169" cy="2743840"/>
          </a:xfrm>
          <a:prstGeom prst="rect">
            <a:avLst/>
          </a:prstGeom>
        </p:spPr>
      </p:pic>
      <p:sp>
        <p:nvSpPr>
          <p:cNvPr id="8" name="内容占位符 11"/>
          <p:cNvSpPr txBox="1">
            <a:spLocks/>
          </p:cNvSpPr>
          <p:nvPr/>
        </p:nvSpPr>
        <p:spPr bwMode="auto">
          <a:xfrm>
            <a:off x="5596937" y="1561998"/>
            <a:ext cx="2930018" cy="7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Hr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11"/>
          <p:cNvSpPr txBox="1">
            <a:spLocks/>
          </p:cNvSpPr>
          <p:nvPr/>
        </p:nvSpPr>
        <p:spPr bwMode="auto">
          <a:xfrm>
            <a:off x="374650" y="4941168"/>
            <a:ext cx="2930018" cy="7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累加数组</a:t>
            </a:r>
            <a:r>
              <a:rPr lang="en-US" altLang="zh-CN" sz="2400" b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Hc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51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极坐标下的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Hough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变换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235283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根据极坐标转换公式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x=rho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y=rho*sin(theta)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可以把笛卡尔坐标系下的直线方程转换为极坐标的形式。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rho=x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sin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 bwMode="auto">
          <a:xfrm>
            <a:off x="603250" y="3501008"/>
            <a:ext cx="8217222" cy="23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根据这条公式，建立一个累加器矩阵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H[2*nrho+1][</a:t>
            </a:r>
            <a:r>
              <a:rPr lang="en-US" altLang="zh-CN" sz="2400" b="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ntheta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。然后以一定的精度统计经过前景像素点的每一条直线的参数</a:t>
            </a:r>
            <a:r>
              <a:rPr lang="en-US" altLang="zh-CN" sz="2400" b="0" dirty="0" err="1">
                <a:latin typeface="楷体" panose="02010609060101010101" pitchFamily="49" charset="-122"/>
                <a:ea typeface="楷体" panose="02010609060101010101" pitchFamily="49" charset="-122"/>
              </a:rPr>
              <a:t>tho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H[rho][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theta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]+1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直到到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前景像素。</a:t>
            </a:r>
            <a:endParaRPr lang="en-US" altLang="zh-CN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2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224644"/>
            <a:ext cx="8369554" cy="59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3950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22815</TotalTime>
  <Words>854</Words>
  <Application>Microsoft Office PowerPoint</Application>
  <PresentationFormat>全屏显示(4:3)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Franklin Gothic Book</vt:lpstr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Times New Roman</vt:lpstr>
      <vt:lpstr>Wingdings 2</vt:lpstr>
      <vt:lpstr>自定义设计方案</vt:lpstr>
      <vt:lpstr>平衡</vt:lpstr>
      <vt:lpstr>Hough变换</vt:lpstr>
      <vt:lpstr>PowerPoint 演示文稿</vt:lpstr>
      <vt:lpstr>PowerPoint 演示文稿</vt:lpstr>
      <vt:lpstr>PowerPoint 演示文稿</vt:lpstr>
      <vt:lpstr>PowerPoint 演示文稿</vt:lpstr>
      <vt:lpstr>Matlab实现流程 </vt:lpstr>
      <vt:lpstr>PowerPoint 演示文稿</vt:lpstr>
      <vt:lpstr>PowerPoint 演示文稿</vt:lpstr>
      <vt:lpstr>PowerPoint 演示文稿</vt:lpstr>
      <vt:lpstr>Matlab实现流程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LuXiushun</cp:lastModifiedBy>
  <cp:revision>2710</cp:revision>
  <dcterms:created xsi:type="dcterms:W3CDTF">2005-10-18T02:59:38Z</dcterms:created>
  <dcterms:modified xsi:type="dcterms:W3CDTF">2016-10-27T12:48:48Z</dcterms:modified>
</cp:coreProperties>
</file>