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0" r:id="rId1"/>
    <p:sldMasterId id="2147484492" r:id="rId2"/>
  </p:sldMasterIdLst>
  <p:notesMasterIdLst>
    <p:notesMasterId r:id="rId15"/>
  </p:notesMasterIdLst>
  <p:handoutMasterIdLst>
    <p:handoutMasterId r:id="rId16"/>
  </p:handoutMasterIdLst>
  <p:sldIdLst>
    <p:sldId id="660" r:id="rId3"/>
    <p:sldId id="705" r:id="rId4"/>
    <p:sldId id="695" r:id="rId5"/>
    <p:sldId id="697" r:id="rId6"/>
    <p:sldId id="702" r:id="rId7"/>
    <p:sldId id="704" r:id="rId8"/>
    <p:sldId id="666" r:id="rId9"/>
    <p:sldId id="692" r:id="rId10"/>
    <p:sldId id="701" r:id="rId11"/>
    <p:sldId id="698" r:id="rId12"/>
    <p:sldId id="703" r:id="rId13"/>
    <p:sldId id="668" r:id="rId1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Arial" pitchFamily="34" charset="0"/>
        <a:ea typeface="黑体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Arial" pitchFamily="34" charset="0"/>
        <a:ea typeface="黑体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Arial" pitchFamily="34" charset="0"/>
        <a:ea typeface="黑体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Arial" pitchFamily="34" charset="0"/>
        <a:ea typeface="黑体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Arial" pitchFamily="34" charset="0"/>
        <a:ea typeface="黑体" pitchFamily="49" charset="-122"/>
        <a:cs typeface="+mn-cs"/>
      </a:defRPr>
    </a:lvl5pPr>
    <a:lvl6pPr marL="2286000" algn="l" defTabSz="914400" rtl="0" eaLnBrk="1" latinLnBrk="0" hangingPunct="1">
      <a:defRPr sz="2000" b="1" kern="1200">
        <a:solidFill>
          <a:schemeClr val="bg1"/>
        </a:solidFill>
        <a:latin typeface="Arial" pitchFamily="34" charset="0"/>
        <a:ea typeface="黑体" pitchFamily="49" charset="-122"/>
        <a:cs typeface="+mn-cs"/>
      </a:defRPr>
    </a:lvl6pPr>
    <a:lvl7pPr marL="2743200" algn="l" defTabSz="914400" rtl="0" eaLnBrk="1" latinLnBrk="0" hangingPunct="1">
      <a:defRPr sz="2000" b="1" kern="1200">
        <a:solidFill>
          <a:schemeClr val="bg1"/>
        </a:solidFill>
        <a:latin typeface="Arial" pitchFamily="34" charset="0"/>
        <a:ea typeface="黑体" pitchFamily="49" charset="-122"/>
        <a:cs typeface="+mn-cs"/>
      </a:defRPr>
    </a:lvl7pPr>
    <a:lvl8pPr marL="3200400" algn="l" defTabSz="914400" rtl="0" eaLnBrk="1" latinLnBrk="0" hangingPunct="1">
      <a:defRPr sz="2000" b="1" kern="1200">
        <a:solidFill>
          <a:schemeClr val="bg1"/>
        </a:solidFill>
        <a:latin typeface="Arial" pitchFamily="34" charset="0"/>
        <a:ea typeface="黑体" pitchFamily="49" charset="-122"/>
        <a:cs typeface="+mn-cs"/>
      </a:defRPr>
    </a:lvl8pPr>
    <a:lvl9pPr marL="3657600" algn="l" defTabSz="914400" rtl="0" eaLnBrk="1" latinLnBrk="0" hangingPunct="1">
      <a:defRPr sz="2000" b="1" kern="1200">
        <a:solidFill>
          <a:schemeClr val="bg1"/>
        </a:solidFill>
        <a:latin typeface="Arial" pitchFamily="34" charset="0"/>
        <a:ea typeface="黑体" pitchFamily="49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831EF1-D89C-46CC-AAE6-304415D5BB7C}">
          <p14:sldIdLst>
            <p14:sldId id="660"/>
            <p14:sldId id="705"/>
            <p14:sldId id="695"/>
            <p14:sldId id="697"/>
            <p14:sldId id="702"/>
            <p14:sldId id="704"/>
            <p14:sldId id="666"/>
            <p14:sldId id="692"/>
            <p14:sldId id="701"/>
            <p14:sldId id="698"/>
            <p14:sldId id="703"/>
            <p14:sldId id="6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3">
          <p15:clr>
            <a:srgbClr val="A4A3A4"/>
          </p15:clr>
        </p15:guide>
        <p15:guide id="2" pos="290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CCECFF"/>
    <a:srgbClr val="3399FF"/>
    <a:srgbClr val="EE0000"/>
    <a:srgbClr val="F878BB"/>
    <a:srgbClr val="E0932C"/>
    <a:srgbClr val="F268EB"/>
    <a:srgbClr val="E56D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7" autoAdjust="0"/>
    <p:restoredTop sz="82374" autoAdjust="0"/>
  </p:normalViewPr>
  <p:slideViewPr>
    <p:cSldViewPr>
      <p:cViewPr varScale="1">
        <p:scale>
          <a:sx n="61" d="100"/>
          <a:sy n="61" d="100"/>
        </p:scale>
        <p:origin x="1446" y="48"/>
      </p:cViewPr>
      <p:guideLst>
        <p:guide orient="horz" pos="73"/>
        <p:guide pos="29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910" y="-84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6B35A5DA-2D7C-42B2-B104-1067744C85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4131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E698CAE-EE2B-46BF-AE5F-F5ADF090DB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3" name="备注占位符 12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14" name="幻灯片图像占位符 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468584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http://blog.csdn.net/u012380663/article/details/43273527</a:t>
            </a:r>
          </a:p>
          <a:p>
            <a:r>
              <a:rPr lang="zh-CN" altLang="en-US" dirty="0" smtClean="0">
                <a:effectLst/>
              </a:rPr>
              <a:t>仿射变换也可以看成坐标系的旋转和缩放以及平移</a:t>
            </a:r>
            <a:endParaRPr lang="en-US" altLang="zh-CN" dirty="0" smtClean="0">
              <a:effectLst/>
            </a:endParaRPr>
          </a:p>
          <a:p>
            <a:r>
              <a:rPr lang="zh-CN" altLang="en-US" dirty="0" smtClean="0">
                <a:effectLst/>
              </a:rPr>
              <a:t>仿射变换（</a:t>
            </a:r>
            <a:r>
              <a:rPr lang="en-US" altLang="zh-CN" dirty="0" smtClean="0">
                <a:effectLst/>
              </a:rPr>
              <a:t>Affine Transformation</a:t>
            </a:r>
            <a:r>
              <a:rPr lang="zh-CN" altLang="en-US" dirty="0" smtClean="0">
                <a:effectLst/>
              </a:rPr>
              <a:t>）是空间直角坐标系的变换，从一个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二维坐标变换</a:t>
            </a:r>
            <a:r>
              <a:rPr lang="zh-CN" altLang="en-US" dirty="0" smtClean="0">
                <a:effectLst/>
              </a:rPr>
              <a:t>到另一个二维坐标，仿射变换是一个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线性变换</a:t>
            </a:r>
            <a:r>
              <a:rPr lang="zh-CN" altLang="en-US" dirty="0" smtClean="0">
                <a:effectLst/>
              </a:rPr>
              <a:t>，他保持了图像的“平行性”和“平直性”，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698CAE-EE2B-46BF-AE5F-F5ADF090DB27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7573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698CAE-EE2B-46BF-AE5F-F5ADF090DB27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9546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cp2tform 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698CAE-EE2B-46BF-AE5F-F5ADF090DB27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8769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698CAE-EE2B-46BF-AE5F-F5ADF090DB27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5601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到译码</a:t>
            </a:r>
            <a:endParaRPr lang="en-US" altLang="zh-CN" smtClean="0"/>
          </a:p>
          <a:p>
            <a:r>
              <a:rPr lang="zh-CN" altLang="en-US" dirty="0" smtClean="0"/>
              <a:t>其中报告电子版，验收时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698CAE-EE2B-46BF-AE5F-F5ADF090DB27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9229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e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 userDrawn="1"/>
        </p:nvSpPr>
        <p:spPr bwMode="auto">
          <a:xfrm>
            <a:off x="0" y="6740525"/>
            <a:ext cx="9144000" cy="11747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zh-CN" altLang="zh-CN" sz="1600" b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宋体" pitchFamily="2" charset="-122"/>
            </a:endParaRPr>
          </a:p>
        </p:txBody>
      </p:sp>
      <p:pic>
        <p:nvPicPr>
          <p:cNvPr id="3" name="Picture 14" descr="gdut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400675" y="260350"/>
            <a:ext cx="971550" cy="95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5" descr="18x6户外-新"/>
          <p:cNvPicPr>
            <a:picLocks noChangeAspect="1" noChangeArrowheads="1"/>
          </p:cNvPicPr>
          <p:nvPr userDrawn="1"/>
        </p:nvPicPr>
        <p:blipFill>
          <a:blip r:embed="rId3"/>
          <a:srcRect l="67012" b="87825"/>
          <a:stretch>
            <a:fillRect/>
          </a:stretch>
        </p:blipFill>
        <p:spPr bwMode="auto">
          <a:xfrm>
            <a:off x="358775" y="1233488"/>
            <a:ext cx="8318500" cy="84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6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4075113" y="333375"/>
            <a:ext cx="998537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7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2700338" y="277813"/>
            <a:ext cx="963612" cy="955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9C327A50-5592-4B4B-BEE5-497B920E5192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6410E39F-0733-4626-BA8D-BD4D3E565B1E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圆角矩形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442325" y="6403975"/>
            <a:ext cx="701675" cy="457200"/>
          </a:xfrm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30EBF7E-A8C9-459F-8D2C-B0F53A4573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EA56D1-363B-473F-9ABD-CFE4823C8D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圆角矩形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01013" y="616585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1BEAF7-B96A-4FAC-8273-C25879A174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550AF8-B4D5-421A-A596-D00A1ADAFD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9831F4-5047-48EC-9323-FDFC5AAC7C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4AA93-8072-4AF9-A244-F8C9C2B5A1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BF3AD2-8503-4CC6-8DA1-7F7BC610F4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6" name="圆角矩形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8AF958-575B-464F-87F9-99E22E4B36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8AB30DF8-81F7-4080-A390-5DB09EF199DF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4490FB-4128-4615-AB2F-96392C0808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DB2144-4A70-436F-938E-8C7F21BFD8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12A23-E3E1-4596-BA30-350B99A8AC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53FE44C1-8B84-4C4B-99A4-8D1A24E10902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028B1577-3DEF-4017-9161-B8BC4E1CDC1E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02B363FE-821A-462C-B2D8-F2188A603E16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400122BD-ACB6-4040-B68F-943EBC4E07E3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7CE1780D-B665-43E7-8B6C-520F3AC20835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DED63560-FEB2-4EFB-B7D6-0F274E4ED5BA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3E7D11D2-8997-4BC3-A257-CE4E58AA6F93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9788" y="6481763"/>
            <a:ext cx="684212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600" b="0"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</a:defRPr>
            </a:lvl1pPr>
          </a:lstStyle>
          <a:p>
            <a:pPr>
              <a:defRPr/>
            </a:pPr>
            <a:r>
              <a:rPr lang="en-US" altLang="zh-CN"/>
              <a:t>-</a:t>
            </a:r>
            <a:fld id="{5D72E950-4C2E-41B0-A6DF-ACE83D3AE20D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  <p:sp>
        <p:nvSpPr>
          <p:cNvPr id="114695" name="Rectangle 7"/>
          <p:cNvSpPr>
            <a:spLocks noChangeArrowheads="1"/>
          </p:cNvSpPr>
          <p:nvPr/>
        </p:nvSpPr>
        <p:spPr bwMode="auto">
          <a:xfrm>
            <a:off x="1763713" y="404813"/>
            <a:ext cx="7380287" cy="71437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b"/>
          <a:lstStyle/>
          <a:p>
            <a:pPr algn="r">
              <a:defRPr/>
            </a:pPr>
            <a:r>
              <a:rPr lang="en-US" altLang="zh-CN" b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ingLiU" pitchFamily="49" charset="-120"/>
                <a:ea typeface="MingLiU" pitchFamily="49" charset="-120"/>
                <a:cs typeface="经典繁粗仿" pitchFamily="49" charset="-122"/>
              </a:rPr>
              <a:t>2009</a:t>
            </a:r>
            <a:r>
              <a:rPr lang="zh-CN" altLang="en-US" b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ingLiU" pitchFamily="49" charset="-120"/>
                <a:ea typeface="MingLiU" pitchFamily="49" charset="-120"/>
                <a:cs typeface="经典繁粗仿" pitchFamily="49" charset="-122"/>
              </a:rPr>
              <a:t>年度</a:t>
            </a:r>
            <a:r>
              <a:rPr lang="en-US" altLang="zh-CN" b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ingLiU" pitchFamily="49" charset="-120"/>
                <a:ea typeface="MingLiU" pitchFamily="49" charset="-120"/>
                <a:cs typeface="经典繁粗仿" pitchFamily="49" charset="-122"/>
              </a:rPr>
              <a:t>NSFC-</a:t>
            </a:r>
            <a:r>
              <a:rPr lang="zh-CN" altLang="en-US" b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ingLiU" pitchFamily="49" charset="-120"/>
                <a:ea typeface="MingLiU" pitchFamily="49" charset="-120"/>
                <a:cs typeface="经典繁粗仿" pitchFamily="49" charset="-122"/>
              </a:rPr>
              <a:t>广东联合基金重点项目</a:t>
            </a:r>
          </a:p>
        </p:txBody>
      </p:sp>
      <p:pic>
        <p:nvPicPr>
          <p:cNvPr id="1028" name="Picture 15" descr="gdut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260475" y="7938"/>
            <a:ext cx="611188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21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650875" y="28575"/>
            <a:ext cx="6492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22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52388" y="31750"/>
            <a:ext cx="595312" cy="588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219" r:id="rId1"/>
    <p:sldLayoutId id="2147486220" r:id="rId2"/>
    <p:sldLayoutId id="2147486221" r:id="rId3"/>
    <p:sldLayoutId id="2147486222" r:id="rId4"/>
    <p:sldLayoutId id="2147486223" r:id="rId5"/>
    <p:sldLayoutId id="2147486224" r:id="rId6"/>
    <p:sldLayoutId id="2147486225" r:id="rId7"/>
    <p:sldLayoutId id="2147486226" r:id="rId8"/>
    <p:sldLayoutId id="2147486227" r:id="rId9"/>
    <p:sldLayoutId id="2147486228" r:id="rId10"/>
    <p:sldLayoutId id="214748622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j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52" name="标题占位符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2053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  <a:ea typeface="黑体" pitchFamily="2" charset="-122"/>
              </a:defRPr>
            </a:lvl1pPr>
          </a:lstStyle>
          <a:p>
            <a:pPr>
              <a:defRPr/>
            </a:pPr>
            <a:fld id="{9D73057C-6982-4A51-BD18-32EB102C994D}" type="datetimeFigureOut">
              <a:rPr lang="en-US"/>
              <a:pPr>
                <a:defRPr/>
              </a:pPr>
              <a:t>10/29/2016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  <a:ea typeface="黑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/>
              <a:t>-</a:t>
            </a:r>
            <a:fld id="{493CEBFE-ABF7-4B27-939B-08E9B3E2F7C1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230" r:id="rId1"/>
    <p:sldLayoutId id="2147486231" r:id="rId2"/>
    <p:sldLayoutId id="2147486232" r:id="rId3"/>
    <p:sldLayoutId id="2147486233" r:id="rId4"/>
    <p:sldLayoutId id="2147486234" r:id="rId5"/>
    <p:sldLayoutId id="2147486235" r:id="rId6"/>
    <p:sldLayoutId id="2147486236" r:id="rId7"/>
    <p:sldLayoutId id="2147486237" r:id="rId8"/>
    <p:sldLayoutId id="2147486238" r:id="rId9"/>
    <p:sldLayoutId id="2147486239" r:id="rId10"/>
    <p:sldLayoutId id="214748624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4"/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r>
              <a:rPr lang="zh-CN" altLang="en-US" sz="6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几何</a:t>
            </a:r>
            <a:r>
              <a:rPr lang="zh-CN" altLang="en-US" sz="60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变换</a:t>
            </a:r>
            <a:endParaRPr lang="zh-CN" altLang="en-US" sz="6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7" name="内容占位符 11"/>
          <p:cNvSpPr>
            <a:spLocks noGrp="1"/>
          </p:cNvSpPr>
          <p:nvPr>
            <p:ph sz="quarter" idx="1"/>
          </p:nvPr>
        </p:nvSpPr>
        <p:spPr>
          <a:xfrm>
            <a:off x="603250" y="1148177"/>
            <a:ext cx="8217222" cy="472909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用</a:t>
            </a:r>
            <a:r>
              <a:rPr lang="en-US" altLang="zh-CN" dirty="0" err="1"/>
              <a:t>Pb</a:t>
            </a:r>
            <a:r>
              <a:rPr lang="zh-CN" altLang="en-US" dirty="0"/>
              <a:t>，</a:t>
            </a:r>
            <a:r>
              <a:rPr lang="en-US" altLang="zh-CN" dirty="0"/>
              <a:t>Pa</a:t>
            </a:r>
            <a:r>
              <a:rPr lang="zh-CN" altLang="en-US" dirty="0"/>
              <a:t>求出变换矩阵。为了方便计算，我们可以把原图像看作是输出图像变换而成</a:t>
            </a:r>
            <a:r>
              <a:rPr lang="zh-CN" altLang="en-US" dirty="0" smtClean="0"/>
              <a:t>的。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dirty="0" smtClean="0"/>
              <a:t>则输出图像</a:t>
            </a:r>
            <a:r>
              <a:rPr lang="en-US" altLang="zh-CN" dirty="0" err="1" smtClean="0"/>
              <a:t>dst</a:t>
            </a:r>
            <a:r>
              <a:rPr lang="en-US" altLang="zh-CN" dirty="0" smtClean="0"/>
              <a:t>(</a:t>
            </a:r>
            <a:r>
              <a:rPr lang="en-US" altLang="zh-CN" dirty="0" err="1"/>
              <a:t>i</a:t>
            </a:r>
            <a:r>
              <a:rPr lang="en-US" altLang="zh-CN" dirty="0" err="1" smtClean="0"/>
              <a:t>,j</a:t>
            </a:r>
            <a:r>
              <a:rPr lang="en-US" altLang="zh-CN" dirty="0"/>
              <a:t>)</a:t>
            </a:r>
            <a:r>
              <a:rPr lang="zh-CN" altLang="en-US" dirty="0" smtClean="0"/>
              <a:t>与原图像</a:t>
            </a:r>
            <a:r>
              <a:rPr lang="en-US" altLang="zh-CN" dirty="0" smtClean="0"/>
              <a:t>f(</a:t>
            </a:r>
            <a:r>
              <a:rPr lang="en-US" altLang="zh-CN" dirty="0" err="1" smtClean="0"/>
              <a:t>y,x</a:t>
            </a:r>
            <a:r>
              <a:rPr lang="en-US" altLang="zh-CN" dirty="0" smtClean="0"/>
              <a:t>) </a:t>
            </a:r>
            <a:r>
              <a:rPr lang="zh-CN" altLang="en-US" dirty="0" smtClean="0"/>
              <a:t>的关系可以由以下形式表示：</a:t>
            </a:r>
            <a:endParaRPr lang="en-US" altLang="zh-CN" dirty="0" smtClean="0"/>
          </a:p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8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x,y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)=T{(</a:t>
            </a:r>
            <a:r>
              <a:rPr lang="en-US" altLang="zh-CN" sz="28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j,i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)}</a:t>
            </a:r>
          </a:p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800" dirty="0" err="1"/>
              <a:t>d</a:t>
            </a:r>
            <a:r>
              <a:rPr lang="en-US" altLang="zh-CN" sz="2800" dirty="0" err="1" smtClean="0"/>
              <a:t>st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i,j</a:t>
            </a:r>
            <a:r>
              <a:rPr lang="en-US" altLang="zh-CN" sz="2800" dirty="0"/>
              <a:t>)</a:t>
            </a:r>
            <a:r>
              <a:rPr lang="en-US" altLang="zh-CN" sz="2800" dirty="0" smtClean="0"/>
              <a:t>= </a:t>
            </a:r>
            <a:r>
              <a:rPr lang="en-US" altLang="zh-CN" sz="2800" dirty="0"/>
              <a:t>f(</a:t>
            </a:r>
            <a:r>
              <a:rPr lang="en-US" altLang="zh-CN" sz="2800" dirty="0" err="1"/>
              <a:t>y,x</a:t>
            </a:r>
            <a:r>
              <a:rPr lang="en-US" altLang="zh-CN" sz="2800" dirty="0"/>
              <a:t>) 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39652" y="263549"/>
            <a:ext cx="621467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双线性变换</a:t>
            </a:r>
            <a:endParaRPr lang="zh-CN" altLang="en-US" sz="4400" b="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288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45341" y="2292"/>
            <a:ext cx="4572000" cy="50387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/>
          <a:srcRect l="601" t="492" r="4638" b="45206"/>
          <a:stretch/>
        </p:blipFill>
        <p:spPr>
          <a:xfrm>
            <a:off x="3926659" y="3356992"/>
            <a:ext cx="4937261" cy="246198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6659" y="2292"/>
            <a:ext cx="4952381" cy="260952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680012" y="2888940"/>
            <a:ext cx="3672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仿射变换的结果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00600" y="6019800"/>
            <a:ext cx="2249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双线性变换</a:t>
            </a:r>
            <a:r>
              <a:rPr lang="zh-CN" altLang="en-US" dirty="0">
                <a:solidFill>
                  <a:schemeClr val="tx1"/>
                </a:solidFill>
              </a:rPr>
              <a:t>的结果</a:t>
            </a:r>
          </a:p>
        </p:txBody>
      </p:sp>
    </p:spTree>
    <p:extLst>
      <p:ext uri="{BB962C8B-B14F-4D97-AF65-F5344CB8AC3E}">
        <p14:creationId xmlns:p14="http://schemas.microsoft.com/office/powerpoint/2010/main" val="388935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0608" y="0"/>
            <a:ext cx="10844055" cy="6861175"/>
          </a:xfrm>
          <a:prstGeom prst="rect">
            <a:avLst/>
          </a:prstGeom>
        </p:spPr>
      </p:pic>
      <p:sp>
        <p:nvSpPr>
          <p:cNvPr id="30722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6172200" y="6191250"/>
            <a:ext cx="24765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lIns="91440" tIns="45720" rIns="91440" bIns="45720" anchorCtr="0"/>
          <a:lstStyle>
            <a:lvl1pPr eaLnBrk="0" hangingPunct="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 eaLnBrk="1" hangingPunct="1"/>
            <a:fld id="{C8E3AA71-A26B-4DEC-97FE-63A87B34C4D4}" type="slidenum">
              <a:rPr lang="en-US" altLang="zh-CN" sz="1400">
                <a:solidFill>
                  <a:schemeClr val="tx2"/>
                </a:solidFill>
              </a:rPr>
              <a:pPr algn="r" eaLnBrk="1" hangingPunct="1"/>
              <a:t>11</a:t>
            </a:fld>
            <a:endParaRPr lang="en-US" altLang="zh-CN" sz="1400">
              <a:solidFill>
                <a:schemeClr val="tx2"/>
              </a:solidFill>
            </a:endParaRP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358080" y="173509"/>
            <a:ext cx="85344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chemeClr val="accent1"/>
                </a:solidFill>
                <a:ea typeface="隶书" panose="02010509060101010101" pitchFamily="49" charset="-122"/>
              </a:rPr>
              <a:t>迷人风景只有站在一定高度才能领略，望诸君努力，谢谢！</a:t>
            </a:r>
          </a:p>
        </p:txBody>
      </p:sp>
    </p:spTree>
    <p:extLst>
      <p:ext uri="{BB962C8B-B14F-4D97-AF65-F5344CB8AC3E}">
        <p14:creationId xmlns:p14="http://schemas.microsoft.com/office/powerpoint/2010/main" val="20796008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708" y="2791028"/>
            <a:ext cx="6791775" cy="3224953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3239852" y="152636"/>
            <a:ext cx="7772400" cy="778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幼圆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幼圆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幼圆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幼圆" pitchFamily="49" charset="-122"/>
              </a:defRPr>
            </a:lvl9pPr>
          </a:lstStyle>
          <a:p>
            <a:r>
              <a:rPr lang="en-US" altLang="zh-CN" b="0" dirty="0" err="1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hough</a:t>
            </a:r>
            <a:r>
              <a:rPr lang="zh-CN" altLang="en-US" b="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变换</a:t>
            </a:r>
            <a:endParaRPr lang="zh-CN" altLang="en-US" b="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27" y="930734"/>
            <a:ext cx="5530425" cy="3722402"/>
          </a:xfrm>
          <a:prstGeom prst="rect">
            <a:avLst/>
          </a:prstGeom>
        </p:spPr>
      </p:pic>
      <p:sp>
        <p:nvSpPr>
          <p:cNvPr id="9" name="内容占位符 11"/>
          <p:cNvSpPr txBox="1">
            <a:spLocks noGrp="1"/>
          </p:cNvSpPr>
          <p:nvPr>
            <p:ph sz="quarter" idx="1"/>
          </p:nvPr>
        </p:nvSpPr>
        <p:spPr bwMode="auto">
          <a:xfrm>
            <a:off x="4175956" y="6015981"/>
            <a:ext cx="2952328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累加数组</a:t>
            </a:r>
            <a:r>
              <a:rPr lang="en-US" altLang="zh-CN" sz="24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zh-CN" altLang="en-US" sz="24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en-US" altLang="zh-CN" sz="24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surf</a:t>
            </a:r>
            <a:r>
              <a:rPr lang="zh-CN" altLang="en-US" sz="24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图</a:t>
            </a:r>
            <a:endParaRPr lang="en-US" altLang="zh-CN" sz="2400" b="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Wingdings 2" pitchFamily="18" charset="2"/>
              <a:buNone/>
            </a:pPr>
            <a:endParaRPr lang="en-US" altLang="zh-CN" sz="2400" b="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7441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7809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确定对应点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944724"/>
            <a:ext cx="7772400" cy="5075076"/>
          </a:xfrm>
        </p:spPr>
        <p:txBody>
          <a:bodyPr/>
          <a:lstStyle/>
          <a:p>
            <a:r>
              <a:rPr lang="zh-CN" altLang="en-US" dirty="0" smtClean="0"/>
              <a:t>以上次课的极坐标下的</a:t>
            </a:r>
            <a:r>
              <a:rPr lang="en-US" altLang="zh-CN" dirty="0" err="1" smtClean="0"/>
              <a:t>hough</a:t>
            </a:r>
            <a:r>
              <a:rPr lang="zh-CN" altLang="en-US" dirty="0" smtClean="0"/>
              <a:t>变换为例。</a:t>
            </a:r>
            <a:endParaRPr lang="en-US" altLang="zh-CN" dirty="0" smtClean="0"/>
          </a:p>
          <a:p>
            <a:r>
              <a:rPr lang="zh-CN" altLang="en-US" dirty="0" smtClean="0"/>
              <a:t>把极坐标下的直线方程转换到直角坐标下。</a:t>
            </a:r>
            <a:endParaRPr lang="en-US" altLang="zh-CN" dirty="0" smtClean="0"/>
          </a:p>
          <a:p>
            <a:r>
              <a:rPr lang="en-US" altLang="zh-CN" dirty="0" smtClean="0"/>
              <a:t>Y=k</a:t>
            </a:r>
            <a:r>
              <a:rPr lang="zh-CN" altLang="en-US" dirty="0" smtClean="0"/>
              <a:t>*</a:t>
            </a:r>
            <a:r>
              <a:rPr lang="en-US" altLang="zh-CN" dirty="0" err="1" smtClean="0"/>
              <a:t>X+b</a:t>
            </a:r>
            <a:endParaRPr lang="en-US" altLang="zh-CN" dirty="0" smtClean="0"/>
          </a:p>
          <a:p>
            <a:r>
              <a:rPr lang="en-US" altLang="zh-CN" dirty="0"/>
              <a:t>k</a:t>
            </a:r>
            <a:r>
              <a:rPr lang="en-US" altLang="zh-CN" dirty="0" smtClean="0"/>
              <a:t>=-cot(theta)  b=rho/sin(theta)</a:t>
            </a:r>
          </a:p>
          <a:p>
            <a:r>
              <a:rPr lang="zh-CN" altLang="en-US" dirty="0" smtClean="0"/>
              <a:t>根据</a:t>
            </a:r>
            <a:r>
              <a:rPr lang="en-US" altLang="zh-CN" dirty="0" smtClean="0"/>
              <a:t>4</a:t>
            </a:r>
            <a:r>
              <a:rPr lang="zh-CN" altLang="en-US" dirty="0" smtClean="0"/>
              <a:t>条直线的方程求</a:t>
            </a:r>
            <a:r>
              <a:rPr lang="en-US" altLang="zh-CN" dirty="0" smtClean="0"/>
              <a:t>417</a:t>
            </a:r>
            <a:r>
              <a:rPr lang="zh-CN" altLang="en-US" dirty="0" smtClean="0"/>
              <a:t>吗的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个顶点坐标，并用函数</a:t>
            </a:r>
            <a:r>
              <a:rPr lang="en-US" altLang="zh-CN" dirty="0" smtClean="0"/>
              <a:t>plot(</a:t>
            </a:r>
            <a:r>
              <a:rPr lang="en-US" altLang="zh-CN" dirty="0" err="1" smtClean="0"/>
              <a:t>x,y,‘Marker’,‘o’,‘Color’,‘red</a:t>
            </a:r>
            <a:r>
              <a:rPr lang="en-US" altLang="zh-CN" dirty="0" smtClean="0"/>
              <a:t>’)</a:t>
            </a:r>
            <a:r>
              <a:rPr lang="zh-CN" altLang="en-US" dirty="0" smtClean="0"/>
              <a:t>在图上画出。</a:t>
            </a:r>
            <a:endParaRPr lang="en-US" altLang="zh-CN" dirty="0" smtClean="0"/>
          </a:p>
          <a:p>
            <a:r>
              <a:rPr lang="en-US" altLang="zh-CN" dirty="0"/>
              <a:t>x</a:t>
            </a:r>
            <a:r>
              <a:rPr lang="en-US" altLang="zh-CN" dirty="0" smtClean="0"/>
              <a:t>=(b2-b1)/(k1-k2</a:t>
            </a:r>
            <a:r>
              <a:rPr lang="en-US" altLang="zh-CN" smtClean="0"/>
              <a:t>)   y=K1*x+b1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053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-279412"/>
            <a:ext cx="6768752" cy="747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92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1984" y="89814"/>
            <a:ext cx="8838508" cy="2879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左箭头 41"/>
          <p:cNvSpPr/>
          <p:nvPr/>
        </p:nvSpPr>
        <p:spPr>
          <a:xfrm>
            <a:off x="3685351" y="1229814"/>
            <a:ext cx="2805753" cy="182962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124931" y="879013"/>
            <a:ext cx="2461538" cy="641775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 rot="3270413">
            <a:off x="6017193" y="1135932"/>
            <a:ext cx="2397460" cy="652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sz="quarter" idx="1"/>
          </p:nvPr>
        </p:nvSpPr>
        <p:spPr>
          <a:xfrm>
            <a:off x="914400" y="2600908"/>
            <a:ext cx="7772400" cy="3418892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为了使得变换前后点</a:t>
            </a:r>
            <a:r>
              <a:rPr lang="en-US" altLang="zh-CN" dirty="0" err="1" smtClean="0"/>
              <a:t>Pa,Pb</a:t>
            </a:r>
            <a:r>
              <a:rPr lang="zh-CN" altLang="en-US" dirty="0" smtClean="0"/>
              <a:t>能一一对应，先根据点到原点的距离从小到大对</a:t>
            </a:r>
            <a:r>
              <a:rPr lang="en-US" altLang="zh-CN" dirty="0" smtClean="0"/>
              <a:t>Pa</a:t>
            </a:r>
            <a:r>
              <a:rPr lang="zh-CN" altLang="en-US" dirty="0" smtClean="0"/>
              <a:t>进行排序。计算</a:t>
            </a:r>
            <a:r>
              <a:rPr lang="en-US" altLang="zh-CN" dirty="0" smtClean="0"/>
              <a:t>L12=|Pa1 Pa2| L13=|Pa1 Pa3|</a:t>
            </a:r>
          </a:p>
          <a:p>
            <a:r>
              <a:rPr lang="zh-CN" altLang="en-US" dirty="0" smtClean="0"/>
              <a:t>如果</a:t>
            </a:r>
            <a:r>
              <a:rPr lang="en-US" altLang="zh-CN" dirty="0" smtClean="0"/>
              <a:t>Pa2 </a:t>
            </a:r>
            <a:r>
              <a:rPr lang="zh-CN" altLang="en-US" dirty="0" smtClean="0"/>
              <a:t>在</a:t>
            </a:r>
            <a:r>
              <a:rPr lang="en-US" altLang="zh-CN" dirty="0" smtClean="0"/>
              <a:t>Pa1</a:t>
            </a:r>
            <a:r>
              <a:rPr lang="zh-CN" altLang="en-US" dirty="0" smtClean="0"/>
              <a:t>的右边，</a:t>
            </a:r>
            <a:r>
              <a:rPr lang="zh-CN" altLang="en-US" dirty="0"/>
              <a:t>则</a:t>
            </a:r>
            <a:endParaRPr lang="en-US" altLang="zh-CN" dirty="0" smtClean="0"/>
          </a:p>
          <a:p>
            <a:r>
              <a:rPr lang="en-US" altLang="zh-CN" dirty="0" err="1" smtClean="0"/>
              <a:t>Pb</a:t>
            </a:r>
            <a:r>
              <a:rPr lang="en-US" altLang="zh-CN" dirty="0" smtClean="0"/>
              <a:t>=[50,50; 50,50+L12; 50+L13,50; 50+L13,50+L12]</a:t>
            </a:r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/>
              <a:t>Pa2 </a:t>
            </a:r>
            <a:r>
              <a:rPr lang="zh-CN" altLang="en-US" dirty="0"/>
              <a:t>在</a:t>
            </a:r>
            <a:r>
              <a:rPr lang="en-US" altLang="zh-CN" dirty="0"/>
              <a:t>Pa1</a:t>
            </a:r>
            <a:r>
              <a:rPr lang="zh-CN" altLang="en-US" dirty="0" smtClean="0"/>
              <a:t>的下方，</a:t>
            </a:r>
            <a:r>
              <a:rPr lang="zh-CN" altLang="en-US" dirty="0"/>
              <a:t>则</a:t>
            </a:r>
            <a:r>
              <a:rPr lang="en-US" altLang="zh-CN" dirty="0"/>
              <a:t> </a:t>
            </a:r>
          </a:p>
          <a:p>
            <a:r>
              <a:rPr lang="en-US" altLang="zh-CN" dirty="0" err="1"/>
              <a:t>Pb</a:t>
            </a:r>
            <a:r>
              <a:rPr lang="en-US" altLang="zh-CN" dirty="0"/>
              <a:t>=[50,50</a:t>
            </a:r>
            <a:r>
              <a:rPr lang="en-US" altLang="zh-CN" dirty="0" smtClean="0"/>
              <a:t>; 50+L12,50; 50,50+L13; 50+L12,50+L13</a:t>
            </a:r>
            <a:r>
              <a:rPr lang="en-US" altLang="zh-CN" dirty="0"/>
              <a:t>]</a:t>
            </a: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12" name="文本框 11"/>
          <p:cNvSpPr txBox="1"/>
          <p:nvPr/>
        </p:nvSpPr>
        <p:spPr>
          <a:xfrm>
            <a:off x="6845622" y="101735"/>
            <a:ext cx="75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Pa2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177717" y="2044752"/>
            <a:ext cx="75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Pa4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676757" y="678958"/>
            <a:ext cx="75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Pa1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642455" y="2546948"/>
            <a:ext cx="75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Pa3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69388" y="89814"/>
            <a:ext cx="6037305" cy="568077"/>
          </a:xfrm>
          <a:prstGeom prst="line">
            <a:avLst/>
          </a:prstGeom>
          <a:ln>
            <a:solidFill>
              <a:srgbClr val="3399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169388" y="89814"/>
            <a:ext cx="6676234" cy="211976"/>
          </a:xfrm>
          <a:prstGeom prst="line">
            <a:avLst/>
          </a:prstGeom>
          <a:ln>
            <a:solidFill>
              <a:srgbClr val="3399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169388" y="101735"/>
            <a:ext cx="7439722" cy="2499173"/>
          </a:xfrm>
          <a:prstGeom prst="line">
            <a:avLst/>
          </a:prstGeom>
          <a:ln>
            <a:solidFill>
              <a:srgbClr val="3399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endCxn id="13" idx="1"/>
          </p:cNvCxnSpPr>
          <p:nvPr/>
        </p:nvCxnSpPr>
        <p:spPr>
          <a:xfrm>
            <a:off x="3074023" y="198282"/>
            <a:ext cx="5103694" cy="2046525"/>
          </a:xfrm>
          <a:prstGeom prst="line">
            <a:avLst/>
          </a:prstGeom>
          <a:ln>
            <a:solidFill>
              <a:srgbClr val="3399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727886" y="1514162"/>
            <a:ext cx="75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3333FF"/>
                </a:solidFill>
              </a:rPr>
              <a:t>Pb1</a:t>
            </a:r>
            <a:endParaRPr lang="zh-CN" altLang="en-US" dirty="0">
              <a:solidFill>
                <a:srgbClr val="3333FF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43187" y="546203"/>
            <a:ext cx="75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3333FF"/>
                </a:solidFill>
              </a:rPr>
              <a:t>Pb2</a:t>
            </a:r>
            <a:endParaRPr lang="zh-CN" altLang="en-US" dirty="0">
              <a:solidFill>
                <a:srgbClr val="3333FF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274183" y="1529438"/>
            <a:ext cx="75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3333FF"/>
                </a:solidFill>
              </a:rPr>
              <a:t>Pb3</a:t>
            </a:r>
            <a:endParaRPr lang="zh-CN" altLang="en-US" dirty="0">
              <a:solidFill>
                <a:srgbClr val="3333FF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307309" y="557864"/>
            <a:ext cx="75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3333FF"/>
                </a:solidFill>
              </a:rPr>
              <a:t>Pb4</a:t>
            </a:r>
            <a:endParaRPr lang="zh-CN" altLang="en-US" dirty="0">
              <a:solidFill>
                <a:srgbClr val="3333FF"/>
              </a:solidFill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>
            <a:off x="1331640" y="879013"/>
            <a:ext cx="0" cy="6504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1281415" y="928308"/>
            <a:ext cx="5373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00B050"/>
                </a:solidFill>
              </a:rPr>
              <a:t>L12</a:t>
            </a:r>
            <a:endParaRPr lang="zh-CN" altLang="en-US" sz="1600" dirty="0">
              <a:solidFill>
                <a:srgbClr val="00B050"/>
              </a:solidFill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>
            <a:off x="1105928" y="1351321"/>
            <a:ext cx="248054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2090457" y="1074222"/>
            <a:ext cx="5373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00B050"/>
                </a:solidFill>
              </a:rPr>
              <a:t>L13</a:t>
            </a:r>
            <a:endParaRPr lang="zh-CN" altLang="en-US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33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当</a:t>
            </a:r>
            <a:r>
              <a:rPr lang="en-US" altLang="zh-CN" dirty="0" smtClean="0"/>
              <a:t>Pa2 </a:t>
            </a:r>
            <a:r>
              <a:rPr lang="zh-CN" altLang="en-US" dirty="0"/>
              <a:t>在</a:t>
            </a:r>
            <a:r>
              <a:rPr lang="en-US" altLang="zh-CN" dirty="0"/>
              <a:t>Pa1</a:t>
            </a:r>
            <a:r>
              <a:rPr lang="zh-CN" altLang="en-US" dirty="0"/>
              <a:t>的</a:t>
            </a:r>
            <a:r>
              <a:rPr lang="zh-CN" altLang="en-US" dirty="0" smtClean="0"/>
              <a:t>右边 即</a:t>
            </a:r>
            <a:r>
              <a:rPr lang="en-US" altLang="zh-CN" dirty="0" smtClean="0"/>
              <a:t>|Pa2.y-Pa1.y|&lt; </a:t>
            </a:r>
            <a:r>
              <a:rPr lang="en-US" altLang="zh-CN" dirty="0"/>
              <a:t>|</a:t>
            </a:r>
            <a:r>
              <a:rPr lang="en-US" altLang="zh-CN" dirty="0" smtClean="0"/>
              <a:t>Pa2.x-Pa1.x|</a:t>
            </a:r>
            <a:r>
              <a:rPr lang="zh-CN" altLang="en-US" dirty="0" smtClean="0"/>
              <a:t>时</a:t>
            </a:r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en-US" altLang="zh-CN" dirty="0" smtClean="0"/>
              <a:t>L13&gt;L12 </a:t>
            </a:r>
            <a:r>
              <a:rPr lang="zh-CN" altLang="en-US" dirty="0" smtClean="0"/>
              <a:t>则 几何变换后的图像 需要在逆时针旋转</a:t>
            </a:r>
            <a:r>
              <a:rPr lang="en-US" altLang="zh-CN" dirty="0" smtClean="0"/>
              <a:t>90</a:t>
            </a:r>
            <a:r>
              <a:rPr lang="zh-CN" altLang="en-US" dirty="0" smtClean="0"/>
              <a:t>度。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当</a:t>
            </a:r>
            <a:r>
              <a:rPr lang="en-US" altLang="zh-CN" dirty="0"/>
              <a:t>Pa2 </a:t>
            </a:r>
            <a:r>
              <a:rPr lang="zh-CN" altLang="en-US" dirty="0"/>
              <a:t>在</a:t>
            </a:r>
            <a:r>
              <a:rPr lang="en-US" altLang="zh-CN" dirty="0"/>
              <a:t>Pa1</a:t>
            </a:r>
            <a:r>
              <a:rPr lang="zh-CN" altLang="en-US" dirty="0" smtClean="0"/>
              <a:t>的</a:t>
            </a:r>
            <a:r>
              <a:rPr lang="zh-CN" altLang="en-US" dirty="0"/>
              <a:t>下方</a:t>
            </a:r>
            <a:r>
              <a:rPr lang="zh-CN" altLang="en-US" dirty="0" smtClean="0"/>
              <a:t> </a:t>
            </a:r>
            <a:r>
              <a:rPr lang="zh-CN" altLang="en-US" dirty="0"/>
              <a:t>即</a:t>
            </a:r>
            <a:r>
              <a:rPr lang="en-US" altLang="zh-CN" dirty="0"/>
              <a:t>|Pa2.y-Pa1.y</a:t>
            </a:r>
            <a:r>
              <a:rPr lang="en-US" altLang="zh-CN" dirty="0" smtClean="0"/>
              <a:t>|&gt; </a:t>
            </a:r>
            <a:r>
              <a:rPr lang="en-US" altLang="zh-CN" dirty="0"/>
              <a:t>|Pa2.x-Pa1.x|</a:t>
            </a:r>
            <a:r>
              <a:rPr lang="zh-CN" altLang="en-US" dirty="0"/>
              <a:t>时</a:t>
            </a:r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 smtClean="0"/>
              <a:t>L12&gt;L13 </a:t>
            </a:r>
            <a:r>
              <a:rPr lang="zh-CN" altLang="en-US" dirty="0"/>
              <a:t>则 几何变换后的图像 需要在逆时针旋转</a:t>
            </a:r>
            <a:r>
              <a:rPr lang="en-US" altLang="zh-CN" dirty="0"/>
              <a:t>90</a:t>
            </a:r>
            <a:r>
              <a:rPr lang="zh-CN" altLang="en-US" dirty="0"/>
              <a:t>度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0751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1439652" y="263549"/>
            <a:ext cx="621467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仿射变换</a:t>
            </a:r>
            <a:endParaRPr lang="zh-CN" altLang="en-US" sz="4400" b="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内容占位符 11"/>
          <p:cNvSpPr>
            <a:spLocks noGrp="1"/>
          </p:cNvSpPr>
          <p:nvPr>
            <p:ph sz="quarter" idx="1"/>
          </p:nvPr>
        </p:nvSpPr>
        <p:spPr>
          <a:xfrm>
            <a:off x="603250" y="1148178"/>
            <a:ext cx="8217222" cy="1996370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假设一幅定义在（</a:t>
            </a:r>
            <a:r>
              <a:rPr lang="en-US" altLang="zh-CN" sz="2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j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）坐标系上的图像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经过几何变换后产生定义在（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）上的图像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。这个变换可以表示为：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x,y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)=T{(</a:t>
            </a:r>
            <a:r>
              <a:rPr lang="en-US" altLang="zh-CN" sz="2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i,j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)}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内容占位符 11"/>
              <p:cNvSpPr txBox="1">
                <a:spLocks/>
              </p:cNvSpPr>
              <p:nvPr/>
            </p:nvSpPr>
            <p:spPr bwMode="auto">
              <a:xfrm>
                <a:off x="603250" y="3501008"/>
                <a:ext cx="8217222" cy="23528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73050" indent="-273050" algn="l" rtl="0" eaLnBrk="0" fontAlgn="base" hangingPunct="0">
                  <a:spcBef>
                    <a:spcPts val="575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Wingdings 2" pitchFamily="18" charset="2"/>
                  <a:buChar char="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7688" indent="-228600" algn="l" rtl="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 2" pitchFamily="18" charset="2"/>
                  <a:buChar char="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22325" indent="-228600" algn="l" rtl="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E6B1AB"/>
                  </a:buClr>
                  <a:buSzPct val="85000"/>
                  <a:buFont typeface="Wingdings 2" pitchFamily="18" charset="2"/>
                  <a:buChar char="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6963" indent="-228600" algn="l" rtl="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A28E6A"/>
                  </a:buClr>
                  <a:buSzPct val="80000"/>
                  <a:buFont typeface="Wingdings 2" pitchFamily="18" charset="2"/>
                  <a:buChar char="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A28E6A"/>
                  </a:buClr>
                  <a:buChar char="o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Char char="•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228600" algn="l" rtl="0" eaLnBrk="1" latinLnBrk="0" hangingPunct="1">
                  <a:spcBef>
                    <a:spcPts val="370"/>
                  </a:spcBef>
                  <a:buClr>
                    <a:schemeClr val="accent2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zh-CN" altLang="en-US" sz="2400" b="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仿射变换是最常用的几何变换，他可以用以下矩阵形式表示：</a:t>
                </a:r>
                <a:r>
                  <a:rPr lang="en-US" altLang="zh-CN" sz="2400" b="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[x,y,1]=[i,j,1]T=[i,j,1]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𝑡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𝑡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12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𝑡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21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𝑡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22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𝑡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31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𝑡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32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400" b="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ct val="0"/>
                  </a:spcBef>
                  <a:buNone/>
                </a:pPr>
                <a:endParaRPr lang="en-US" altLang="zh-CN" sz="2400" b="0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ct val="0"/>
                  </a:spcBef>
                  <a:buFont typeface="Wingdings 2" pitchFamily="18" charset="2"/>
                  <a:buNone/>
                </a:pPr>
                <a:endParaRPr lang="en-US" altLang="zh-CN" sz="2400" b="0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3" name="内容占位符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3250" y="3501008"/>
                <a:ext cx="8217222" cy="2352831"/>
              </a:xfrm>
              <a:prstGeom prst="rect">
                <a:avLst/>
              </a:prstGeom>
              <a:blipFill rotWithShape="0">
                <a:blip r:embed="rId3"/>
                <a:stretch>
                  <a:fillRect l="-118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201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73162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仿射变换</a:t>
            </a: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/>
            </a:r>
            <a:b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</a:b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944724"/>
                <a:ext cx="7772400" cy="5075076"/>
              </a:xfrm>
            </p:spPr>
            <p:txBody>
              <a:bodyPr/>
              <a:lstStyle/>
              <a:p>
                <a:r>
                  <a:rPr lang="zh-CN" altLang="en-US" dirty="0" smtClean="0"/>
                  <a:t>根据矩阵</a:t>
                </a:r>
                <a:r>
                  <a:rPr lang="en-US" altLang="zh-CN" dirty="0" smtClean="0"/>
                  <a:t>T</a:t>
                </a:r>
                <a:r>
                  <a:rPr lang="zh-CN" altLang="en-US" dirty="0" smtClean="0"/>
                  <a:t>参数的不同，仿射变换能实现图像的缩放，旋转，剪切，平移等几何变换效果。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其中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e>
                          </m:mr>
                        </m:m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用于</m:t>
                    </m:r>
                  </m:oMath>
                </a14:m>
                <a:r>
                  <a:rPr lang="zh-CN" altLang="en-US" dirty="0" smtClean="0"/>
                  <a:t>实现线性变换，如缩放，旋转，剪切。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e>
                          </m:mr>
                        </m:m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用于</m:t>
                    </m:r>
                  </m:oMath>
                </a14:m>
                <a:r>
                  <a:rPr lang="zh-CN" altLang="en-US" dirty="0" smtClean="0"/>
                  <a:t>实现水平平移。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在已知两幅图像中的</a:t>
                </a:r>
                <a:r>
                  <a:rPr lang="en-US" altLang="zh-CN" dirty="0" smtClean="0"/>
                  <a:t>3</a:t>
                </a:r>
                <a:r>
                  <a:rPr lang="zh-CN" altLang="en-US" dirty="0" smtClean="0"/>
                  <a:t>组对应坐标点位置的情况下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便能求出变换矩阵</a:t>
                </a:r>
                <a:r>
                  <a:rPr lang="zh-CN" altLang="en-US" dirty="0"/>
                  <a:t>。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944724"/>
                <a:ext cx="7772400" cy="5075076"/>
              </a:xfrm>
              <a:blipFill rotWithShape="0">
                <a:blip r:embed="rId3"/>
                <a:stretch>
                  <a:fillRect l="-784" t="-1321" r="-1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655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1439652" y="263549"/>
            <a:ext cx="621467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双线性变换</a:t>
            </a:r>
            <a:endParaRPr lang="zh-CN" altLang="en-US" sz="4400" b="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11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3250" y="1148178"/>
                <a:ext cx="8217222" cy="1996370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用以下矩阵方程表示：</a:t>
                </a:r>
                <a:endParaRPr lang="en-US" altLang="zh-CN" sz="2400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𝑦</m:t>
                              </m:r>
                            </m:e>
                          </m:eqAr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𝑐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𝑐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5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𝑐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𝑐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6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𝑐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𝑐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7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𝑐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𝑐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∗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内容占位符 1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3250" y="1148178"/>
                <a:ext cx="8217222" cy="1996370"/>
              </a:xfrm>
              <a:blipFill>
                <a:blip r:embed="rId3"/>
                <a:stretch>
                  <a:fillRect l="-1187" b="-307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内容占位符 11"/>
          <p:cNvSpPr txBox="1">
            <a:spLocks/>
          </p:cNvSpPr>
          <p:nvPr/>
        </p:nvSpPr>
        <p:spPr bwMode="auto">
          <a:xfrm>
            <a:off x="603250" y="3789040"/>
            <a:ext cx="8217222" cy="2064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由于变换矩阵是个</a:t>
            </a:r>
            <a:r>
              <a:rPr lang="en-US" altLang="zh-CN" sz="24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*</a:t>
            </a:r>
            <a:r>
              <a:rPr lang="en-US" altLang="zh-CN" sz="24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的矩阵，需要</a:t>
            </a:r>
            <a:r>
              <a:rPr lang="en-US" altLang="zh-CN" sz="24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组对应点。</a:t>
            </a:r>
            <a:endParaRPr lang="en-US" altLang="zh-CN" sz="2400" b="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endParaRPr lang="en-US" altLang="zh-CN" sz="2400" b="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Wingdings 2" pitchFamily="18" charset="2"/>
              <a:buNone/>
            </a:pPr>
            <a:endParaRPr lang="en-US" altLang="zh-CN" sz="2400" b="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424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9999FF"/>
            </a:gs>
            <a:gs pos="50000">
              <a:srgbClr val="333399"/>
            </a:gs>
            <a:gs pos="100000">
              <a:srgbClr val="9999FF"/>
            </a:gs>
          </a:gsLst>
          <a:lin ang="189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1" i="0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9999FF"/>
            </a:gs>
            <a:gs pos="50000">
              <a:srgbClr val="333399"/>
            </a:gs>
            <a:gs pos="100000">
              <a:srgbClr val="9999FF"/>
            </a:gs>
          </a:gsLst>
          <a:lin ang="189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1" i="0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自定义 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活力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22822</TotalTime>
  <Words>497</Words>
  <Application>Microsoft Office PowerPoint</Application>
  <PresentationFormat>全屏显示(4:3)</PresentationFormat>
  <Paragraphs>74</Paragraphs>
  <Slides>12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7" baseType="lpstr">
      <vt:lpstr>Franklin Gothic Book</vt:lpstr>
      <vt:lpstr>MingLiU</vt:lpstr>
      <vt:lpstr>黑体</vt:lpstr>
      <vt:lpstr>华文细黑</vt:lpstr>
      <vt:lpstr>经典繁粗仿</vt:lpstr>
      <vt:lpstr>楷体</vt:lpstr>
      <vt:lpstr>隶书</vt:lpstr>
      <vt:lpstr>宋体</vt:lpstr>
      <vt:lpstr>幼圆</vt:lpstr>
      <vt:lpstr>Arial</vt:lpstr>
      <vt:lpstr>Cambria Math</vt:lpstr>
      <vt:lpstr>Times New Roman</vt:lpstr>
      <vt:lpstr>Wingdings 2</vt:lpstr>
      <vt:lpstr>自定义设计方案</vt:lpstr>
      <vt:lpstr>平衡</vt:lpstr>
      <vt:lpstr>几何变换</vt:lpstr>
      <vt:lpstr>PowerPoint 演示文稿</vt:lpstr>
      <vt:lpstr>确定对应点</vt:lpstr>
      <vt:lpstr>PowerPoint 演示文稿</vt:lpstr>
      <vt:lpstr>PowerPoint 演示文稿</vt:lpstr>
      <vt:lpstr>PowerPoint 演示文稿</vt:lpstr>
      <vt:lpstr>PowerPoint 演示文稿</vt:lpstr>
      <vt:lpstr>仿射变换 </vt:lpstr>
      <vt:lpstr>PowerPoint 演示文稿</vt:lpstr>
      <vt:lpstr>PowerPoint 演示文稿</vt:lpstr>
      <vt:lpstr>PowerPoint 演示文稿</vt:lpstr>
      <vt:lpstr>PowerPoint 演示文稿</vt:lpstr>
    </vt:vector>
  </TitlesOfParts>
  <Company>中山大学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信息服务的RFID理论与技术研究</dc:title>
  <dc:creator>谭洪舟</dc:creator>
  <cp:lastModifiedBy>LuXiushun</cp:lastModifiedBy>
  <cp:revision>2718</cp:revision>
  <dcterms:created xsi:type="dcterms:W3CDTF">2005-10-18T02:59:38Z</dcterms:created>
  <dcterms:modified xsi:type="dcterms:W3CDTF">2016-10-29T15:48:11Z</dcterms:modified>
</cp:coreProperties>
</file>