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7" r:id="rId2"/>
    <p:sldId id="286" r:id="rId3"/>
    <p:sldId id="288" r:id="rId4"/>
    <p:sldId id="292" r:id="rId5"/>
    <p:sldId id="293" r:id="rId6"/>
    <p:sldId id="267" r:id="rId7"/>
    <p:sldId id="294" r:id="rId8"/>
    <p:sldId id="297" r:id="rId9"/>
    <p:sldId id="298" r:id="rId10"/>
    <p:sldId id="299" r:id="rId11"/>
    <p:sldId id="266" r:id="rId12"/>
    <p:sldId id="258" r:id="rId13"/>
    <p:sldId id="269" r:id="rId14"/>
    <p:sldId id="268" r:id="rId15"/>
    <p:sldId id="263" r:id="rId16"/>
    <p:sldId id="270" r:id="rId17"/>
    <p:sldId id="271" r:id="rId18"/>
    <p:sldId id="272" r:id="rId19"/>
    <p:sldId id="273" r:id="rId20"/>
    <p:sldId id="274" r:id="rId21"/>
    <p:sldId id="264" r:id="rId22"/>
    <p:sldId id="281" r:id="rId23"/>
    <p:sldId id="282" r:id="rId24"/>
    <p:sldId id="287" r:id="rId25"/>
    <p:sldId id="265" r:id="rId26"/>
    <p:sldId id="262" r:id="rId27"/>
    <p:sldId id="28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84"/>
      </p:cViewPr>
      <p:guideLst>
        <p:guide orient="horz" pos="21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B8386-1E68-49F3-B5F7-F08B905ACC6C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2D13A-FE48-4D0A-B3B8-EC35DF459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1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40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883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53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41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6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433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33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90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844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609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59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549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5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898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62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33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624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52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9236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0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036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6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0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27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5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165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D13A-FE48-4D0A-B3B8-EC35DF4596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40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B2-C18A-4CAF-A8D2-20E6D77D2321}" type="datetime1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Kai Huang</a:t>
            </a:r>
          </a:p>
          <a:p>
            <a:r>
              <a:rPr lang="en-US" altLang="zh-CN" smtClean="0"/>
              <a:t>Team 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t>‹#›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6279-4590-4B4B-BFF3-65DE44E639AE}" type="datetime1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Kai Huang</a:t>
            </a:r>
          </a:p>
          <a:p>
            <a:r>
              <a:rPr lang="en-US" altLang="zh-CN" smtClean="0"/>
              <a:t>Team 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742D-599D-4016-AD67-317D5E677E41}" type="datetime1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Kai Huang</a:t>
            </a:r>
          </a:p>
          <a:p>
            <a:r>
              <a:rPr lang="en-US" altLang="zh-CN" smtClean="0"/>
              <a:t>Team 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0473055" y="496571"/>
            <a:ext cx="170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0" i="0" u="none" dirty="0" smtClean="0"/>
              <a:t>软硬件协同设计</a:t>
            </a:r>
            <a:endParaRPr lang="zh-CN" altLang="en-US" sz="1600" b="0" i="0" u="none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78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3968"/>
            <a:ext cx="4787900" cy="9925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B83E-CACF-47DE-A01F-6004DDBEEFF2}" type="datetime1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Kai Huang</a:t>
            </a:r>
          </a:p>
          <a:p>
            <a:r>
              <a:rPr lang="en-US" altLang="zh-CN" smtClean="0"/>
              <a:t>Team 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‹#›</a:t>
            </a:fld>
            <a:r>
              <a:rPr lang="en-US" altLang="zh-CN" dirty="0" smtClean="0"/>
              <a:t>/27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1826-5810-421F-BA58-FF72F5E8CBC6}" type="datetime1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Kai Huang</a:t>
            </a:r>
          </a:p>
          <a:p>
            <a:r>
              <a:rPr lang="en-US" altLang="zh-CN" smtClean="0"/>
              <a:t>Team 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6A35-87FE-43F8-B42C-11229D4E9069}" type="datetime1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Kai Huang</a:t>
            </a:r>
          </a:p>
          <a:p>
            <a:r>
              <a:rPr lang="en-US" altLang="zh-CN" smtClean="0"/>
              <a:t>Team 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F371-E21B-4C4F-BB69-7AD48F0C356E}" type="datetime1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Kai Huang</a:t>
            </a:r>
          </a:p>
          <a:p>
            <a:r>
              <a:rPr lang="en-US" altLang="zh-CN" smtClean="0"/>
              <a:t>Team 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0C39-EEB1-4328-B69F-2D0AB1584436}" type="datetime1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Kai Huang</a:t>
            </a:r>
          </a:p>
          <a:p>
            <a:r>
              <a:rPr lang="en-US" altLang="zh-CN" smtClean="0"/>
              <a:t>Team 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3542-EE6E-453A-98E1-1BC6E8BD8633}" type="datetime1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Kai Huang</a:t>
            </a:r>
          </a:p>
          <a:p>
            <a:r>
              <a:rPr lang="en-US" altLang="zh-CN" smtClean="0"/>
              <a:t>Team 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46C-158B-45D4-9E4D-97B4A6EB8A31}" type="datetime1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Kai Huang</a:t>
            </a:r>
          </a:p>
          <a:p>
            <a:r>
              <a:rPr lang="en-US" altLang="zh-CN" smtClean="0"/>
              <a:t>Team 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15B-A7CE-4293-96E0-82B096A9882A}" type="datetime1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Kai Huang</a:t>
            </a:r>
          </a:p>
          <a:p>
            <a:r>
              <a:rPr lang="en-US" altLang="zh-CN" smtClean="0"/>
              <a:t>Team 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111A-C176-4005-928A-D242CAB73776}" type="datetime1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Kai Huang</a:t>
            </a:r>
          </a:p>
          <a:p>
            <a:r>
              <a:rPr lang="en-US" altLang="zh-CN" smtClean="0"/>
              <a:t>Team 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0485-C283-4AF0-9084-C94FC1C131B3}" type="datetime1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Dr. Kai Huang</a:t>
            </a:r>
          </a:p>
          <a:p>
            <a:r>
              <a:rPr lang="en-US" altLang="zh-CN" smtClean="0"/>
              <a:t>Team 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BF70C-D0AB-4CC7-A75F-B89498C140EF}" type="slidenum">
              <a:rPr lang="zh-CN" altLang="en-US" smtClean="0"/>
              <a:pPr/>
              <a:t>‹#›</a:t>
            </a:fld>
            <a:r>
              <a:rPr lang="en-US" altLang="zh-CN" dirty="0" smtClean="0"/>
              <a:t>/27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DB1C61C2-6AEE-4814-99D1-53428698DE61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03383" y="2411075"/>
            <a:ext cx="73852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 smtClean="0"/>
              <a:t>SHCD Final Pre</a:t>
            </a:r>
          </a:p>
        </p:txBody>
      </p:sp>
      <p:sp>
        <p:nvSpPr>
          <p:cNvPr id="8" name="矩形 7"/>
          <p:cNvSpPr/>
          <p:nvPr/>
        </p:nvSpPr>
        <p:spPr>
          <a:xfrm>
            <a:off x="4477906" y="4056045"/>
            <a:ext cx="3236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/>
              <a:t>Team 2</a:t>
            </a:r>
          </a:p>
        </p:txBody>
      </p:sp>
      <p:sp>
        <p:nvSpPr>
          <p:cNvPr id="5" name="矩形 4"/>
          <p:cNvSpPr/>
          <p:nvPr/>
        </p:nvSpPr>
        <p:spPr>
          <a:xfrm>
            <a:off x="2533340" y="5038662"/>
            <a:ext cx="71253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子鸣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14353120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杨海超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14353352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周俊宇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14353430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邹审度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14353438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8000" y="462480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陆秀顺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14353222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罗逸轩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14353227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钟海鹏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14353423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1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0CB7AD1A-BFEB-46AF-B020-47D23E774F4B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4" name="TextBox 6"/>
          <p:cNvSpPr txBox="1"/>
          <p:nvPr/>
        </p:nvSpPr>
        <p:spPr>
          <a:xfrm>
            <a:off x="0" y="950740"/>
            <a:ext cx="32194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 fontAlgn="auto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ym typeface="+mn-ea"/>
              </a:rPr>
              <a:t>Data</a:t>
            </a:r>
            <a:r>
              <a:rPr lang="en-US" altLang="zh-CN" sz="2800" dirty="0" smtClean="0">
                <a:sym typeface="+mn-ea"/>
              </a:rPr>
              <a:t> Analysis-</a:t>
            </a:r>
            <a:r>
              <a:rPr lang="en-US" sz="2800" dirty="0" smtClean="0">
                <a:sym typeface="+mn-ea"/>
              </a:rPr>
              <a:t>Result</a:t>
            </a:r>
            <a:endParaRPr 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305" y="1619885"/>
            <a:ext cx="7566025" cy="45891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06384" y="2059252"/>
            <a:ext cx="675185" cy="287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70" dirty="0" smtClean="0"/>
              <a:t>噪声点</a:t>
            </a:r>
            <a:endParaRPr lang="zh-CN" altLang="en-US" sz="1270" dirty="0"/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3581569" y="2360523"/>
            <a:ext cx="337740" cy="4331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/>
          <p:cNvSpPr txBox="1"/>
          <p:nvPr/>
        </p:nvSpPr>
        <p:spPr>
          <a:xfrm>
            <a:off x="7478384" y="2193237"/>
            <a:ext cx="675185" cy="287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70" dirty="0" smtClean="0"/>
              <a:t>噪声点</a:t>
            </a:r>
            <a:endParaRPr lang="zh-CN" altLang="en-US" sz="1270" dirty="0"/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8153569" y="2494508"/>
            <a:ext cx="337740" cy="4331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/>
          <p:cNvSpPr txBox="1"/>
          <p:nvPr/>
        </p:nvSpPr>
        <p:spPr>
          <a:xfrm>
            <a:off x="4754979" y="3487419"/>
            <a:ext cx="511679" cy="287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70" dirty="0" smtClean="0"/>
              <a:t>箱子</a:t>
            </a:r>
            <a:endParaRPr lang="zh-CN" altLang="en-US" sz="1270" dirty="0"/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5266658" y="3810023"/>
            <a:ext cx="337740" cy="4331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椭圆 13"/>
          <p:cNvSpPr/>
          <p:nvPr/>
        </p:nvSpPr>
        <p:spPr bwMode="auto">
          <a:xfrm>
            <a:off x="6651732" y="2995050"/>
            <a:ext cx="810667" cy="45727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2953" tIns="41476" rIns="82953" bIns="41476" numCol="1" spcCol="0" rtlCol="0" fromWordArt="0" anchor="t" anchorCtr="0" forceAA="0" compatLnSpc="1">
            <a:noAutofit/>
          </a:bodyPr>
          <a:lstStyle/>
          <a:p>
            <a:pPr defTabSz="414655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zh-CN" altLang="en-US" sz="1635">
              <a:latin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34120" y="4269543"/>
            <a:ext cx="1324402" cy="287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70" dirty="0"/>
              <a:t>抖动 </a:t>
            </a:r>
            <a:r>
              <a:rPr lang="en-US" altLang="zh-CN" sz="1270" dirty="0"/>
              <a:t>----- </a:t>
            </a:r>
            <a:r>
              <a:rPr lang="zh-CN" altLang="en-US" sz="1270" dirty="0"/>
              <a:t>临界值</a:t>
            </a:r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6922189" y="3487443"/>
            <a:ext cx="148265" cy="782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4754913" y="5169089"/>
            <a:ext cx="3119765" cy="287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70" dirty="0"/>
              <a:t>最大距离，取中值 </a:t>
            </a:r>
            <a:r>
              <a:rPr lang="en-US" altLang="zh-CN" sz="1270" dirty="0"/>
              <a:t>= (94.1+91.7)/2 =92.9m </a:t>
            </a:r>
            <a:endParaRPr lang="zh-CN" altLang="en-US" sz="127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10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2DF85042-E4B5-4711-8949-66FA52EDE056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17875" y="3137218"/>
            <a:ext cx="5556250" cy="5835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 dirty="0" err="1" smtClean="0"/>
              <a:t>III.Project</a:t>
            </a:r>
            <a:r>
              <a:rPr lang="en-US" altLang="zh-CN" sz="3200" dirty="0" smtClean="0"/>
              <a:t> Analysis and Summary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11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C86C8BF2-524F-4F38-8B0B-C9E640153C16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50740"/>
            <a:ext cx="5460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Project Analysis-1.Start from Main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12000" y="1642008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1.1 </a:t>
            </a:r>
            <a:r>
              <a:rPr lang="zh-CN" altLang="en-US" dirty="0" smtClean="0"/>
              <a:t>全局配置</a:t>
            </a:r>
            <a:endParaRPr lang="en-US" altLang="zh-CN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829271" y="3983984"/>
            <a:ext cx="17251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VelodyneViewer_main.cpp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34" y="4291012"/>
            <a:ext cx="18002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269454" y="6015037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velodyne.ini</a:t>
            </a:r>
            <a:endParaRPr lang="en-US" altLang="zh-CN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151497" y="2915566"/>
            <a:ext cx="165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确定</a:t>
            </a:r>
            <a:r>
              <a:rPr lang="en-US" altLang="zh-CN" dirty="0" err="1" smtClean="0"/>
              <a:t>LiDAR</a:t>
            </a:r>
            <a:r>
              <a:rPr lang="zh-CN" altLang="en-US" dirty="0" smtClean="0"/>
              <a:t>类型</a:t>
            </a:r>
            <a:endParaRPr lang="en-US" altLang="zh-CN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151497" y="4855669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进行全局配置，包括各种参数的初始化，</a:t>
            </a:r>
            <a:endParaRPr lang="en-US" altLang="zh-CN" dirty="0" smtClean="0"/>
          </a:p>
          <a:p>
            <a:r>
              <a:rPr lang="zh-CN" altLang="en-US" dirty="0" smtClean="0"/>
              <a:t>其中含有对最大最小距离过滤器的设置</a:t>
            </a:r>
            <a:endParaRPr lang="en-US" altLang="zh-CN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050" y="2219169"/>
            <a:ext cx="40671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12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27B8B5A-C9CF-4A65-867F-9105A4C629F5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50740"/>
            <a:ext cx="5460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Project Analysis-1.Start from Main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730074" y="5042037"/>
            <a:ext cx="17251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VelodyneViewer_main.cpp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11037" y="2656268"/>
            <a:ext cx="434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g_socket_th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g_opengl_th</a:t>
            </a:r>
            <a:r>
              <a:rPr lang="zh-CN" altLang="en-US" dirty="0" smtClean="0"/>
              <a:t>两个子线程</a:t>
            </a:r>
            <a:endParaRPr lang="en-US" altLang="zh-CN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12000" y="1642008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1.2 </a:t>
            </a:r>
            <a:r>
              <a:rPr lang="zh-CN" altLang="en-US" dirty="0" smtClean="0"/>
              <a:t>线程的创建与运行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62" y="2044148"/>
            <a:ext cx="55911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811037" y="3486767"/>
            <a:ext cx="470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入口函数分别是</a:t>
            </a:r>
            <a:r>
              <a:rPr lang="en-US" altLang="zh-CN" dirty="0" err="1" smtClean="0"/>
              <a:t>SocketThread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OpenGLThread</a:t>
            </a:r>
            <a:endParaRPr lang="en-US" altLang="zh-CN" dirty="0" smtClean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350" y="5506559"/>
            <a:ext cx="2514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30074" y="5862257"/>
            <a:ext cx="17251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VelodyneViewer_main.cpp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11037" y="551855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将两个子线程加入到队列当中去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13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37D8AA17-867A-4847-94C9-2FCAAFAE0891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50740"/>
            <a:ext cx="5460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Project Analysis-1.Start from Main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569210" y="3252308"/>
            <a:ext cx="70535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SocketThread</a:t>
            </a:r>
            <a:r>
              <a:rPr lang="zh-CN" altLang="en-US" sz="2400" dirty="0"/>
              <a:t>和</a:t>
            </a:r>
            <a:r>
              <a:rPr lang="en-US" altLang="zh-CN" sz="2400" dirty="0" err="1" smtClean="0"/>
              <a:t>OpenGLThread</a:t>
            </a:r>
            <a:r>
              <a:rPr lang="zh-CN" altLang="en-US" sz="2400" dirty="0" smtClean="0"/>
              <a:t>两个线程函数</a:t>
            </a:r>
            <a:r>
              <a:rPr lang="zh-CN" altLang="en-US" sz="2400" dirty="0" smtClean="0">
                <a:solidFill>
                  <a:srgbClr val="FF0000"/>
                </a:solidFill>
              </a:rPr>
              <a:t>非常重要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14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ED307D77-C028-4E37-A5D3-0039975678B8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50740"/>
            <a:ext cx="5067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Project </a:t>
            </a:r>
            <a:r>
              <a:rPr lang="en-US" altLang="zh-CN" sz="2800" dirty="0"/>
              <a:t>Analysis-2.</a:t>
            </a:r>
            <a:r>
              <a:rPr lang="en-US" altLang="zh-CN" sz="2800" dirty="0" err="1"/>
              <a:t>SocketThread</a:t>
            </a:r>
            <a:endParaRPr lang="zh-CN" altLang="en-US" sz="28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796" y="2328328"/>
            <a:ext cx="44767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27543" y="4929206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velodyneThread.cpp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00169" y="2792272"/>
            <a:ext cx="297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Window</a:t>
            </a:r>
            <a:r>
              <a:rPr lang="zh-CN" altLang="en-US" dirty="0"/>
              <a:t>下</a:t>
            </a:r>
            <a:r>
              <a:rPr lang="en-US" altLang="zh-CN" dirty="0" err="1"/>
              <a:t>Sokcet</a:t>
            </a:r>
            <a:r>
              <a:rPr lang="zh-CN" altLang="en-US" dirty="0"/>
              <a:t>套接字编程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7581472" y="4001246"/>
            <a:ext cx="281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电脑和</a:t>
            </a:r>
            <a:r>
              <a:rPr lang="en-US" altLang="zh-CN" dirty="0" err="1" smtClean="0"/>
              <a:t>LiDAR</a:t>
            </a:r>
            <a:r>
              <a:rPr lang="zh-CN" altLang="en-US" dirty="0" smtClean="0"/>
              <a:t>通过</a:t>
            </a:r>
            <a:r>
              <a:rPr lang="zh-CN" altLang="en-US" dirty="0"/>
              <a:t>网线连接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2000" y="1642008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套</a:t>
            </a:r>
            <a:r>
              <a:rPr lang="zh-CN" altLang="en-US" dirty="0"/>
              <a:t>接</a:t>
            </a:r>
            <a:r>
              <a:rPr lang="zh-CN" altLang="en-US" dirty="0" smtClean="0"/>
              <a:t>字编程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15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3853FAD7-02C8-4741-A394-67124B48DBD4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50740"/>
            <a:ext cx="5067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Project </a:t>
            </a:r>
            <a:r>
              <a:rPr lang="en-US" altLang="zh-CN" sz="2800" dirty="0"/>
              <a:t>Analysis-2.</a:t>
            </a:r>
            <a:r>
              <a:rPr lang="en-US" altLang="zh-CN" sz="2800" dirty="0" err="1"/>
              <a:t>SocketThread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2000" y="1642008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循环读取数据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162472" y="4022885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velodyneThread.cpp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37" y="3108485"/>
            <a:ext cx="35147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100862" y="3724662"/>
            <a:ext cx="6180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大致可以分为</a:t>
            </a:r>
            <a:r>
              <a:rPr lang="en-US" altLang="zh-CN" dirty="0"/>
              <a:t>`</a:t>
            </a:r>
            <a:r>
              <a:rPr lang="en-US" altLang="zh-CN" dirty="0" err="1"/>
              <a:t>recvfrom</a:t>
            </a:r>
            <a:r>
              <a:rPr lang="en-US" altLang="zh-CN" dirty="0"/>
              <a:t>`</a:t>
            </a:r>
            <a:r>
              <a:rPr lang="zh-CN" altLang="en-US" dirty="0"/>
              <a:t>、</a:t>
            </a:r>
            <a:r>
              <a:rPr lang="en-US" altLang="zh-CN" dirty="0"/>
              <a:t>`</a:t>
            </a:r>
            <a:r>
              <a:rPr lang="en-US" altLang="zh-CN" dirty="0" err="1"/>
              <a:t>isNewScan</a:t>
            </a:r>
            <a:r>
              <a:rPr lang="en-US" altLang="zh-CN" dirty="0"/>
              <a:t>`</a:t>
            </a:r>
            <a:r>
              <a:rPr lang="zh-CN" altLang="en-US" dirty="0"/>
              <a:t>、</a:t>
            </a:r>
            <a:r>
              <a:rPr lang="en-US" altLang="zh-CN" dirty="0"/>
              <a:t>`</a:t>
            </a:r>
            <a:r>
              <a:rPr lang="en-US" altLang="zh-CN" dirty="0" err="1"/>
              <a:t>recvPacket</a:t>
            </a:r>
            <a:r>
              <a:rPr lang="en-US" altLang="zh-CN" dirty="0"/>
              <a:t>`</a:t>
            </a:r>
            <a:r>
              <a:rPr lang="zh-CN" altLang="en-US" dirty="0"/>
              <a:t>三个步骤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0862" y="3078217"/>
            <a:ext cx="281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不断循环从</a:t>
            </a:r>
            <a:r>
              <a:rPr lang="en-US" altLang="zh-CN" dirty="0" err="1" smtClean="0"/>
              <a:t>LiDAR</a:t>
            </a:r>
            <a:r>
              <a:rPr lang="zh-CN" altLang="en-US" dirty="0" smtClean="0"/>
              <a:t>读取数据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16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CCF2EAD5-F0E3-486A-A8E7-E92B5C26DDB4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50740"/>
            <a:ext cx="5067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Project </a:t>
            </a:r>
            <a:r>
              <a:rPr lang="en-US" altLang="zh-CN" sz="2800" dirty="0"/>
              <a:t>Analysis-2.</a:t>
            </a:r>
            <a:r>
              <a:rPr lang="en-US" altLang="zh-CN" sz="2800" dirty="0" err="1"/>
              <a:t>SocketThread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2000" y="1642008"/>
            <a:ext cx="14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2.1 </a:t>
            </a:r>
            <a:r>
              <a:rPr lang="en-US" altLang="zh-CN" dirty="0" err="1" smtClean="0"/>
              <a:t>recvfrom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516659" y="3940693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velodyneThread.cpp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5708" y="3421117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作用：套接字编程读取出数据包，并存储源地址信息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0" y="3262883"/>
            <a:ext cx="53625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17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00228517-940D-447A-AA91-1FB035979722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50740"/>
            <a:ext cx="5067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Project </a:t>
            </a:r>
            <a:r>
              <a:rPr lang="en-US" altLang="zh-CN" sz="2800" dirty="0"/>
              <a:t>Analysis-2.</a:t>
            </a:r>
            <a:r>
              <a:rPr lang="en-US" altLang="zh-CN" sz="2800" dirty="0" err="1"/>
              <a:t>SocketThread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2000" y="1642008"/>
            <a:ext cx="161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2.2 </a:t>
            </a:r>
            <a:r>
              <a:rPr lang="en-US" altLang="zh-CN" dirty="0" err="1"/>
              <a:t>isNewScan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347399" y="2591495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velodyneThread.cpp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0049" y="2139237"/>
            <a:ext cx="337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作用：判断是否是一个新的</a:t>
            </a:r>
            <a:r>
              <a:rPr lang="en-US" altLang="zh-CN" dirty="0" smtClean="0"/>
              <a:t>scan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940" y="2019995"/>
            <a:ext cx="36861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4" y="2853105"/>
            <a:ext cx="572452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347399" y="5815380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velodyneDriver.cpp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20049" y="3405540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方法：</a:t>
            </a:r>
            <a:r>
              <a:rPr lang="zh-CN" altLang="en-US" dirty="0"/>
              <a:t>检查包头看是否被</a:t>
            </a:r>
            <a:r>
              <a:rPr lang="zh-CN" altLang="en-US" dirty="0" smtClean="0"/>
              <a:t>篡改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/>
              <a:t>检查</a:t>
            </a:r>
            <a:r>
              <a:rPr lang="zh-CN" altLang="en-US" dirty="0" smtClean="0"/>
              <a:t>看否为初始值</a:t>
            </a:r>
            <a:endParaRPr lang="en-US" altLang="zh-CN" dirty="0" smtClean="0"/>
          </a:p>
          <a:p>
            <a:r>
              <a:rPr lang="en-US" altLang="zh-CN" dirty="0" smtClean="0"/>
              <a:t>             </a:t>
            </a:r>
            <a:r>
              <a:rPr lang="zh-CN" altLang="en-US" dirty="0" smtClean="0"/>
              <a:t>旋转角对比，要求</a:t>
            </a:r>
            <a:r>
              <a:rPr lang="en-US" altLang="zh-CN" dirty="0" smtClean="0"/>
              <a:t>&gt;=360°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20049" y="495263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结果</a:t>
            </a:r>
            <a:r>
              <a:rPr lang="zh-CN" altLang="en-US" dirty="0" smtClean="0"/>
              <a:t>：决定下一个写入包的缓冲区位置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18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01F9F1B6-D0CE-4728-97AC-84C55B7650F7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50740"/>
            <a:ext cx="5067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Project </a:t>
            </a:r>
            <a:r>
              <a:rPr lang="en-US" altLang="zh-CN" sz="2800" dirty="0"/>
              <a:t>Analysis-2.</a:t>
            </a:r>
            <a:r>
              <a:rPr lang="en-US" altLang="zh-CN" sz="2800" dirty="0" err="1"/>
              <a:t>SocketThread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2000" y="1642008"/>
            <a:ext cx="161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2.3 </a:t>
            </a:r>
            <a:r>
              <a:rPr lang="en-US" altLang="zh-CN" dirty="0" err="1"/>
              <a:t>recvPacket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583334" y="3637987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velodyneThread.cpp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8300" y="2349015"/>
            <a:ext cx="314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函数定义在</a:t>
            </a:r>
            <a:r>
              <a:rPr lang="en-US" altLang="zh-CN" dirty="0" smtClean="0"/>
              <a:t>velodyneDriver.cpp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0" y="3078217"/>
            <a:ext cx="54959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28300" y="3173939"/>
            <a:ext cx="5371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32*12</a:t>
            </a:r>
            <a:r>
              <a:rPr lang="zh-CN" altLang="en-US" dirty="0" smtClean="0"/>
              <a:t>每条</a:t>
            </a:r>
            <a:r>
              <a:rPr lang="en-US" altLang="zh-CN" dirty="0" smtClean="0"/>
              <a:t>laser</a:t>
            </a:r>
            <a:r>
              <a:rPr lang="zh-CN" altLang="en-US" dirty="0" smtClean="0"/>
              <a:t>进行处理，包括过滤、坐标转换、</a:t>
            </a:r>
            <a:endParaRPr lang="en-US" altLang="zh-CN" dirty="0" smtClean="0"/>
          </a:p>
          <a:p>
            <a:r>
              <a:rPr lang="zh-CN" altLang="en-US" dirty="0" smtClean="0"/>
              <a:t>量纲转换等。</a:t>
            </a:r>
            <a:endParaRPr lang="en-US" altLang="zh-CN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128300" y="431789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整理成新的数据包，存储在缓冲区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19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8DE667A-FD25-47B4-877E-693ECD8CA79A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41788" y="3109391"/>
            <a:ext cx="3908425" cy="5835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 dirty="0" err="1" smtClean="0"/>
              <a:t>I.Measurement review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2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6609D67F-C5FF-4DFB-8D75-C77DA470DD8E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50740"/>
            <a:ext cx="5067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Project </a:t>
            </a:r>
            <a:r>
              <a:rPr lang="en-US" altLang="zh-CN" sz="2800" dirty="0"/>
              <a:t>Analysis-2.</a:t>
            </a:r>
            <a:r>
              <a:rPr lang="en-US" altLang="zh-CN" sz="2800" dirty="0" err="1"/>
              <a:t>SocketThread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2000" y="1642008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2.4 Conclusion</a:t>
            </a:r>
          </a:p>
        </p:txBody>
      </p:sp>
      <p:sp>
        <p:nvSpPr>
          <p:cNvPr id="15" name="矩形 14"/>
          <p:cNvSpPr/>
          <p:nvPr/>
        </p:nvSpPr>
        <p:spPr>
          <a:xfrm>
            <a:off x="2900318" y="3199249"/>
            <a:ext cx="639191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程序与</a:t>
            </a:r>
            <a:r>
              <a:rPr lang="en-US" altLang="zh-CN" sz="2400" dirty="0" err="1" smtClean="0"/>
              <a:t>LiDAR</a:t>
            </a:r>
            <a:r>
              <a:rPr lang="zh-CN" altLang="en-US" sz="2400" dirty="0" smtClean="0"/>
              <a:t>构建连接，不断读取、处理数据包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20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50D98770-F552-4CFD-9172-6753085FED21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50740"/>
            <a:ext cx="52552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Project Analysis-3.</a:t>
            </a:r>
            <a:r>
              <a:rPr lang="en-US" altLang="zh-CN" sz="2800" dirty="0" err="1" smtClean="0"/>
              <a:t>OpenGLThread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70" y="2651760"/>
            <a:ext cx="3833495" cy="15544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75079" y="4206312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velodyneThread.cpp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000" y="1642008"/>
            <a:ext cx="1177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函数定义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6578155" y="2651658"/>
            <a:ext cx="3818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None/>
            </a:pPr>
            <a:r>
              <a:rPr lang="en-US" altLang="zh-CN" dirty="0" smtClean="0"/>
              <a:t>glutInit</a:t>
            </a:r>
            <a:r>
              <a:rPr lang="zh-CN" altLang="en-US" dirty="0" smtClean="0"/>
              <a:t>是必须最先调用的初始化函数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6578155" y="3745763"/>
            <a:ext cx="2955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None/>
            </a:pPr>
            <a:r>
              <a:rPr lang="zh-CN" dirty="0" smtClean="0"/>
              <a:t>关键在</a:t>
            </a:r>
            <a:r>
              <a:rPr lang="en-US" altLang="zh-CN" dirty="0" smtClean="0"/>
              <a:t>MyGLDispIni</a:t>
            </a:r>
            <a:r>
              <a:rPr lang="zh-CN" altLang="en-US" dirty="0" smtClean="0"/>
              <a:t>中的操作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21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A0E03F39-9125-44DD-A03F-716F40C28F97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50740"/>
            <a:ext cx="52552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Project Analysis-3.</a:t>
            </a:r>
            <a:r>
              <a:rPr lang="en-US" altLang="zh-CN" sz="2800" dirty="0" err="1" smtClean="0"/>
              <a:t>OpenGLThread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1669" y="5943037"/>
            <a:ext cx="124333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velodyneDraw.cpp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000" y="1642008"/>
            <a:ext cx="1775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3.1 MyGLDispIni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6614985" y="2828823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None/>
            </a:pPr>
            <a:r>
              <a:rPr lang="zh-CN" dirty="0" smtClean="0"/>
              <a:t>设置显示模式、窗口大小及命名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2181860"/>
            <a:ext cx="3914775" cy="3676650"/>
          </a:xfrm>
          <a:prstGeom prst="rect">
            <a:avLst/>
          </a:prstGeom>
        </p:spPr>
      </p:pic>
      <p:sp>
        <p:nvSpPr>
          <p:cNvPr id="12" name="TextBox 7"/>
          <p:cNvSpPr txBox="1"/>
          <p:nvPr/>
        </p:nvSpPr>
        <p:spPr>
          <a:xfrm>
            <a:off x="6614985" y="3835933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None/>
            </a:pPr>
            <a:r>
              <a:rPr lang="zh-CN" dirty="0" smtClean="0"/>
              <a:t>窗口大小改变、键盘响应事件函数</a:t>
            </a:r>
          </a:p>
        </p:txBody>
      </p:sp>
      <p:sp>
        <p:nvSpPr>
          <p:cNvPr id="13" name="TextBox 7"/>
          <p:cNvSpPr txBox="1"/>
          <p:nvPr/>
        </p:nvSpPr>
        <p:spPr>
          <a:xfrm>
            <a:off x="6614985" y="4843043"/>
            <a:ext cx="3185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None/>
            </a:pPr>
            <a:r>
              <a:rPr lang="en-US" altLang="zh-CN" dirty="0" smtClean="0"/>
              <a:t>myDisplay</a:t>
            </a:r>
            <a:r>
              <a:rPr lang="zh-CN" altLang="en-US" dirty="0" smtClean="0"/>
              <a:t>决定具体显示的数据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22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64251266-BA7F-4CC3-A706-C751717E1102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50740"/>
            <a:ext cx="52552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Project Analysis-3.</a:t>
            </a:r>
            <a:r>
              <a:rPr lang="en-US" altLang="zh-CN" sz="2800" dirty="0" err="1" smtClean="0"/>
              <a:t>OpenGLThread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075334" y="4446977"/>
            <a:ext cx="124333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velodyneDraw.cpp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000" y="1642008"/>
            <a:ext cx="1548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 smtClean="0"/>
              <a:t>3.2 myDisplay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5907595" y="2828823"/>
            <a:ext cx="3757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None/>
            </a:pPr>
            <a:r>
              <a:rPr lang="zh-CN" dirty="0" smtClean="0"/>
              <a:t>show_state决定了接下来采取的操作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190" y="2597150"/>
            <a:ext cx="3114040" cy="18383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" y="4872355"/>
            <a:ext cx="3733165" cy="276225"/>
          </a:xfrm>
          <a:prstGeom prst="rect">
            <a:avLst/>
          </a:prstGeom>
        </p:spPr>
      </p:pic>
      <p:sp>
        <p:nvSpPr>
          <p:cNvPr id="15" name="TextBox 10"/>
          <p:cNvSpPr txBox="1"/>
          <p:nvPr/>
        </p:nvSpPr>
        <p:spPr>
          <a:xfrm>
            <a:off x="2075334" y="5148652"/>
            <a:ext cx="124333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velodyneDraw.cpp</a:t>
            </a:r>
          </a:p>
        </p:txBody>
      </p:sp>
      <p:sp>
        <p:nvSpPr>
          <p:cNvPr id="16" name="TextBox 7"/>
          <p:cNvSpPr txBox="1"/>
          <p:nvPr/>
        </p:nvSpPr>
        <p:spPr>
          <a:xfrm>
            <a:off x="5907595" y="3844823"/>
            <a:ext cx="3986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None/>
            </a:pPr>
            <a:r>
              <a:rPr lang="zh-CN" dirty="0" smtClean="0"/>
              <a:t>show_state初始化为显示所有以下的点</a:t>
            </a:r>
            <a:endParaRPr lang="en-US" altLang="zh-CN" dirty="0" smtClean="0"/>
          </a:p>
        </p:txBody>
      </p:sp>
      <p:sp>
        <p:nvSpPr>
          <p:cNvPr id="17" name="TextBox 7"/>
          <p:cNvSpPr txBox="1"/>
          <p:nvPr/>
        </p:nvSpPr>
        <p:spPr>
          <a:xfrm>
            <a:off x="5907595" y="4860823"/>
            <a:ext cx="3513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None/>
            </a:pPr>
            <a:r>
              <a:rPr lang="en-US" altLang="zh-CN" dirty="0" smtClean="0"/>
              <a:t>drawAllPoints</a:t>
            </a:r>
            <a:r>
              <a:rPr lang="zh-CN" altLang="en-US" dirty="0" smtClean="0"/>
              <a:t>是进一步具体的操作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23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7B6BD4D5-9144-49C7-835C-3956E0059757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50740"/>
            <a:ext cx="52552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Project Analysis-3.</a:t>
            </a:r>
            <a:r>
              <a:rPr lang="en-US" altLang="zh-CN" sz="2800" dirty="0" err="1" smtClean="0"/>
              <a:t>OpenGLThread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223414" y="4104712"/>
            <a:ext cx="124333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velodyneDraw.cpp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000" y="1642008"/>
            <a:ext cx="1548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 smtClean="0"/>
              <a:t>3.3 myDisplay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7210615" y="2407818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None/>
            </a:pPr>
            <a:r>
              <a:rPr lang="zh-CN" dirty="0" smtClean="0"/>
              <a:t>控制输出起始范围</a:t>
            </a:r>
          </a:p>
        </p:txBody>
      </p:sp>
      <p:sp>
        <p:nvSpPr>
          <p:cNvPr id="15" name="TextBox 10"/>
          <p:cNvSpPr txBox="1"/>
          <p:nvPr/>
        </p:nvSpPr>
        <p:spPr>
          <a:xfrm>
            <a:off x="3223414" y="5993837"/>
            <a:ext cx="124333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velodyneDraw.cpp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485" y="2010410"/>
            <a:ext cx="4501515" cy="20942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" y="4364990"/>
            <a:ext cx="6104890" cy="1628775"/>
          </a:xfrm>
          <a:prstGeom prst="rect">
            <a:avLst/>
          </a:prstGeom>
        </p:spPr>
      </p:pic>
      <p:sp>
        <p:nvSpPr>
          <p:cNvPr id="12" name="TextBox 7"/>
          <p:cNvSpPr txBox="1"/>
          <p:nvPr/>
        </p:nvSpPr>
        <p:spPr>
          <a:xfrm>
            <a:off x="7210615" y="4862093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None/>
            </a:pPr>
            <a:r>
              <a:rPr lang="zh-CN" dirty="0" smtClean="0"/>
              <a:t>绘制点，根据所处象限设置不同颜色</a:t>
            </a:r>
          </a:p>
        </p:txBody>
      </p:sp>
      <p:sp>
        <p:nvSpPr>
          <p:cNvPr id="13" name="TextBox 7"/>
          <p:cNvSpPr txBox="1"/>
          <p:nvPr/>
        </p:nvSpPr>
        <p:spPr>
          <a:xfrm>
            <a:off x="7210615" y="5392953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None/>
            </a:pPr>
            <a:r>
              <a:rPr lang="zh-CN" dirty="0" smtClean="0"/>
              <a:t>也可以执行各种过滤操作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24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7CF2881C-28AD-4491-9181-F64B7B4F0C01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50740"/>
            <a:ext cx="4532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Project Analysis-4.Summary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814195" y="3281045"/>
            <a:ext cx="1604645" cy="563880"/>
          </a:xfrm>
          <a:prstGeom prst="round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3545205" y="2476500"/>
            <a:ext cx="257175" cy="21723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906520" y="2282190"/>
            <a:ext cx="1701800" cy="447040"/>
          </a:xfrm>
          <a:prstGeom prst="round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SocketThread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906520" y="4421505"/>
            <a:ext cx="1701800" cy="447040"/>
          </a:xfrm>
          <a:prstGeom prst="round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OpenGLThread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5680710" y="1859915"/>
            <a:ext cx="257175" cy="12915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213475" y="1602740"/>
            <a:ext cx="1271905" cy="373380"/>
          </a:xfrm>
          <a:prstGeom prst="round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recvfrom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213475" y="2319020"/>
            <a:ext cx="1271905" cy="373380"/>
          </a:xfrm>
          <a:prstGeom prst="round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isNewScan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213475" y="3033395"/>
            <a:ext cx="1271905" cy="373380"/>
          </a:xfrm>
          <a:prstGeom prst="round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recvPacket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5680710" y="4035425"/>
            <a:ext cx="257175" cy="12915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213475" y="3774440"/>
            <a:ext cx="1271905" cy="373380"/>
          </a:xfrm>
          <a:prstGeom prst="round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MyGLDispIni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213475" y="4458335"/>
            <a:ext cx="1271905" cy="373380"/>
          </a:xfrm>
          <a:prstGeom prst="round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myDisplay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213475" y="5149215"/>
            <a:ext cx="1271905" cy="373380"/>
          </a:xfrm>
          <a:prstGeom prst="round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drawAllPoints</a:t>
            </a:r>
          </a:p>
        </p:txBody>
      </p:sp>
      <p:sp>
        <p:nvSpPr>
          <p:cNvPr id="20" name="椭圆 19"/>
          <p:cNvSpPr/>
          <p:nvPr/>
        </p:nvSpPr>
        <p:spPr>
          <a:xfrm>
            <a:off x="9163050" y="1320165"/>
            <a:ext cx="1238400" cy="123698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World</a:t>
            </a:r>
          </a:p>
        </p:txBody>
      </p:sp>
      <p:sp>
        <p:nvSpPr>
          <p:cNvPr id="21" name="椭圆 20"/>
          <p:cNvSpPr/>
          <p:nvPr/>
        </p:nvSpPr>
        <p:spPr>
          <a:xfrm>
            <a:off x="9163050" y="4648835"/>
            <a:ext cx="1238400" cy="123698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Draw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Points</a:t>
            </a:r>
          </a:p>
        </p:txBody>
      </p:sp>
      <p:sp>
        <p:nvSpPr>
          <p:cNvPr id="23" name="椭圆 22"/>
          <p:cNvSpPr/>
          <p:nvPr/>
        </p:nvSpPr>
        <p:spPr>
          <a:xfrm>
            <a:off x="4092575" y="3157220"/>
            <a:ext cx="1334770" cy="81153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Buffer</a:t>
            </a:r>
          </a:p>
        </p:txBody>
      </p:sp>
      <p:cxnSp>
        <p:nvCxnSpPr>
          <p:cNvPr id="24" name="直接箭头连接符 23"/>
          <p:cNvCxnSpPr>
            <a:stCxn id="8" idx="2"/>
            <a:endCxn id="23" idx="0"/>
          </p:cNvCxnSpPr>
          <p:nvPr/>
        </p:nvCxnSpPr>
        <p:spPr>
          <a:xfrm>
            <a:off x="4757420" y="2729230"/>
            <a:ext cx="2540" cy="427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3" idx="4"/>
            <a:endCxn id="10" idx="0"/>
          </p:cNvCxnSpPr>
          <p:nvPr/>
        </p:nvCxnSpPr>
        <p:spPr>
          <a:xfrm flipH="1">
            <a:off x="4757420" y="3968750"/>
            <a:ext cx="2540" cy="45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10" idx="2"/>
            <a:endCxn id="21" idx="4"/>
          </p:cNvCxnSpPr>
          <p:nvPr/>
        </p:nvCxnSpPr>
        <p:spPr>
          <a:xfrm rot="5400000" flipV="1">
            <a:off x="6760845" y="2864485"/>
            <a:ext cx="1017270" cy="5024755"/>
          </a:xfrm>
          <a:prstGeom prst="curvedConnector3">
            <a:avLst>
              <a:gd name="adj1" fmla="val 1233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688455" y="1062355"/>
            <a:ext cx="1334770" cy="41973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LiDAR</a:t>
            </a:r>
          </a:p>
        </p:txBody>
      </p:sp>
      <p:cxnSp>
        <p:nvCxnSpPr>
          <p:cNvPr id="28" name="曲线连接符 27"/>
          <p:cNvCxnSpPr>
            <a:stCxn id="20" idx="1"/>
            <a:endCxn id="27" idx="6"/>
          </p:cNvCxnSpPr>
          <p:nvPr/>
        </p:nvCxnSpPr>
        <p:spPr>
          <a:xfrm rot="16200000" flipV="1">
            <a:off x="8569643" y="726123"/>
            <a:ext cx="228600" cy="13214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27" idx="2"/>
            <a:endCxn id="8" idx="0"/>
          </p:cNvCxnSpPr>
          <p:nvPr/>
        </p:nvCxnSpPr>
        <p:spPr>
          <a:xfrm rot="10800000" flipV="1">
            <a:off x="4757420" y="1272540"/>
            <a:ext cx="1931035" cy="10096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25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88FC21E-285E-4B78-BCC3-2920319AC3D6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03383" y="3082270"/>
            <a:ext cx="7385236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 smtClean="0"/>
              <a:t>Q&amp;A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26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2FCE2D36-73D4-46FF-BBAC-536461BE5FD6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03383" y="2411075"/>
            <a:ext cx="73852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 smtClean="0"/>
              <a:t>Thanks!</a:t>
            </a:r>
          </a:p>
        </p:txBody>
      </p:sp>
      <p:sp>
        <p:nvSpPr>
          <p:cNvPr id="7" name="矩形 6"/>
          <p:cNvSpPr/>
          <p:nvPr/>
        </p:nvSpPr>
        <p:spPr>
          <a:xfrm>
            <a:off x="2533340" y="5038662"/>
            <a:ext cx="71253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子鸣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14353120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杨海超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14353352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周俊宇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14353430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邹审度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14353438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462480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陆秀顺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14353222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罗逸轩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14353227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钟海鹏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14353423</a:t>
            </a:r>
          </a:p>
        </p:txBody>
      </p:sp>
      <p:sp>
        <p:nvSpPr>
          <p:cNvPr id="9" name="矩形 8"/>
          <p:cNvSpPr/>
          <p:nvPr/>
        </p:nvSpPr>
        <p:spPr>
          <a:xfrm>
            <a:off x="4477906" y="4056045"/>
            <a:ext cx="3236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/>
              <a:t>Team 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27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A41A7865-21BE-41BF-AADE-0FC22608054C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5" name="标题 4"/>
          <p:cNvSpPr txBox="1">
            <a:spLocks noGrp="1"/>
          </p:cNvSpPr>
          <p:nvPr>
            <p:ph type="title"/>
          </p:nvPr>
        </p:nvSpPr>
        <p:spPr>
          <a:xfrm>
            <a:off x="66675" y="984568"/>
            <a:ext cx="6650990" cy="521970"/>
          </a:xfrm>
          <a:noFill/>
        </p:spPr>
        <p:txBody>
          <a:bodyPr wrap="none" rtlCol="0">
            <a:spAutoFit/>
          </a:bodyPr>
          <a:lstStyle/>
          <a:p>
            <a:pPr marL="0" lvl="0" indent="0" algn="l" fontAlgn="auto">
              <a:lnSpc>
                <a:spcPct val="100000"/>
              </a:lnSpc>
              <a:buFont typeface="Arial" panose="020B0604020202020204" pitchFamily="34" charset="0"/>
            </a:pPr>
            <a:r>
              <a:rPr lang="en-US" altLang="zh-CN" sz="2800" dirty="0" smtClean="0">
                <a:latin typeface="+mn-lt"/>
                <a:ea typeface="+mn-ea"/>
                <a:cs typeface="+mn-cs"/>
                <a:sym typeface="+mn-ea"/>
              </a:rPr>
              <a:t>Measurement scheme on longest distance </a:t>
            </a: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0"/>
          <a:stretch>
            <a:fillRect/>
          </a:stretch>
        </p:blipFill>
        <p:spPr bwMode="auto">
          <a:xfrm>
            <a:off x="1076325" y="1803541"/>
            <a:ext cx="1003935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076325" y="5361447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※ 32</a:t>
            </a:r>
            <a:r>
              <a:rPr lang="zh-CN" altLang="en-US" dirty="0" smtClean="0">
                <a:latin typeface="+mn-ea"/>
              </a:rPr>
              <a:t>线测量距离大于</a:t>
            </a:r>
            <a:r>
              <a:rPr lang="en-US" altLang="zh-CN" dirty="0" smtClean="0">
                <a:latin typeface="+mn-ea"/>
              </a:rPr>
              <a:t>70m</a:t>
            </a:r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3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803AE942-D0D8-419E-BDFC-1C8AE709A49F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5" name="标题 4"/>
          <p:cNvSpPr txBox="1">
            <a:spLocks noGrp="1"/>
          </p:cNvSpPr>
          <p:nvPr>
            <p:ph type="title"/>
          </p:nvPr>
        </p:nvSpPr>
        <p:spPr>
          <a:xfrm>
            <a:off x="66675" y="984568"/>
            <a:ext cx="6822440" cy="521970"/>
          </a:xfrm>
          <a:noFill/>
        </p:spPr>
        <p:txBody>
          <a:bodyPr wrap="none" rtlCol="0">
            <a:spAutoFit/>
          </a:bodyPr>
          <a:lstStyle/>
          <a:p>
            <a:pPr marL="0" lvl="0" indent="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n-lt"/>
                <a:ea typeface="+mn-ea"/>
                <a:cs typeface="+mn-cs"/>
                <a:sym typeface="+mn-ea"/>
              </a:rPr>
              <a:t>Measurement scheme on longest distance 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8550" y="2074204"/>
            <a:ext cx="2304950" cy="31281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743" y="2074204"/>
            <a:ext cx="2383047" cy="343054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85685" y="2546985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物品清单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 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061960" y="3183255"/>
            <a:ext cx="925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fontAlgn="auto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sym typeface="+mn-ea"/>
              </a:rPr>
              <a:t>纸箱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061960" y="3756660"/>
            <a:ext cx="1154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fontAlgn="auto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sym typeface="+mn-ea"/>
              </a:rPr>
              <a:t>小推车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061960" y="4330700"/>
            <a:ext cx="1954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fontAlgn="auto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sym typeface="+mn-ea"/>
              </a:rPr>
              <a:t>50(100) m</a:t>
            </a:r>
            <a:r>
              <a:rPr lang="zh-CN" altLang="en-US" dirty="0" smtClean="0">
                <a:latin typeface="+mn-ea"/>
                <a:sym typeface="+mn-ea"/>
              </a:rPr>
              <a:t>皮尺</a:t>
            </a:r>
            <a:endParaRPr lang="zh-CN" altLang="en-US">
              <a:latin typeface="+mn-ea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29965" y="3514090"/>
            <a:ext cx="955040" cy="404495"/>
          </a:xfrm>
          <a:prstGeom prst="rightArrow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4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682130" cy="323336"/>
          </a:xfrm>
        </p:spPr>
        <p:txBody>
          <a:bodyPr/>
          <a:lstStyle/>
          <a:p>
            <a:fld id="{EB882C2B-F3BF-4379-A404-0225D6337C52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023196" cy="323336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5" name="标题 4"/>
          <p:cNvSpPr txBox="1">
            <a:spLocks noGrp="1"/>
          </p:cNvSpPr>
          <p:nvPr>
            <p:ph type="title"/>
          </p:nvPr>
        </p:nvSpPr>
        <p:spPr>
          <a:xfrm>
            <a:off x="66675" y="984568"/>
            <a:ext cx="6670557" cy="462229"/>
          </a:xfrm>
          <a:noFill/>
        </p:spPr>
        <p:txBody>
          <a:bodyPr wrap="square" rtlCol="0">
            <a:spAutoFit/>
          </a:bodyPr>
          <a:lstStyle/>
          <a:p>
            <a:pPr marL="0" lvl="0" indent="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n-lt"/>
                <a:ea typeface="+mn-ea"/>
                <a:cs typeface="+mn-cs"/>
                <a:sym typeface="+mn-ea"/>
              </a:rPr>
              <a:t>Measurement scheme on longest distance 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4" t="16359" r="4644" b="16658"/>
          <a:stretch>
            <a:fillRect/>
          </a:stretch>
        </p:blipFill>
        <p:spPr>
          <a:xfrm>
            <a:off x="650875" y="1551940"/>
            <a:ext cx="6008717" cy="4601219"/>
          </a:xfrm>
        </p:spPr>
      </p:pic>
      <p:sp>
        <p:nvSpPr>
          <p:cNvPr id="7" name="文本框 6"/>
          <p:cNvSpPr txBox="1"/>
          <p:nvPr/>
        </p:nvSpPr>
        <p:spPr>
          <a:xfrm>
            <a:off x="8467090" y="3196731"/>
            <a:ext cx="235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altLang="en-US" dirty="0" smtClean="0"/>
              <a:t>号，多云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467090" y="4649611"/>
            <a:ext cx="235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90.6m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565390" y="2649996"/>
            <a:ext cx="235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buFont typeface="Arial" panose="020B0604020202020204" pitchFamily="34" charset="0"/>
              <a:buChar char="•"/>
            </a:pPr>
            <a:r>
              <a:rPr lang="zh-CN" dirty="0" smtClean="0"/>
              <a:t>日期与天气：</a:t>
            </a:r>
            <a:endParaRPr 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7565390" y="4051300"/>
            <a:ext cx="202277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皮尺测量结果：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682130" cy="323336"/>
          </a:xfrm>
        </p:spPr>
        <p:txBody>
          <a:bodyPr/>
          <a:lstStyle/>
          <a:p>
            <a:fld id="{C4DBF70C-D0AB-4CC7-A75F-B89498C140EF}" type="slidenum">
              <a:rPr lang="zh-CN" altLang="en-US" smtClean="0"/>
              <a:pPr/>
              <a:t>5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354" y="1840486"/>
            <a:ext cx="5251825" cy="4024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D6C1FFFC-7430-48ED-B0D9-52CAF200B9E7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57420" y="3109391"/>
            <a:ext cx="2677160" cy="5835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 dirty="0" err="1" smtClean="0"/>
              <a:t>II.Data</a:t>
            </a:r>
            <a:r>
              <a:rPr lang="en-US" altLang="zh-CN" sz="3200" dirty="0" smtClean="0"/>
              <a:t> Analysis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6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6CE5E116-B16F-4C75-8CFD-9F1896EC7E85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4" name="TextBox 6"/>
          <p:cNvSpPr txBox="1"/>
          <p:nvPr/>
        </p:nvSpPr>
        <p:spPr>
          <a:xfrm>
            <a:off x="0" y="950740"/>
            <a:ext cx="3071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 fontAlgn="auto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ym typeface="+mn-ea"/>
              </a:rPr>
              <a:t>Data</a:t>
            </a:r>
            <a:r>
              <a:rPr lang="en-US" altLang="zh-CN" sz="2800" dirty="0" smtClean="0">
                <a:sym typeface="+mn-ea"/>
              </a:rPr>
              <a:t> Analysis-Filter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1845"/>
            <a:ext cx="4293357" cy="33728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05" y="1472566"/>
            <a:ext cx="5579082" cy="3368400"/>
          </a:xfrm>
          <a:prstGeom prst="rect">
            <a:avLst/>
          </a:prstGeom>
        </p:spPr>
      </p:pic>
      <p:sp>
        <p:nvSpPr>
          <p:cNvPr id="10" name="内容占位符 2"/>
          <p:cNvSpPr txBox="1"/>
          <p:nvPr/>
        </p:nvSpPr>
        <p:spPr bwMode="auto">
          <a:xfrm>
            <a:off x="1697660" y="5046015"/>
            <a:ext cx="8647344" cy="1372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192" rIns="0" bIns="0" numCol="1" anchor="t" anchorCtr="0" compatLnSpc="1"/>
          <a:lstStyle>
            <a:lvl1pPr marL="311150" indent="-311150" algn="l" defTabSz="414655" rtl="0" fontAlgn="base" hangingPunct="0">
              <a:lnSpc>
                <a:spcPct val="94000"/>
              </a:lnSpc>
              <a:spcBef>
                <a:spcPct val="0"/>
              </a:spcBef>
              <a:spcAft>
                <a:spcPts val="129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905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735" indent="-259080" algn="l" defTabSz="414655" rtl="0" fontAlgn="base" hangingPunct="0">
              <a:lnSpc>
                <a:spcPct val="94000"/>
              </a:lnSpc>
              <a:spcBef>
                <a:spcPct val="0"/>
              </a:spcBef>
              <a:spcAft>
                <a:spcPts val="103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4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955" indent="-207645" algn="l" defTabSz="414655" rtl="0" fontAlgn="base" hangingPunct="0">
              <a:lnSpc>
                <a:spcPct val="94000"/>
              </a:lnSpc>
              <a:spcBef>
                <a:spcPct val="0"/>
              </a:spcBef>
              <a:spcAft>
                <a:spcPts val="77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175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1610" indent="-207645" algn="l" defTabSz="414655" rtl="0" fontAlgn="base" hangingPunct="0">
              <a:lnSpc>
                <a:spcPct val="94000"/>
              </a:lnSpc>
              <a:spcBef>
                <a:spcPct val="0"/>
              </a:spcBef>
              <a:spcAft>
                <a:spcPts val="52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815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6265" indent="-207645" algn="l" defTabSz="414655" rtl="0" fontAlgn="base" hangingPunct="0">
              <a:lnSpc>
                <a:spcPct val="94000"/>
              </a:lnSpc>
              <a:spcBef>
                <a:spcPct val="0"/>
              </a:spcBef>
              <a:spcAft>
                <a:spcPts val="26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815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1555" indent="-207645" algn="l" defTabSz="829310" rtl="0" eaLnBrk="1" latinLnBrk="0" hangingPunct="1">
              <a:lnSpc>
                <a:spcPct val="90000"/>
              </a:lnSpc>
              <a:spcBef>
                <a:spcPts val="455"/>
              </a:spcBef>
              <a:buFont typeface="Arial" panose="020B0604020202020204" pitchFamily="34" charset="0"/>
              <a:buChar char="•"/>
              <a:defRPr sz="16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96210" indent="-207645" algn="l" defTabSz="829310" rtl="0" eaLnBrk="1" latinLnBrk="0" hangingPunct="1">
              <a:lnSpc>
                <a:spcPct val="90000"/>
              </a:lnSpc>
              <a:spcBef>
                <a:spcPts val="455"/>
              </a:spcBef>
              <a:buFont typeface="Arial" panose="020B0604020202020204" pitchFamily="34" charset="0"/>
              <a:buChar char="•"/>
              <a:defRPr sz="16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0865" indent="-207645" algn="l" defTabSz="829310" rtl="0" eaLnBrk="1" latinLnBrk="0" hangingPunct="1">
              <a:lnSpc>
                <a:spcPct val="90000"/>
              </a:lnSpc>
              <a:spcBef>
                <a:spcPts val="455"/>
              </a:spcBef>
              <a:buFont typeface="Arial" panose="020B0604020202020204" pitchFamily="34" charset="0"/>
              <a:buChar char="•"/>
              <a:defRPr sz="16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25520" indent="-207645" algn="l" defTabSz="829310" rtl="0" eaLnBrk="1" latinLnBrk="0" hangingPunct="1">
              <a:lnSpc>
                <a:spcPct val="90000"/>
              </a:lnSpc>
              <a:spcBef>
                <a:spcPts val="455"/>
              </a:spcBef>
              <a:buFont typeface="Arial" panose="020B0604020202020204" pitchFamily="34" charset="0"/>
              <a:buChar char="•"/>
              <a:defRPr sz="16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150" marR="0" lvl="0" indent="-311150" algn="l" defTabSz="414655" rtl="0" eaLnBrk="1" fontAlgn="base" latinLnBrk="0" hangingPunct="0">
              <a:lnSpc>
                <a:spcPct val="60000"/>
              </a:lnSpc>
              <a:spcBef>
                <a:spcPct val="0"/>
              </a:spcBef>
              <a:spcAft>
                <a:spcPts val="129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1.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去掉地面的点，即雷达水平线以下的点，将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show_state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的默认值设为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SHOW_ALL_POINTS_ABOVE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；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  <a:p>
            <a:pPr marL="311150" marR="0" lvl="0" indent="-311150" algn="l" defTabSz="414655" rtl="0" eaLnBrk="1" fontAlgn="base" latinLnBrk="0" hangingPunct="0">
              <a:lnSpc>
                <a:spcPct val="60000"/>
              </a:lnSpc>
              <a:spcBef>
                <a:spcPct val="0"/>
              </a:spcBef>
              <a:spcAft>
                <a:spcPts val="129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2.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通过观察发现箱子位于第一象限，因此可以将其他象限的点全部去掉；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  <a:p>
            <a:pPr marL="311150" marR="0" lvl="0" indent="-311150" algn="l" defTabSz="414655" rtl="0" eaLnBrk="1" fontAlgn="base" latinLnBrk="0" hangingPunct="0">
              <a:lnSpc>
                <a:spcPct val="60000"/>
              </a:lnSpc>
              <a:spcBef>
                <a:spcPct val="0"/>
              </a:spcBef>
              <a:spcAft>
                <a:spcPts val="129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3.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通过观察发现箱子与雷达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x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轴的夹角大于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45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度，所以将范围进一步缩小为第一象限中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tan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值大于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的点；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  <a:p>
            <a:pPr marL="311150" marR="0" lvl="0" indent="-311150" algn="l" defTabSz="414655" rtl="0" eaLnBrk="1" fontAlgn="base" latinLnBrk="0" hangingPunct="0">
              <a:lnSpc>
                <a:spcPct val="60000"/>
              </a:lnSpc>
              <a:spcBef>
                <a:spcPct val="0"/>
              </a:spcBef>
              <a:spcAft>
                <a:spcPts val="129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4.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由于开始测量时箱子位于较远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(&gt;50m)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位置，以此再去掉到雷达距离小于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50m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的点。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7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CF6C1F29-A4C7-4387-A196-C46DC7806139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4" name="TextBox 6"/>
          <p:cNvSpPr txBox="1"/>
          <p:nvPr/>
        </p:nvSpPr>
        <p:spPr>
          <a:xfrm>
            <a:off x="0" y="950740"/>
            <a:ext cx="3071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 fontAlgn="auto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ym typeface="+mn-ea"/>
              </a:rPr>
              <a:t>Data</a:t>
            </a:r>
            <a:r>
              <a:rPr lang="en-US" altLang="zh-CN" sz="2800" dirty="0" smtClean="0">
                <a:sym typeface="+mn-ea"/>
              </a:rPr>
              <a:t> Analysis-Filter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747" y="1623990"/>
            <a:ext cx="5164730" cy="4086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51963" y="2861816"/>
            <a:ext cx="4201837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>
                <a:sym typeface="+mn-ea"/>
              </a:rPr>
              <a:t>虽然说以上条件的范围还是挺宽，但是由于测量场地的空旷，在以上范围内探测到的点已经很少。完全可以逐一打印出来再做</a:t>
            </a:r>
            <a:r>
              <a:rPr lang="zh-CN" altLang="en-US" sz="1600" dirty="0" smtClean="0">
                <a:sym typeface="+mn-ea"/>
              </a:rPr>
              <a:t>进一步</a:t>
            </a:r>
            <a:r>
              <a:rPr lang="zh-CN" altLang="en-US" sz="1600" dirty="0">
                <a:sym typeface="+mn-ea"/>
              </a:rPr>
              <a:t>处理</a:t>
            </a:r>
            <a:r>
              <a:rPr lang="zh-CN" altLang="en-US" sz="1600" dirty="0" smtClean="0">
                <a:sym typeface="+mn-ea"/>
              </a:rPr>
              <a:t>。</a:t>
            </a:r>
            <a:endParaRPr lang="zh-CN" altLang="en-US" sz="1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8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E2AE7C57-A360-4AB0-9B9B-64AAFA74AC42}" type="datetime1">
              <a:rPr lang="zh-CN" altLang="en-US" smtClean="0"/>
              <a:t>2017/6/15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r>
              <a:rPr lang="en-US" altLang="zh-CN" dirty="0" smtClean="0"/>
              <a:t>Team 2</a:t>
            </a:r>
            <a:endParaRPr lang="zh-CN" altLang="en-US" dirty="0"/>
          </a:p>
        </p:txBody>
      </p:sp>
      <p:sp>
        <p:nvSpPr>
          <p:cNvPr id="4" name="TextBox 6"/>
          <p:cNvSpPr txBox="1"/>
          <p:nvPr/>
        </p:nvSpPr>
        <p:spPr>
          <a:xfrm>
            <a:off x="0" y="950740"/>
            <a:ext cx="3071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 fontAlgn="auto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ym typeface="+mn-ea"/>
              </a:rPr>
              <a:t>Data</a:t>
            </a:r>
            <a:r>
              <a:rPr lang="en-US" altLang="zh-CN" sz="2800" dirty="0" smtClean="0">
                <a:sym typeface="+mn-ea"/>
              </a:rPr>
              <a:t> Analysis-Filter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" y="1469390"/>
            <a:ext cx="5939790" cy="47002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00" y="1473200"/>
            <a:ext cx="5952490" cy="46996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33" y="1469390"/>
            <a:ext cx="6584950" cy="470344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70C-D0AB-4CC7-A75F-B89498C140EF}" type="slidenum">
              <a:rPr lang="zh-CN" altLang="en-US" smtClean="0"/>
              <a:pPr/>
              <a:t>9</a:t>
            </a:fld>
            <a:r>
              <a:rPr lang="en-US" altLang="zh-CN" smtClean="0"/>
              <a:t>/27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58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892</Words>
  <Application>Microsoft Office PowerPoint</Application>
  <PresentationFormat>宽屏</PresentationFormat>
  <Paragraphs>263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Measurement scheme on longest distance </vt:lpstr>
      <vt:lpstr>Measurement scheme on longest distance </vt:lpstr>
      <vt:lpstr>Measurement scheme on longest distance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zd</dc:creator>
  <cp:lastModifiedBy>LuXiushun</cp:lastModifiedBy>
  <cp:revision>296</cp:revision>
  <dcterms:created xsi:type="dcterms:W3CDTF">2015-10-12T14:19:00Z</dcterms:created>
  <dcterms:modified xsi:type="dcterms:W3CDTF">2017-06-15T01:42:53Z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