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248"/>
  </p:normalViewPr>
  <p:slideViewPr>
    <p:cSldViewPr snapToGrid="0" snapToObjects="1">
      <p:cViewPr varScale="1">
        <p:scale>
          <a:sx n="99" d="100"/>
          <a:sy n="99"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62B5E01D-CEFE-A245-9E5B-F6A7AD3113AA}" type="datetimeFigureOut">
              <a:rPr lang="en-US" smtClean="0"/>
              <a:t>6/22/20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9B545-3917-8F47-BD98-26AFFB4CE9AF}" type="slidenum">
              <a:rPr lang="en-US" smtClean="0"/>
              <a:t>‹#›</a:t>
            </a:fld>
            <a:endParaRPr lang="en-US"/>
          </a:p>
        </p:txBody>
      </p:sp>
    </p:spTree>
    <p:extLst>
      <p:ext uri="{BB962C8B-B14F-4D97-AF65-F5344CB8AC3E}">
        <p14:creationId xmlns:p14="http://schemas.microsoft.com/office/powerpoint/2010/main" val="33551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presentation for the analysis conducted on the Kings County Housing Dataset.</a:t>
            </a:r>
          </a:p>
        </p:txBody>
      </p:sp>
      <p:sp>
        <p:nvSpPr>
          <p:cNvPr id="4" name="Slide Number Placeholder 3"/>
          <p:cNvSpPr>
            <a:spLocks noGrp="1"/>
          </p:cNvSpPr>
          <p:nvPr>
            <p:ph type="sldNum" sz="quarter" idx="5"/>
          </p:nvPr>
        </p:nvSpPr>
        <p:spPr/>
        <p:txBody>
          <a:bodyPr/>
          <a:lstStyle/>
          <a:p>
            <a:fld id="{D759B545-3917-8F47-BD98-26AFFB4CE9AF}" type="slidenum">
              <a:rPr lang="en-US" smtClean="0"/>
              <a:t>1</a:t>
            </a:fld>
            <a:endParaRPr lang="en-US"/>
          </a:p>
        </p:txBody>
      </p:sp>
    </p:spTree>
    <p:extLst>
      <p:ext uri="{BB962C8B-B14F-4D97-AF65-F5344CB8AC3E}">
        <p14:creationId xmlns:p14="http://schemas.microsoft.com/office/powerpoint/2010/main" val="1876568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 have any questions?</a:t>
            </a:r>
          </a:p>
        </p:txBody>
      </p:sp>
      <p:sp>
        <p:nvSpPr>
          <p:cNvPr id="4" name="Slide Number Placeholder 3"/>
          <p:cNvSpPr>
            <a:spLocks noGrp="1"/>
          </p:cNvSpPr>
          <p:nvPr>
            <p:ph type="sldNum" sz="quarter" idx="5"/>
          </p:nvPr>
        </p:nvSpPr>
        <p:spPr/>
        <p:txBody>
          <a:bodyPr/>
          <a:lstStyle/>
          <a:p>
            <a:fld id="{D759B545-3917-8F47-BD98-26AFFB4CE9AF}" type="slidenum">
              <a:rPr lang="en-US" smtClean="0"/>
              <a:t>10</a:t>
            </a:fld>
            <a:endParaRPr lang="en-US"/>
          </a:p>
        </p:txBody>
      </p:sp>
    </p:spTree>
    <p:extLst>
      <p:ext uri="{BB962C8B-B14F-4D97-AF65-F5344CB8AC3E}">
        <p14:creationId xmlns:p14="http://schemas.microsoft.com/office/powerpoint/2010/main" val="1757983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Problem statement: We would like to maximize our ROI within Kings County, Washington. We will explore a number of features from our data that will effect our prices.</a:t>
            </a:r>
          </a:p>
        </p:txBody>
      </p:sp>
      <p:sp>
        <p:nvSpPr>
          <p:cNvPr id="4" name="Slide Number Placeholder 3"/>
          <p:cNvSpPr>
            <a:spLocks noGrp="1"/>
          </p:cNvSpPr>
          <p:nvPr>
            <p:ph type="sldNum" sz="quarter" idx="5"/>
          </p:nvPr>
        </p:nvSpPr>
        <p:spPr/>
        <p:txBody>
          <a:bodyPr/>
          <a:lstStyle/>
          <a:p>
            <a:fld id="{D759B545-3917-8F47-BD98-26AFFB4CE9AF}" type="slidenum">
              <a:rPr lang="en-US" smtClean="0"/>
              <a:t>2</a:t>
            </a:fld>
            <a:endParaRPr lang="en-US"/>
          </a:p>
        </p:txBody>
      </p:sp>
    </p:spTree>
    <p:extLst>
      <p:ext uri="{BB962C8B-B14F-4D97-AF65-F5344CB8AC3E}">
        <p14:creationId xmlns:p14="http://schemas.microsoft.com/office/powerpoint/2010/main" val="264917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value that this analysis will add: We will determine features that increase the prices of the houses to allow us to increase ROI in the area, and create a strong predictive model for future investments.</a:t>
            </a:r>
          </a:p>
        </p:txBody>
      </p:sp>
      <p:sp>
        <p:nvSpPr>
          <p:cNvPr id="4" name="Slide Number Placeholder 3"/>
          <p:cNvSpPr>
            <a:spLocks noGrp="1"/>
          </p:cNvSpPr>
          <p:nvPr>
            <p:ph type="sldNum" sz="quarter" idx="5"/>
          </p:nvPr>
        </p:nvSpPr>
        <p:spPr/>
        <p:txBody>
          <a:bodyPr/>
          <a:lstStyle/>
          <a:p>
            <a:fld id="{D759B545-3917-8F47-BD98-26AFFB4CE9AF}" type="slidenum">
              <a:rPr lang="en-US" smtClean="0"/>
              <a:t>3</a:t>
            </a:fld>
            <a:endParaRPr lang="en-US"/>
          </a:p>
        </p:txBody>
      </p:sp>
    </p:spTree>
    <p:extLst>
      <p:ext uri="{BB962C8B-B14F-4D97-AF65-F5344CB8AC3E}">
        <p14:creationId xmlns:p14="http://schemas.microsoft.com/office/powerpoint/2010/main" val="150028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methodology for this analysis is to utilize the OSEMN model building workflow as a framework. We will handle outliers utilizing z-score analysis, and use specific significant features to train and develop our model.</a:t>
            </a:r>
          </a:p>
        </p:txBody>
      </p:sp>
      <p:sp>
        <p:nvSpPr>
          <p:cNvPr id="4" name="Slide Number Placeholder 3"/>
          <p:cNvSpPr>
            <a:spLocks noGrp="1"/>
          </p:cNvSpPr>
          <p:nvPr>
            <p:ph type="sldNum" sz="quarter" idx="5"/>
          </p:nvPr>
        </p:nvSpPr>
        <p:spPr/>
        <p:txBody>
          <a:bodyPr/>
          <a:lstStyle/>
          <a:p>
            <a:fld id="{D759B545-3917-8F47-BD98-26AFFB4CE9AF}" type="slidenum">
              <a:rPr lang="en-US" smtClean="0"/>
              <a:t>4</a:t>
            </a:fld>
            <a:endParaRPr lang="en-US"/>
          </a:p>
        </p:txBody>
      </p:sp>
    </p:spTree>
    <p:extLst>
      <p:ext uri="{BB962C8B-B14F-4D97-AF65-F5344CB8AC3E}">
        <p14:creationId xmlns:p14="http://schemas.microsoft.com/office/powerpoint/2010/main" val="347822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demonstrates the average prices over time. You can see that this seems to be highly dependent on the global economy at the time. You can see shortly after 1930, housing began to fall, this is the time around the Great depression, also you can see similar behavior around 2008 where the economy also crashed. We would want to do an economic analysis prior to investing.</a:t>
            </a:r>
          </a:p>
        </p:txBody>
      </p:sp>
      <p:sp>
        <p:nvSpPr>
          <p:cNvPr id="4" name="Slide Number Placeholder 3"/>
          <p:cNvSpPr>
            <a:spLocks noGrp="1"/>
          </p:cNvSpPr>
          <p:nvPr>
            <p:ph type="sldNum" sz="quarter" idx="5"/>
          </p:nvPr>
        </p:nvSpPr>
        <p:spPr/>
        <p:txBody>
          <a:bodyPr/>
          <a:lstStyle/>
          <a:p>
            <a:fld id="{D759B545-3917-8F47-BD98-26AFFB4CE9AF}" type="slidenum">
              <a:rPr lang="en-US" smtClean="0"/>
              <a:t>5</a:t>
            </a:fld>
            <a:endParaRPr lang="en-US"/>
          </a:p>
        </p:txBody>
      </p:sp>
    </p:spTree>
    <p:extLst>
      <p:ext uri="{BB962C8B-B14F-4D97-AF65-F5344CB8AC3E}">
        <p14:creationId xmlns:p14="http://schemas.microsoft.com/office/powerpoint/2010/main" val="3117564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see the comparison between the price for renovated houses and non-renovated houses. The blue line demonstrates the year that the house was renovated whereas the orange line is houses that have not been renovated and the year they were built. As you can see houses renovated in the 80s and early 2000s are priced higher than non-renovated newer housed. However, more recently we see that new houses out-sell renovated houses the closer to the current year.</a:t>
            </a:r>
          </a:p>
        </p:txBody>
      </p:sp>
      <p:sp>
        <p:nvSpPr>
          <p:cNvPr id="4" name="Slide Number Placeholder 3"/>
          <p:cNvSpPr>
            <a:spLocks noGrp="1"/>
          </p:cNvSpPr>
          <p:nvPr>
            <p:ph type="sldNum" sz="quarter" idx="5"/>
          </p:nvPr>
        </p:nvSpPr>
        <p:spPr/>
        <p:txBody>
          <a:bodyPr/>
          <a:lstStyle/>
          <a:p>
            <a:fld id="{D759B545-3917-8F47-BD98-26AFFB4CE9AF}" type="slidenum">
              <a:rPr lang="en-US" smtClean="0"/>
              <a:t>6</a:t>
            </a:fld>
            <a:endParaRPr lang="en-US"/>
          </a:p>
        </p:txBody>
      </p:sp>
    </p:spTree>
    <p:extLst>
      <p:ext uri="{BB962C8B-B14F-4D97-AF65-F5344CB8AC3E}">
        <p14:creationId xmlns:p14="http://schemas.microsoft.com/office/powerpoint/2010/main" val="267215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a breakdown of kings county by zip code. The darker colors are higher average price for that area. As you can see t</a:t>
            </a:r>
            <a:r>
              <a:rPr lang="en-US" sz="1200" b="0" i="0" kern="1200" dirty="0">
                <a:solidFill>
                  <a:schemeClr val="tx1"/>
                </a:solidFill>
                <a:effectLst/>
                <a:latin typeface="+mn-lt"/>
                <a:ea typeface="+mn-ea"/>
                <a:cs typeface="+mn-cs"/>
              </a:rPr>
              <a:t>he Bellevue, Medina, Mercer Island, and Madison Park areas have a much higher average housing price.</a:t>
            </a:r>
            <a:endParaRPr lang="en-US" dirty="0"/>
          </a:p>
        </p:txBody>
      </p:sp>
      <p:sp>
        <p:nvSpPr>
          <p:cNvPr id="4" name="Slide Number Placeholder 3"/>
          <p:cNvSpPr>
            <a:spLocks noGrp="1"/>
          </p:cNvSpPr>
          <p:nvPr>
            <p:ph type="sldNum" sz="quarter" idx="5"/>
          </p:nvPr>
        </p:nvSpPr>
        <p:spPr/>
        <p:txBody>
          <a:bodyPr/>
          <a:lstStyle/>
          <a:p>
            <a:fld id="{D759B545-3917-8F47-BD98-26AFFB4CE9AF}" type="slidenum">
              <a:rPr lang="en-US" smtClean="0"/>
              <a:t>7</a:t>
            </a:fld>
            <a:endParaRPr lang="en-US"/>
          </a:p>
        </p:txBody>
      </p:sp>
    </p:spTree>
    <p:extLst>
      <p:ext uri="{BB962C8B-B14F-4D97-AF65-F5344CB8AC3E}">
        <p14:creationId xmlns:p14="http://schemas.microsoft.com/office/powerpoint/2010/main" val="3726767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findings are that we want houses in high price areas, near the water that are either brand new, or renovated in the last 40 years.</a:t>
            </a:r>
          </a:p>
        </p:txBody>
      </p:sp>
      <p:sp>
        <p:nvSpPr>
          <p:cNvPr id="4" name="Slide Number Placeholder 3"/>
          <p:cNvSpPr>
            <a:spLocks noGrp="1"/>
          </p:cNvSpPr>
          <p:nvPr>
            <p:ph type="sldNum" sz="quarter" idx="5"/>
          </p:nvPr>
        </p:nvSpPr>
        <p:spPr/>
        <p:txBody>
          <a:bodyPr/>
          <a:lstStyle/>
          <a:p>
            <a:fld id="{D759B545-3917-8F47-BD98-26AFFB4CE9AF}" type="slidenum">
              <a:rPr lang="en-US" smtClean="0"/>
              <a:t>8</a:t>
            </a:fld>
            <a:endParaRPr lang="en-US"/>
          </a:p>
        </p:txBody>
      </p:sp>
    </p:spTree>
    <p:extLst>
      <p:ext uri="{BB962C8B-B14F-4D97-AF65-F5344CB8AC3E}">
        <p14:creationId xmlns:p14="http://schemas.microsoft.com/office/powerpoint/2010/main" val="3916467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future work I would like to explore additional features such as housing prices based on local population and the strength of local economy. Are there more grocery stores in the higher price areas?</a:t>
            </a:r>
          </a:p>
          <a:p>
            <a:r>
              <a:rPr lang="en-US" dirty="0"/>
              <a:t>I would also like to incorporate these features into the model to increase the accuracy beyond the current 84%.</a:t>
            </a:r>
          </a:p>
        </p:txBody>
      </p:sp>
      <p:sp>
        <p:nvSpPr>
          <p:cNvPr id="4" name="Slide Number Placeholder 3"/>
          <p:cNvSpPr>
            <a:spLocks noGrp="1"/>
          </p:cNvSpPr>
          <p:nvPr>
            <p:ph type="sldNum" sz="quarter" idx="5"/>
          </p:nvPr>
        </p:nvSpPr>
        <p:spPr/>
        <p:txBody>
          <a:bodyPr/>
          <a:lstStyle/>
          <a:p>
            <a:fld id="{D759B545-3917-8F47-BD98-26AFFB4CE9AF}" type="slidenum">
              <a:rPr lang="en-US" smtClean="0"/>
              <a:t>9</a:t>
            </a:fld>
            <a:endParaRPr lang="en-US"/>
          </a:p>
        </p:txBody>
      </p:sp>
    </p:spTree>
    <p:extLst>
      <p:ext uri="{BB962C8B-B14F-4D97-AF65-F5344CB8AC3E}">
        <p14:creationId xmlns:p14="http://schemas.microsoft.com/office/powerpoint/2010/main" val="185654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6/22/20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9C3E-A596-6747-979E-5E20697B1A92}"/>
              </a:ext>
            </a:extLst>
          </p:cNvPr>
          <p:cNvSpPr>
            <a:spLocks noGrp="1"/>
          </p:cNvSpPr>
          <p:nvPr>
            <p:ph type="ctrTitle"/>
          </p:nvPr>
        </p:nvSpPr>
        <p:spPr/>
        <p:txBody>
          <a:bodyPr/>
          <a:lstStyle/>
          <a:p>
            <a:r>
              <a:rPr lang="en-US" dirty="0"/>
              <a:t>Kings County Housing Analysis</a:t>
            </a:r>
          </a:p>
        </p:txBody>
      </p:sp>
      <p:sp>
        <p:nvSpPr>
          <p:cNvPr id="3" name="Subtitle 2">
            <a:extLst>
              <a:ext uri="{FF2B5EF4-FFF2-40B4-BE49-F238E27FC236}">
                <a16:creationId xmlns:a16="http://schemas.microsoft.com/office/drawing/2014/main" id="{D4EEAB9C-6A32-304C-B313-A34E5D865225}"/>
              </a:ext>
            </a:extLst>
          </p:cNvPr>
          <p:cNvSpPr>
            <a:spLocks noGrp="1"/>
          </p:cNvSpPr>
          <p:nvPr>
            <p:ph type="subTitle" idx="1"/>
          </p:nvPr>
        </p:nvSpPr>
        <p:spPr/>
        <p:txBody>
          <a:bodyPr/>
          <a:lstStyle/>
          <a:p>
            <a:r>
              <a:rPr lang="en-US" dirty="0"/>
              <a:t>By: Steven Jasper</a:t>
            </a:r>
          </a:p>
        </p:txBody>
      </p:sp>
    </p:spTree>
    <p:extLst>
      <p:ext uri="{BB962C8B-B14F-4D97-AF65-F5344CB8AC3E}">
        <p14:creationId xmlns:p14="http://schemas.microsoft.com/office/powerpoint/2010/main" val="416236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E0A3-FB8F-194C-8B64-CE59A87784C0}"/>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C54488D5-FFE9-5744-AFC8-15D072E533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858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8FC9-6147-DD43-86DC-1CC98E083DB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CF6037F-DE72-B245-9656-C36098B3EE6C}"/>
              </a:ext>
            </a:extLst>
          </p:cNvPr>
          <p:cNvSpPr>
            <a:spLocks noGrp="1"/>
          </p:cNvSpPr>
          <p:nvPr>
            <p:ph idx="1"/>
          </p:nvPr>
        </p:nvSpPr>
        <p:spPr/>
        <p:txBody>
          <a:bodyPr/>
          <a:lstStyle/>
          <a:p>
            <a:r>
              <a:rPr lang="en-US" dirty="0"/>
              <a:t>How to maximize ROI in Kings County, Washington</a:t>
            </a:r>
          </a:p>
        </p:txBody>
      </p:sp>
    </p:spTree>
    <p:extLst>
      <p:ext uri="{BB962C8B-B14F-4D97-AF65-F5344CB8AC3E}">
        <p14:creationId xmlns:p14="http://schemas.microsoft.com/office/powerpoint/2010/main" val="348273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5AC-5F96-FA42-8EE9-B7F4E80DDCD6}"/>
              </a:ext>
            </a:extLst>
          </p:cNvPr>
          <p:cNvSpPr>
            <a:spLocks noGrp="1"/>
          </p:cNvSpPr>
          <p:nvPr>
            <p:ph type="title"/>
          </p:nvPr>
        </p:nvSpPr>
        <p:spPr/>
        <p:txBody>
          <a:bodyPr/>
          <a:lstStyle/>
          <a:p>
            <a:r>
              <a:rPr lang="en-US" dirty="0"/>
              <a:t>Business Value</a:t>
            </a:r>
          </a:p>
        </p:txBody>
      </p:sp>
      <p:sp>
        <p:nvSpPr>
          <p:cNvPr id="3" name="Content Placeholder 2">
            <a:extLst>
              <a:ext uri="{FF2B5EF4-FFF2-40B4-BE49-F238E27FC236}">
                <a16:creationId xmlns:a16="http://schemas.microsoft.com/office/drawing/2014/main" id="{E27F552A-1A36-D345-9297-E03542B24002}"/>
              </a:ext>
            </a:extLst>
          </p:cNvPr>
          <p:cNvSpPr>
            <a:spLocks noGrp="1"/>
          </p:cNvSpPr>
          <p:nvPr>
            <p:ph idx="1"/>
          </p:nvPr>
        </p:nvSpPr>
        <p:spPr/>
        <p:txBody>
          <a:bodyPr>
            <a:normAutofit/>
          </a:bodyPr>
          <a:lstStyle/>
          <a:p>
            <a:r>
              <a:rPr lang="en-US" sz="2800" dirty="0"/>
              <a:t>Determine features that increase profitability</a:t>
            </a:r>
          </a:p>
          <a:p>
            <a:r>
              <a:rPr lang="en-US" sz="2800" dirty="0"/>
              <a:t>Build strong predictive model</a:t>
            </a:r>
          </a:p>
        </p:txBody>
      </p:sp>
    </p:spTree>
    <p:extLst>
      <p:ext uri="{BB962C8B-B14F-4D97-AF65-F5344CB8AC3E}">
        <p14:creationId xmlns:p14="http://schemas.microsoft.com/office/powerpoint/2010/main" val="93133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563E-5EC3-6545-83A4-D3DCFE0964C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5482653-87E1-BC4E-85C0-403895758661}"/>
              </a:ext>
            </a:extLst>
          </p:cNvPr>
          <p:cNvSpPr>
            <a:spLocks noGrp="1"/>
          </p:cNvSpPr>
          <p:nvPr>
            <p:ph idx="1"/>
          </p:nvPr>
        </p:nvSpPr>
        <p:spPr/>
        <p:txBody>
          <a:bodyPr/>
          <a:lstStyle/>
          <a:p>
            <a:r>
              <a:rPr lang="en-US" dirty="0"/>
              <a:t>Utilize OSEMN model building workflow</a:t>
            </a:r>
          </a:p>
          <a:p>
            <a:r>
              <a:rPr lang="en-US" dirty="0"/>
              <a:t>Handle outliers utilizing z-score analysis</a:t>
            </a:r>
          </a:p>
          <a:p>
            <a:r>
              <a:rPr lang="en-US" dirty="0"/>
              <a:t>Utilize specific features to develop models</a:t>
            </a:r>
          </a:p>
        </p:txBody>
      </p:sp>
    </p:spTree>
    <p:extLst>
      <p:ext uri="{BB962C8B-B14F-4D97-AF65-F5344CB8AC3E}">
        <p14:creationId xmlns:p14="http://schemas.microsoft.com/office/powerpoint/2010/main" val="99612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8"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79"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3F8CF7F-5702-BB46-B06E-E4215B44731A}"/>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Average Prices Over Time</a:t>
            </a:r>
          </a:p>
        </p:txBody>
      </p:sp>
      <p:sp>
        <p:nvSpPr>
          <p:cNvPr id="81"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object, antenna, bird&#10;&#10;Description automatically generated">
            <a:extLst>
              <a:ext uri="{FF2B5EF4-FFF2-40B4-BE49-F238E27FC236}">
                <a16:creationId xmlns:a16="http://schemas.microsoft.com/office/drawing/2014/main" id="{68E65C7A-82EB-3F4A-BD33-EE184D30C448}"/>
              </a:ext>
            </a:extLst>
          </p:cNvPr>
          <p:cNvPicPr>
            <a:picLocks noGrp="1" noChangeAspect="1"/>
          </p:cNvPicPr>
          <p:nvPr>
            <p:ph idx="1"/>
          </p:nvPr>
        </p:nvPicPr>
        <p:blipFill>
          <a:blip r:embed="rId3"/>
          <a:stretch>
            <a:fillRect/>
          </a:stretch>
        </p:blipFill>
        <p:spPr>
          <a:xfrm>
            <a:off x="5757262" y="1031348"/>
            <a:ext cx="6120318" cy="4804448"/>
          </a:xfrm>
          <a:prstGeom prst="rect">
            <a:avLst/>
          </a:prstGeom>
          <a:ln w="9525">
            <a:noFill/>
          </a:ln>
        </p:spPr>
      </p:pic>
    </p:spTree>
    <p:extLst>
      <p:ext uri="{BB962C8B-B14F-4D97-AF65-F5344CB8AC3E}">
        <p14:creationId xmlns:p14="http://schemas.microsoft.com/office/powerpoint/2010/main" val="374460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C580-56B9-334A-B73D-06B2B10E0CA0}"/>
              </a:ext>
            </a:extLst>
          </p:cNvPr>
          <p:cNvSpPr>
            <a:spLocks noGrp="1"/>
          </p:cNvSpPr>
          <p:nvPr>
            <p:ph type="title"/>
          </p:nvPr>
        </p:nvSpPr>
        <p:spPr/>
        <p:txBody>
          <a:bodyPr/>
          <a:lstStyle/>
          <a:p>
            <a:r>
              <a:rPr lang="en-US" dirty="0"/>
              <a:t>Renovated vs. Non-Renovated</a:t>
            </a:r>
          </a:p>
        </p:txBody>
      </p:sp>
      <p:pic>
        <p:nvPicPr>
          <p:cNvPr id="5" name="Content Placeholder 4" descr="A screenshot of a cell phone&#10;&#10;Description automatically generated">
            <a:extLst>
              <a:ext uri="{FF2B5EF4-FFF2-40B4-BE49-F238E27FC236}">
                <a16:creationId xmlns:a16="http://schemas.microsoft.com/office/drawing/2014/main" id="{08906A95-8177-E843-ADE8-42542B230D90}"/>
              </a:ext>
            </a:extLst>
          </p:cNvPr>
          <p:cNvPicPr>
            <a:picLocks noGrp="1" noChangeAspect="1"/>
          </p:cNvPicPr>
          <p:nvPr>
            <p:ph idx="1"/>
          </p:nvPr>
        </p:nvPicPr>
        <p:blipFill>
          <a:blip r:embed="rId3"/>
          <a:stretch>
            <a:fillRect/>
          </a:stretch>
        </p:blipFill>
        <p:spPr>
          <a:xfrm>
            <a:off x="5413020" y="803275"/>
            <a:ext cx="5691897" cy="5248275"/>
          </a:xfrm>
        </p:spPr>
      </p:pic>
      <p:sp>
        <p:nvSpPr>
          <p:cNvPr id="6" name="TextBox 5">
            <a:extLst>
              <a:ext uri="{FF2B5EF4-FFF2-40B4-BE49-F238E27FC236}">
                <a16:creationId xmlns:a16="http://schemas.microsoft.com/office/drawing/2014/main" id="{6E4D779E-CFA5-E140-A269-BA79281B722F}"/>
              </a:ext>
            </a:extLst>
          </p:cNvPr>
          <p:cNvSpPr txBox="1"/>
          <p:nvPr/>
        </p:nvSpPr>
        <p:spPr>
          <a:xfrm>
            <a:off x="7369349" y="526276"/>
            <a:ext cx="2031838" cy="276999"/>
          </a:xfrm>
          <a:prstGeom prst="rect">
            <a:avLst/>
          </a:prstGeom>
          <a:noFill/>
        </p:spPr>
        <p:txBody>
          <a:bodyPr wrap="none" rtlCol="0">
            <a:spAutoFit/>
          </a:bodyPr>
          <a:lstStyle/>
          <a:p>
            <a:r>
              <a:rPr lang="en-US" sz="1200" dirty="0">
                <a:latin typeface="+mj-lt"/>
              </a:rPr>
              <a:t>Renovated vs. Non-Renovated</a:t>
            </a:r>
          </a:p>
        </p:txBody>
      </p:sp>
    </p:spTree>
    <p:extLst>
      <p:ext uri="{BB962C8B-B14F-4D97-AF65-F5344CB8AC3E}">
        <p14:creationId xmlns:p14="http://schemas.microsoft.com/office/powerpoint/2010/main" val="296630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5"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03A24E7-9E4C-3C41-90C5-EA27A5967486}"/>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Housing Prices per Zipcode</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54DE3B49-889C-004B-A146-718D8F79B696}"/>
              </a:ext>
            </a:extLst>
          </p:cNvPr>
          <p:cNvPicPr>
            <a:picLocks noGrp="1" noChangeAspect="1"/>
          </p:cNvPicPr>
          <p:nvPr>
            <p:ph idx="1"/>
          </p:nvPr>
        </p:nvPicPr>
        <p:blipFill>
          <a:blip r:embed="rId3"/>
          <a:stretch>
            <a:fillRect/>
          </a:stretch>
        </p:blipFill>
        <p:spPr>
          <a:xfrm>
            <a:off x="5091810" y="1087670"/>
            <a:ext cx="7048157" cy="4228892"/>
          </a:xfrm>
          <a:prstGeom prst="rect">
            <a:avLst/>
          </a:prstGeom>
          <a:ln w="9525">
            <a:noFill/>
          </a:ln>
        </p:spPr>
      </p:pic>
    </p:spTree>
    <p:extLst>
      <p:ext uri="{BB962C8B-B14F-4D97-AF65-F5344CB8AC3E}">
        <p14:creationId xmlns:p14="http://schemas.microsoft.com/office/powerpoint/2010/main" val="185649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58EB-135A-A547-AE9A-DAEAEF71EEFA}"/>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20FFBEB1-7EDC-204D-A580-5EA042F5B570}"/>
              </a:ext>
            </a:extLst>
          </p:cNvPr>
          <p:cNvSpPr>
            <a:spLocks noGrp="1"/>
          </p:cNvSpPr>
          <p:nvPr>
            <p:ph idx="1"/>
          </p:nvPr>
        </p:nvSpPr>
        <p:spPr/>
        <p:txBody>
          <a:bodyPr/>
          <a:lstStyle/>
          <a:p>
            <a:r>
              <a:rPr lang="en-US" dirty="0"/>
              <a:t>The area the house is build highly effects the price</a:t>
            </a:r>
          </a:p>
          <a:p>
            <a:r>
              <a:rPr lang="en-US" dirty="0"/>
              <a:t>Waterfront properties typically have higher prices</a:t>
            </a:r>
          </a:p>
          <a:p>
            <a:r>
              <a:rPr lang="en-US" dirty="0"/>
              <a:t>Renovated houses increase price by roughly 20% </a:t>
            </a:r>
          </a:p>
        </p:txBody>
      </p:sp>
    </p:spTree>
    <p:extLst>
      <p:ext uri="{BB962C8B-B14F-4D97-AF65-F5344CB8AC3E}">
        <p14:creationId xmlns:p14="http://schemas.microsoft.com/office/powerpoint/2010/main" val="88694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19A9-878F-934F-ADB8-BC66D8A367A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218F1AA-422E-B540-BAD1-D1C8B7CC514F}"/>
              </a:ext>
            </a:extLst>
          </p:cNvPr>
          <p:cNvSpPr>
            <a:spLocks noGrp="1"/>
          </p:cNvSpPr>
          <p:nvPr>
            <p:ph idx="1"/>
          </p:nvPr>
        </p:nvSpPr>
        <p:spPr/>
        <p:txBody>
          <a:bodyPr/>
          <a:lstStyle/>
          <a:p>
            <a:r>
              <a:rPr lang="en-US" dirty="0"/>
              <a:t>Determine how additional features effect the housing prices such as local population density, and the strength of local economy</a:t>
            </a:r>
          </a:p>
          <a:p>
            <a:r>
              <a:rPr lang="en-US" dirty="0"/>
              <a:t>Refine model utilizing different model techniques</a:t>
            </a:r>
          </a:p>
        </p:txBody>
      </p:sp>
    </p:spTree>
    <p:extLst>
      <p:ext uri="{BB962C8B-B14F-4D97-AF65-F5344CB8AC3E}">
        <p14:creationId xmlns:p14="http://schemas.microsoft.com/office/powerpoint/2010/main" val="282014074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551</Words>
  <Application>Microsoft Macintosh PowerPoint</Application>
  <PresentationFormat>Widescreen</PresentationFormat>
  <Paragraphs>44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Rockwell</vt:lpstr>
      <vt:lpstr>Wingdings</vt:lpstr>
      <vt:lpstr>Atlas</vt:lpstr>
      <vt:lpstr>Kings County Housing Analysis</vt:lpstr>
      <vt:lpstr>Problem Statement</vt:lpstr>
      <vt:lpstr>Business Value</vt:lpstr>
      <vt:lpstr>Methodology</vt:lpstr>
      <vt:lpstr>Average Prices Over Time</vt:lpstr>
      <vt:lpstr>Renovated vs. Non-Renovated</vt:lpstr>
      <vt:lpstr>Housing Prices per Zipcode</vt:lpstr>
      <vt:lpstr>Findings</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County Housing Analysis</dc:title>
  <dc:creator>Steven Jasper</dc:creator>
  <cp:lastModifiedBy>Steven Jasper</cp:lastModifiedBy>
  <cp:revision>5</cp:revision>
  <cp:lastPrinted>2020-06-23T05:38:52Z</cp:lastPrinted>
  <dcterms:created xsi:type="dcterms:W3CDTF">2020-06-23T05:09:37Z</dcterms:created>
  <dcterms:modified xsi:type="dcterms:W3CDTF">2020-06-23T05:39:07Z</dcterms:modified>
</cp:coreProperties>
</file>