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7" r:id="rId6"/>
    <p:sldId id="268" r:id="rId7"/>
    <p:sldId id="263" r:id="rId8"/>
    <p:sldId id="266" r:id="rId9"/>
    <p:sldId id="269" r:id="rId10"/>
    <p:sldId id="264" r:id="rId11"/>
    <p:sldId id="265"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1pPr>
    <a:lvl2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2pPr>
    <a:lvl3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3pPr>
    <a:lvl4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4pPr>
    <a:lvl5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5pPr>
    <a:lvl6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6pPr>
    <a:lvl7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7pPr>
    <a:lvl8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8pPr>
    <a:lvl9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7321"/>
  </p:normalViewPr>
  <p:slideViewPr>
    <p:cSldViewPr snapToGrid="0" snapToObjects="1">
      <p:cViewPr varScale="1">
        <p:scale>
          <a:sx n="45" d="100"/>
          <a:sy n="45" d="100"/>
        </p:scale>
        <p:origin x="11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xfrm>
            <a:off x="381000" y="685800"/>
            <a:ext cx="6096000" cy="3429000"/>
          </a:xfrm>
          <a:prstGeom prst="rect">
            <a:avLst/>
          </a:prstGeom>
        </p:spPr>
        <p:txBody>
          <a:bodyPr/>
          <a:lstStyle/>
          <a:p>
            <a:endParaRPr/>
          </a:p>
        </p:txBody>
      </p:sp>
      <p:sp>
        <p:nvSpPr>
          <p:cNvPr id="156" name="Shape 156"/>
          <p:cNvSpPr>
            <a:spLocks noGrp="1"/>
          </p:cNvSpPr>
          <p:nvPr>
            <p:ph type="body" sz="quarter" idx="1"/>
          </p:nvPr>
        </p:nvSpPr>
        <p:spPr>
          <a:prstGeom prst="rect">
            <a:avLst/>
          </a:prstGeom>
        </p:spPr>
        <p:txBody>
          <a:bodyPr/>
          <a:lstStyle/>
          <a:p>
            <a:r>
              <a:rPr lang="en-US" dirty="0"/>
              <a:t>Good morning. My name is Steven Jasper and I will be presenting the results of my analysis of League of Legends Gameplay</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noRot="1" noChangeAspect="1"/>
          </p:cNvSpPr>
          <p:nvPr>
            <p:ph type="sldImg"/>
          </p:nvPr>
        </p:nvSpPr>
        <p:spPr>
          <a:xfrm>
            <a:off x="381000" y="685800"/>
            <a:ext cx="6096000" cy="3429000"/>
          </a:xfrm>
          <a:prstGeom prst="rect">
            <a:avLst/>
          </a:prstGeom>
        </p:spPr>
        <p:txBody>
          <a:bodyPr/>
          <a:lstStyle/>
          <a:p>
            <a:endParaRPr/>
          </a:p>
        </p:txBody>
      </p:sp>
      <p:sp>
        <p:nvSpPr>
          <p:cNvPr id="212" name="Shape 212"/>
          <p:cNvSpPr>
            <a:spLocks noGrp="1"/>
          </p:cNvSpPr>
          <p:nvPr>
            <p:ph type="body" sz="quarter" idx="1"/>
          </p:nvPr>
        </p:nvSpPr>
        <p:spPr>
          <a:prstGeom prst="rect">
            <a:avLst/>
          </a:prstGeom>
        </p:spPr>
        <p:txBody>
          <a:bodyPr/>
          <a:lstStyle/>
          <a:p>
            <a:r>
              <a:rPr lang="en-US" dirty="0"/>
              <a:t>Some future work topics include utilizing a larger sample size, more data always increases model performance. I would also like to implement pretrained networks in order to increase layer performance of our CNN. In order to increase computational power in training our model we would want to explore distributed computation options. I also would like to take a look at some research on the topic of the medical field to find the best metric of success </a:t>
            </a:r>
            <a:r>
              <a:rPr lang="en-US"/>
              <a:t>for our model.</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xfrm>
            <a:off x="381000" y="685800"/>
            <a:ext cx="6096000" cy="3429000"/>
          </a:xfrm>
          <a:prstGeom prst="rect">
            <a:avLst/>
          </a:prstGeom>
        </p:spPr>
        <p:txBody>
          <a:bodyPr/>
          <a:lstStyle/>
          <a:p>
            <a:endParaRPr/>
          </a:p>
        </p:txBody>
      </p:sp>
      <p:sp>
        <p:nvSpPr>
          <p:cNvPr id="163" name="Shape 163"/>
          <p:cNvSpPr>
            <a:spLocks noGrp="1"/>
          </p:cNvSpPr>
          <p:nvPr>
            <p:ph type="body" sz="quarter" idx="1"/>
          </p:nvPr>
        </p:nvSpPr>
        <p:spPr>
          <a:prstGeom prst="rect">
            <a:avLst/>
          </a:prstGeom>
        </p:spPr>
        <p:txBody>
          <a:bodyPr/>
          <a:lstStyle/>
          <a:p>
            <a:r>
              <a:rPr lang="en-US" dirty="0"/>
              <a:t>The problem we are facing is how can we take a data driven approach to improving game play? Especially, in a dynamic environment like a Multiplayer Online Battle Arena, a 5v5 brawl where the objective is to defeat the opponents Nexus.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xfrm>
            <a:off x="381000" y="685800"/>
            <a:ext cx="6096000" cy="3429000"/>
          </a:xfrm>
          <a:prstGeom prst="rect">
            <a:avLst/>
          </a:prstGeom>
        </p:spPr>
        <p:txBody>
          <a:bodyPr/>
          <a:lstStyle/>
          <a:p>
            <a:endParaRPr/>
          </a:p>
        </p:txBody>
      </p:sp>
      <p:sp>
        <p:nvSpPr>
          <p:cNvPr id="170" name="Shape 170"/>
          <p:cNvSpPr>
            <a:spLocks noGrp="1"/>
          </p:cNvSpPr>
          <p:nvPr>
            <p:ph type="body" sz="quarter" idx="1"/>
          </p:nvPr>
        </p:nvSpPr>
        <p:spPr>
          <a:prstGeom prst="rect">
            <a:avLst/>
          </a:prstGeom>
        </p:spPr>
        <p:txBody>
          <a:bodyPr/>
          <a:lstStyle/>
          <a:p>
            <a:r>
              <a:rPr lang="en-US" dirty="0"/>
              <a:t>The business value here is to provide a tool for players to increase their competitive advantage while minimizing the guessing part of increasing game play by using a data driven approach to analyze what objectives and goals are more important.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xfrm>
            <a:off x="381000" y="685800"/>
            <a:ext cx="6096000" cy="3429000"/>
          </a:xfrm>
          <a:prstGeom prst="rect">
            <a:avLst/>
          </a:prstGeom>
        </p:spPr>
        <p:txBody>
          <a:bodyPr/>
          <a:lstStyle/>
          <a:p>
            <a:endParaRPr/>
          </a:p>
        </p:txBody>
      </p:sp>
      <p:sp>
        <p:nvSpPr>
          <p:cNvPr id="177" name="Shape 177"/>
          <p:cNvSpPr>
            <a:spLocks noGrp="1"/>
          </p:cNvSpPr>
          <p:nvPr>
            <p:ph type="body" sz="quarter" idx="1"/>
          </p:nvPr>
        </p:nvSpPr>
        <p:spPr>
          <a:prstGeom prst="rect">
            <a:avLst/>
          </a:prstGeom>
        </p:spPr>
        <p:txBody>
          <a:bodyPr/>
          <a:lstStyle/>
          <a:p>
            <a:r>
              <a:rPr lang="en-US" dirty="0"/>
              <a:t>I utilized the OSEMN data science work flow for this analysis. I began by obtaining the data, once the data was obtained I scrubbed, explored and began modeling our data. Finally we took outcomes from our model and interpreted these to produce our findings.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graph is interesting, it seems that you have an equal chance of winning the game whether you get the first baron or not, however the data shows that more games are lost if they do not get the first baron.</a:t>
            </a:r>
          </a:p>
        </p:txBody>
      </p:sp>
    </p:spTree>
    <p:extLst>
      <p:ext uri="{BB962C8B-B14F-4D97-AF65-F5344CB8AC3E}">
        <p14:creationId xmlns:p14="http://schemas.microsoft.com/office/powerpoint/2010/main" val="3491633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graph shows us the breakdown of wins and losses for each game based on number of dragon kills. We can gather some interesting information from this graph. It sees that dragon kills are highly important, as if you have 0 you have a higher chance to lose, however dragon kills have diminishing returns when it comes to the competitive advantage gained from kills.</a:t>
            </a:r>
          </a:p>
        </p:txBody>
      </p:sp>
    </p:spTree>
    <p:extLst>
      <p:ext uri="{BB962C8B-B14F-4D97-AF65-F5344CB8AC3E}">
        <p14:creationId xmlns:p14="http://schemas.microsoft.com/office/powerpoint/2010/main" val="192961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xfrm>
            <a:off x="381000" y="685800"/>
            <a:ext cx="6096000" cy="3429000"/>
          </a:xfrm>
          <a:prstGeom prst="rect">
            <a:avLst/>
          </a:prstGeom>
        </p:spPr>
        <p:txBody>
          <a:bodyPr/>
          <a:lstStyle/>
          <a:p>
            <a:endParaRPr/>
          </a:p>
        </p:txBody>
      </p:sp>
      <p:sp>
        <p:nvSpPr>
          <p:cNvPr id="205" name="Shape 205"/>
          <p:cNvSpPr>
            <a:spLocks noGrp="1"/>
          </p:cNvSpPr>
          <p:nvPr>
            <p:ph type="body" sz="quarter" idx="1"/>
          </p:nvPr>
        </p:nvSpPr>
        <p:spPr>
          <a:prstGeom prst="rect">
            <a:avLst/>
          </a:prstGeom>
        </p:spPr>
        <p:txBody>
          <a:bodyPr/>
          <a:lstStyle/>
          <a:p>
            <a:r>
              <a:rPr lang="en-US" dirty="0"/>
              <a:t>Our data was obtained from the Riot API, we utilized over 30,000 matches from Diamond 1 players who can be regarded as high level players to train our model.</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Utilizing a Decision Tree with Grid Search Cross Validation we managed to obtain a F1-Score of .87 This is a great score which legitimizes our analysis power. With such a good score we are able to confidently determine the outcome of a match with a high degree of certainty, the model does not need to be right every single time based on target values, however it needs to understand the data to a point where it can tell what the outcome of the game ‘should’ be based on the team’s performance.</a:t>
            </a:r>
          </a:p>
        </p:txBody>
      </p:sp>
    </p:spTree>
    <p:extLst>
      <p:ext uri="{BB962C8B-B14F-4D97-AF65-F5344CB8AC3E}">
        <p14:creationId xmlns:p14="http://schemas.microsoft.com/office/powerpoint/2010/main" val="2851836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we will go through a short Demo. We will use my personal account name, as well as 2 other professional players to demonstrate functionality.</a:t>
            </a:r>
          </a:p>
        </p:txBody>
      </p:sp>
    </p:spTree>
    <p:extLst>
      <p:ext uri="{BB962C8B-B14F-4D97-AF65-F5344CB8AC3E}">
        <p14:creationId xmlns:p14="http://schemas.microsoft.com/office/powerpoint/2010/main" val="3180136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13"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7748" y="13080999"/>
            <a:ext cx="368504"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13"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7" name="Body Level One…"/>
          <p:cNvSpPr txBox="1">
            <a:spLocks noGrp="1"/>
          </p:cNvSpPr>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sz="25000" b="1" spc="-250"/>
            </a:lvl1pPr>
            <a:lvl2pPr marL="0" indent="0" algn="ctr">
              <a:lnSpc>
                <a:spcPct val="80000"/>
              </a:lnSpc>
              <a:spcBef>
                <a:spcPts val="0"/>
              </a:spcBef>
              <a:buSzTx/>
              <a:buNone/>
              <a:defRPr sz="25000" b="1" spc="-250"/>
            </a:lvl2pPr>
            <a:lvl3pPr marL="0" indent="0" algn="ctr">
              <a:lnSpc>
                <a:spcPct val="80000"/>
              </a:lnSpc>
              <a:spcBef>
                <a:spcPts val="0"/>
              </a:spcBef>
              <a:buSzTx/>
              <a:buNone/>
              <a:defRPr sz="25000" b="1" spc="-250"/>
            </a:lvl3pPr>
            <a:lvl4pPr marL="0" indent="0" algn="ctr">
              <a:lnSpc>
                <a:spcPct val="80000"/>
              </a:lnSpc>
              <a:spcBef>
                <a:spcPts val="0"/>
              </a:spcBef>
              <a:buSzTx/>
              <a:buNone/>
              <a:defRPr sz="25000" b="1" spc="-250"/>
            </a:lvl4pPr>
            <a:lvl5pPr marL="0" indent="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13"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469900">
              <a:spcBef>
                <a:spcPts val="0"/>
              </a:spcBef>
              <a:buSzTx/>
              <a:buNone/>
              <a:defRPr sz="8500" spc="-170">
                <a:latin typeface="Helvetica Neue Medium"/>
                <a:ea typeface="Helvetica Neue Medium"/>
                <a:cs typeface="Helvetica Neue Medium"/>
                <a:sym typeface="Helvetica Neue Medium"/>
              </a:defRPr>
            </a:lvl2pPr>
            <a:lvl3pPr marL="638923" indent="-469900">
              <a:spcBef>
                <a:spcPts val="0"/>
              </a:spcBef>
              <a:buSzTx/>
              <a:buNone/>
              <a:defRPr sz="8500" spc="-170">
                <a:latin typeface="Helvetica Neue Medium"/>
                <a:ea typeface="Helvetica Neue Medium"/>
                <a:cs typeface="Helvetica Neue Medium"/>
                <a:sym typeface="Helvetica Neue Medium"/>
              </a:defRPr>
            </a:lvl3pPr>
            <a:lvl4pPr marL="638923" indent="-469900">
              <a:spcBef>
                <a:spcPts val="0"/>
              </a:spcBef>
              <a:buSzTx/>
              <a:buNone/>
              <a:defRPr sz="8500" spc="-170">
                <a:latin typeface="Helvetica Neue Medium"/>
                <a:ea typeface="Helvetica Neue Medium"/>
                <a:cs typeface="Helvetica Neue Medium"/>
                <a:sym typeface="Helvetica Neue Medium"/>
              </a:defRPr>
            </a:lvl4pPr>
            <a:lvl5pPr marL="638923" indent="-469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862804876_960x639.jpg"/>
          <p:cNvSpPr>
            <a:spLocks noGrp="1"/>
          </p:cNvSpPr>
          <p:nvPr>
            <p:ph type="pic" sz="quarter" idx="13"/>
          </p:nvPr>
        </p:nvSpPr>
        <p:spPr>
          <a:xfrm>
            <a:off x="15430500" y="7085409"/>
            <a:ext cx="8128000" cy="5410201"/>
          </a:xfrm>
          <a:prstGeom prst="rect">
            <a:avLst/>
          </a:prstGeom>
        </p:spPr>
        <p:txBody>
          <a:bodyPr lIns="91439" tIns="45719" rIns="91439" bIns="45719">
            <a:noAutofit/>
          </a:bodyPr>
          <a:lstStyle/>
          <a:p>
            <a:endParaRPr/>
          </a:p>
        </p:txBody>
      </p:sp>
      <p:sp>
        <p:nvSpPr>
          <p:cNvPr id="125" name="824910546_2681x1332.jpg"/>
          <p:cNvSpPr>
            <a:spLocks noGrp="1"/>
          </p:cNvSpPr>
          <p:nvPr>
            <p:ph type="pic" idx="14"/>
          </p:nvPr>
        </p:nvSpPr>
        <p:spPr>
          <a:xfrm>
            <a:off x="-2933700" y="1270000"/>
            <a:ext cx="22699133" cy="11277600"/>
          </a:xfrm>
          <a:prstGeom prst="rect">
            <a:avLst/>
          </a:prstGeom>
        </p:spPr>
        <p:txBody>
          <a:bodyPr lIns="91439" tIns="45719" rIns="91439" bIns="45719">
            <a:noAutofit/>
          </a:bodyPr>
          <a:lstStyle/>
          <a:p>
            <a:endParaRPr/>
          </a:p>
        </p:txBody>
      </p:sp>
      <p:sp>
        <p:nvSpPr>
          <p:cNvPr id="126" name="575395635_960x639.jpg"/>
          <p:cNvSpPr>
            <a:spLocks noGrp="1"/>
          </p:cNvSpPr>
          <p:nvPr>
            <p:ph type="pic" sz="quarter" idx="15"/>
          </p:nvPr>
        </p:nvSpPr>
        <p:spPr>
          <a:xfrm>
            <a:off x="15430500" y="1270000"/>
            <a:ext cx="8128000" cy="54102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13"/>
          </p:nvPr>
        </p:nvSpPr>
        <p:spPr>
          <a:xfrm>
            <a:off x="-1511300" y="-3721100"/>
            <a:ext cx="28511500" cy="19030242"/>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Image"/>
          <p:cNvSpPr>
            <a:spLocks noGrp="1"/>
          </p:cNvSpPr>
          <p:nvPr>
            <p:ph type="pic" idx="13"/>
          </p:nvPr>
        </p:nvSpPr>
        <p:spPr>
          <a:xfrm>
            <a:off x="-431800" y="-4038600"/>
            <a:ext cx="29464000" cy="18034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14"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Presentation Subtitle </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3" name="Body Level One…"/>
          <p:cNvSpPr txBox="1">
            <a:spLocks noGrp="1"/>
          </p:cNvSpPr>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4" name="92709243_1322x1323.jpeg"/>
          <p:cNvSpPr>
            <a:spLocks noGrp="1"/>
          </p:cNvSpPr>
          <p:nvPr>
            <p:ph type="pic" sz="half" idx="13"/>
          </p:nvPr>
        </p:nvSpPr>
        <p:spPr>
          <a:xfrm>
            <a:off x="12052303" y="1270000"/>
            <a:ext cx="11188406" cy="11209889"/>
          </a:xfrm>
          <a:prstGeom prst="rect">
            <a:avLst/>
          </a:prstGeom>
        </p:spPr>
        <p:txBody>
          <a:bodyPr lIns="91439" tIns="45719" rIns="91439" bIns="45719">
            <a:noAutofit/>
          </a:bodyPr>
          <a:lstStyle/>
          <a:p>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13"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61" name="Slide Subtitle"/>
          <p:cNvSpPr txBox="1">
            <a:spLocks noGrp="1"/>
          </p:cNvSpPr>
          <p:nvPr>
            <p:ph type="body" sz="quarter" idx="13"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2"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63" name="824910546_2681x1332.jpg"/>
          <p:cNvSpPr>
            <a:spLocks noGrp="1"/>
          </p:cNvSpPr>
          <p:nvPr>
            <p:ph type="pic" idx="14"/>
          </p:nvPr>
        </p:nvSpPr>
        <p:spPr>
          <a:xfrm>
            <a:off x="6380200" y="1263848"/>
            <a:ext cx="22529801" cy="11193471"/>
          </a:xfrm>
          <a:prstGeom prst="rect">
            <a:avLst/>
          </a:prstGeom>
        </p:spPr>
        <p:txBody>
          <a:bodyPr lIns="91439" tIns="45719" rIns="91439" bIns="45719">
            <a:noAutofit/>
          </a:bodyPr>
          <a:lstStyle/>
          <a:p>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952500"/>
            <a:ext cx="21971000" cy="1434949"/>
          </a:xfrm>
          <a:prstGeom prst="rect">
            <a:avLst/>
          </a:prstGeom>
        </p:spPr>
        <p:txBody>
          <a:bodyPr/>
          <a:lstStyle/>
          <a:p>
            <a:r>
              <a:t>Slide Title</a:t>
            </a:r>
          </a:p>
        </p:txBody>
      </p:sp>
      <p:sp>
        <p:nvSpPr>
          <p:cNvPr id="80" name="Slide Subtitle"/>
          <p:cNvSpPr txBox="1">
            <a:spLocks noGrp="1"/>
          </p:cNvSpPr>
          <p:nvPr>
            <p:ph type="body" sz="quarter" idx="13"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952500"/>
            <a:ext cx="21971000" cy="1435100"/>
          </a:xfrm>
          <a:prstGeom prst="rect">
            <a:avLst/>
          </a:prstGeom>
        </p:spPr>
        <p:txBody>
          <a:bodyPr/>
          <a:lstStyle/>
          <a:p>
            <a:r>
              <a:t>Agenda Title</a:t>
            </a:r>
          </a:p>
        </p:txBody>
      </p:sp>
      <p:sp>
        <p:nvSpPr>
          <p:cNvPr id="89" name="Agenda Subtitle"/>
          <p:cNvSpPr txBox="1">
            <a:spLocks noGrp="1"/>
          </p:cNvSpPr>
          <p:nvPr>
            <p:ph type="body" sz="quarter" idx="13"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0" defTabSz="825500">
              <a:lnSpc>
                <a:spcPct val="100000"/>
              </a:lnSpc>
              <a:spcBef>
                <a:spcPts val="1800"/>
              </a:spcBef>
              <a:buSzTx/>
              <a:buNone/>
              <a:defRPr sz="5500" spc="-55"/>
            </a:lvl2pPr>
            <a:lvl3pPr marL="0" indent="0" defTabSz="825500">
              <a:lnSpc>
                <a:spcPct val="100000"/>
              </a:lnSpc>
              <a:spcBef>
                <a:spcPts val="1800"/>
              </a:spcBef>
              <a:buSzTx/>
              <a:buNone/>
              <a:defRPr sz="5500" spc="-55"/>
            </a:lvl3pPr>
            <a:lvl4pPr marL="0" indent="0" defTabSz="825500">
              <a:lnSpc>
                <a:spcPct val="100000"/>
              </a:lnSpc>
              <a:spcBef>
                <a:spcPts val="1800"/>
              </a:spcBef>
              <a:buSzTx/>
              <a:buNone/>
              <a:defRPr sz="5500" spc="-55"/>
            </a:lvl4pPr>
            <a:lvl5pPr marL="0" indent="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Movie Industry Analysis"/>
          <p:cNvSpPr txBox="1">
            <a:spLocks noGrp="1"/>
          </p:cNvSpPr>
          <p:nvPr>
            <p:ph type="ctrTitle"/>
          </p:nvPr>
        </p:nvSpPr>
        <p:spPr>
          <a:xfrm>
            <a:off x="1206496" y="2574991"/>
            <a:ext cx="18272347" cy="4648201"/>
          </a:xfrm>
          <a:prstGeom prst="rect">
            <a:avLst/>
          </a:prstGeom>
        </p:spPr>
        <p:txBody>
          <a:bodyPr/>
          <a:lstStyle/>
          <a:p>
            <a:r>
              <a:rPr lang="en-US" dirty="0"/>
              <a:t>League of Legends Gameplay Analysis</a:t>
            </a:r>
            <a:endParaRPr dirty="0"/>
          </a:p>
        </p:txBody>
      </p:sp>
      <p:sp>
        <p:nvSpPr>
          <p:cNvPr id="152" name="By Steven Jasper"/>
          <p:cNvSpPr txBox="1">
            <a:spLocks noGrp="1"/>
          </p:cNvSpPr>
          <p:nvPr>
            <p:ph type="subTitle" sz="quarter" idx="1"/>
          </p:nvPr>
        </p:nvSpPr>
        <p:spPr>
          <a:prstGeom prst="rect">
            <a:avLst/>
          </a:prstGeom>
        </p:spPr>
        <p:txBody>
          <a:bodyPr/>
          <a:lstStyle/>
          <a:p>
            <a:r>
              <a:t>By Steven Jasper</a:t>
            </a:r>
          </a:p>
        </p:txBody>
      </p:sp>
      <p:sp>
        <p:nvSpPr>
          <p:cNvPr id="153" name="Line"/>
          <p:cNvSpPr/>
          <p:nvPr/>
        </p:nvSpPr>
        <p:spPr>
          <a:xfrm flipH="1">
            <a:off x="20173752" y="-1123753"/>
            <a:ext cx="1" cy="15963505"/>
          </a:xfrm>
          <a:prstGeom prst="line">
            <a:avLst/>
          </a:prstGeom>
          <a:ln w="977900">
            <a:solidFill>
              <a:srgbClr val="FFFFFF"/>
            </a:solidFill>
            <a:miter lim="400000"/>
          </a:ln>
        </p:spPr>
        <p:txBody>
          <a:bodyPr lIns="50800" tIns="50800" rIns="50800" bIns="50800" anchor="ctr"/>
          <a:lstStyle/>
          <a:p>
            <a:endParaRPr/>
          </a:p>
        </p:txBody>
      </p:sp>
      <p:sp>
        <p:nvSpPr>
          <p:cNvPr id="154" name="Line"/>
          <p:cNvSpPr/>
          <p:nvPr/>
        </p:nvSpPr>
        <p:spPr>
          <a:xfrm flipH="1">
            <a:off x="22104153" y="-1123753"/>
            <a:ext cx="1" cy="15963506"/>
          </a:xfrm>
          <a:prstGeom prst="line">
            <a:avLst/>
          </a:prstGeom>
          <a:ln w="977900">
            <a:solidFill>
              <a:srgbClr val="FFFFFF"/>
            </a:solidFill>
            <a:miter lim="400000"/>
          </a:ln>
        </p:spPr>
        <p:txBody>
          <a:bodyPr lIns="50800" tIns="50800" rIns="50800" bIns="50800" anchor="ctr"/>
          <a:lstStyle/>
          <a:p>
            <a:endParaRPr/>
          </a:p>
        </p:txBody>
      </p:sp>
      <p:pic>
        <p:nvPicPr>
          <p:cNvPr id="1026" name="Picture 2" descr="League of Legends">
            <a:extLst>
              <a:ext uri="{FF2B5EF4-FFF2-40B4-BE49-F238E27FC236}">
                <a16:creationId xmlns:a16="http://schemas.microsoft.com/office/drawing/2014/main" id="{6ED4D17F-30C1-41E7-B149-F040CB5A6C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73340"/>
            <a:ext cx="7132662" cy="3750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Future Work"/>
          <p:cNvSpPr txBox="1"/>
          <p:nvPr/>
        </p:nvSpPr>
        <p:spPr>
          <a:xfrm>
            <a:off x="8138058" y="1299314"/>
            <a:ext cx="8107884" cy="1812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1600"/>
            </a:lvl1pPr>
          </a:lstStyle>
          <a:p>
            <a:r>
              <a:t>Future Work</a:t>
            </a:r>
          </a:p>
        </p:txBody>
      </p:sp>
      <p:sp>
        <p:nvSpPr>
          <p:cNvPr id="208" name="Line"/>
          <p:cNvSpPr/>
          <p:nvPr/>
        </p:nvSpPr>
        <p:spPr>
          <a:xfrm flipV="1">
            <a:off x="-2870101" y="-2571849"/>
            <a:ext cx="10154445" cy="7962107"/>
          </a:xfrm>
          <a:prstGeom prst="line">
            <a:avLst/>
          </a:prstGeom>
          <a:ln w="88900">
            <a:solidFill>
              <a:srgbClr val="FFFFFF"/>
            </a:solidFill>
            <a:miter lim="400000"/>
          </a:ln>
        </p:spPr>
        <p:txBody>
          <a:bodyPr lIns="50800" tIns="50800" rIns="50800" bIns="50800" anchor="ctr"/>
          <a:lstStyle/>
          <a:p>
            <a:endParaRPr/>
          </a:p>
        </p:txBody>
      </p:sp>
      <p:sp>
        <p:nvSpPr>
          <p:cNvPr id="209" name="Line"/>
          <p:cNvSpPr/>
          <p:nvPr/>
        </p:nvSpPr>
        <p:spPr>
          <a:xfrm flipV="1">
            <a:off x="-1157685" y="-1667669"/>
            <a:ext cx="10569179" cy="8383489"/>
          </a:xfrm>
          <a:prstGeom prst="line">
            <a:avLst/>
          </a:prstGeom>
          <a:ln w="152400">
            <a:solidFill>
              <a:srgbClr val="FFFFFF"/>
            </a:solidFill>
            <a:miter lim="400000"/>
          </a:ln>
        </p:spPr>
        <p:txBody>
          <a:bodyPr lIns="50800" tIns="50800" rIns="50800" bIns="50800" anchor="ctr"/>
          <a:lstStyle/>
          <a:p>
            <a:endParaRPr/>
          </a:p>
        </p:txBody>
      </p:sp>
      <p:sp>
        <p:nvSpPr>
          <p:cNvPr id="210" name="More granular analysis based on specific ‘hits’…"/>
          <p:cNvSpPr txBox="1"/>
          <p:nvPr/>
        </p:nvSpPr>
        <p:spPr>
          <a:xfrm>
            <a:off x="3074127" y="5662029"/>
            <a:ext cx="19509182" cy="3915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marL="685800" indent="-685800">
              <a:buFont typeface="Arial" panose="020B0604020202020204" pitchFamily="34" charset="0"/>
              <a:buChar char="•"/>
            </a:pPr>
            <a:r>
              <a:rPr lang="en-US" dirty="0"/>
              <a:t>Utilize a larger sample size for training</a:t>
            </a:r>
          </a:p>
          <a:p>
            <a:pPr marL="685800" indent="-685800">
              <a:buFont typeface="Arial" panose="020B0604020202020204" pitchFamily="34" charset="0"/>
              <a:buChar char="•"/>
            </a:pPr>
            <a:r>
              <a:rPr lang="en-US" dirty="0"/>
              <a:t>Create separate model framework that will allow us to explore player specific performance rather than team performance</a:t>
            </a:r>
          </a:p>
          <a:p>
            <a:pPr marL="685800" indent="-685800">
              <a:buFont typeface="Arial" panose="020B0604020202020204" pitchFamily="34" charset="0"/>
              <a:buChar char="•"/>
            </a:pPr>
            <a:r>
              <a:rPr lang="en-US" dirty="0"/>
              <a:t>Provide additional insight by assigning player, and team performance</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Questions?"/>
          <p:cNvSpPr txBox="1"/>
          <p:nvPr/>
        </p:nvSpPr>
        <p:spPr>
          <a:xfrm>
            <a:off x="8557031" y="5982385"/>
            <a:ext cx="7269938" cy="17512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1100"/>
            </a:lvl1pPr>
          </a:lstStyle>
          <a:p>
            <a:r>
              <a:t>Questions?</a:t>
            </a:r>
          </a:p>
        </p:txBody>
      </p:sp>
      <p:sp>
        <p:nvSpPr>
          <p:cNvPr id="215" name="Line"/>
          <p:cNvSpPr/>
          <p:nvPr/>
        </p:nvSpPr>
        <p:spPr>
          <a:xfrm flipV="1">
            <a:off x="-2870101" y="-2571849"/>
            <a:ext cx="10154445" cy="7962107"/>
          </a:xfrm>
          <a:prstGeom prst="line">
            <a:avLst/>
          </a:prstGeom>
          <a:ln w="88900">
            <a:solidFill>
              <a:srgbClr val="FFFFFF"/>
            </a:solidFill>
            <a:miter lim="400000"/>
          </a:ln>
        </p:spPr>
        <p:txBody>
          <a:bodyPr lIns="50800" tIns="50800" rIns="50800" bIns="50800" anchor="ctr"/>
          <a:lstStyle/>
          <a:p>
            <a:endParaRPr/>
          </a:p>
        </p:txBody>
      </p:sp>
      <p:sp>
        <p:nvSpPr>
          <p:cNvPr id="216" name="Line"/>
          <p:cNvSpPr/>
          <p:nvPr/>
        </p:nvSpPr>
        <p:spPr>
          <a:xfrm flipV="1">
            <a:off x="-1157685" y="-1667669"/>
            <a:ext cx="10569179" cy="8383489"/>
          </a:xfrm>
          <a:prstGeom prst="line">
            <a:avLst/>
          </a:prstGeom>
          <a:ln w="152400">
            <a:solidFill>
              <a:srgbClr val="FFFFFF"/>
            </a:solidFill>
            <a:miter lim="400000"/>
          </a:ln>
        </p:spPr>
        <p:txBody>
          <a:bodyPr lIns="50800" tIns="50800" rIns="50800" bIns="50800" anchor="ctr"/>
          <a:lstStyle/>
          <a:p>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roblem Statement"/>
          <p:cNvSpPr txBox="1">
            <a:spLocks noGrp="1"/>
          </p:cNvSpPr>
          <p:nvPr>
            <p:ph type="title"/>
          </p:nvPr>
        </p:nvSpPr>
        <p:spPr>
          <a:xfrm>
            <a:off x="1206498" y="17477"/>
            <a:ext cx="21971004" cy="4648201"/>
          </a:xfrm>
          <a:prstGeom prst="rect">
            <a:avLst/>
          </a:prstGeom>
        </p:spPr>
        <p:txBody>
          <a:bodyPr/>
          <a:lstStyle>
            <a:lvl1pPr algn="ctr"/>
          </a:lstStyle>
          <a:p>
            <a:r>
              <a:t>Problem Statement</a:t>
            </a:r>
          </a:p>
        </p:txBody>
      </p:sp>
      <p:sp>
        <p:nvSpPr>
          <p:cNvPr id="159" name="What type of movies are doing best in the box office?"/>
          <p:cNvSpPr txBox="1"/>
          <p:nvPr/>
        </p:nvSpPr>
        <p:spPr>
          <a:xfrm>
            <a:off x="1206498" y="4533899"/>
            <a:ext cx="21971004" cy="464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lgn="ctr">
              <a:lnSpc>
                <a:spcPct val="80000"/>
              </a:lnSpc>
              <a:spcBef>
                <a:spcPts val="0"/>
              </a:spcBef>
              <a:defRPr sz="11600" spc="-232">
                <a:latin typeface="Helvetica Neue Medium"/>
                <a:ea typeface="Helvetica Neue Medium"/>
                <a:cs typeface="Helvetica Neue Medium"/>
                <a:sym typeface="Helvetica Neue Medium"/>
              </a:defRPr>
            </a:lvl1pPr>
          </a:lstStyle>
          <a:p>
            <a:r>
              <a:rPr lang="en-US" dirty="0"/>
              <a:t>How can we take a data driven approach to improving League of Legends gameplay?</a:t>
            </a:r>
            <a:endParaRPr dirty="0"/>
          </a:p>
        </p:txBody>
      </p:sp>
      <p:sp>
        <p:nvSpPr>
          <p:cNvPr id="160" name="Line"/>
          <p:cNvSpPr/>
          <p:nvPr/>
        </p:nvSpPr>
        <p:spPr>
          <a:xfrm flipV="1">
            <a:off x="-2870101" y="-2571849"/>
            <a:ext cx="10154445" cy="7962107"/>
          </a:xfrm>
          <a:prstGeom prst="line">
            <a:avLst/>
          </a:prstGeom>
          <a:ln w="88900">
            <a:solidFill>
              <a:srgbClr val="FFFFFF"/>
            </a:solidFill>
            <a:miter lim="400000"/>
          </a:ln>
        </p:spPr>
        <p:txBody>
          <a:bodyPr lIns="50800" tIns="50800" rIns="50800" bIns="50800" anchor="ctr"/>
          <a:lstStyle/>
          <a:p>
            <a:endParaRPr/>
          </a:p>
        </p:txBody>
      </p:sp>
      <p:sp>
        <p:nvSpPr>
          <p:cNvPr id="161" name="Line"/>
          <p:cNvSpPr/>
          <p:nvPr/>
        </p:nvSpPr>
        <p:spPr>
          <a:xfrm flipV="1">
            <a:off x="-1157685" y="-1667669"/>
            <a:ext cx="10569179" cy="8383489"/>
          </a:xfrm>
          <a:prstGeom prst="line">
            <a:avLst/>
          </a:prstGeom>
          <a:ln w="152400">
            <a:solidFill>
              <a:srgbClr val="FFFFFF"/>
            </a:solidFill>
            <a:miter lim="400000"/>
          </a:ln>
        </p:spPr>
        <p:txBody>
          <a:bodyPr lIns="50800" tIns="50800" rIns="50800" bIns="50800" anchor="ctr"/>
          <a:lstStyle/>
          <a:p>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Business Value"/>
          <p:cNvSpPr txBox="1"/>
          <p:nvPr/>
        </p:nvSpPr>
        <p:spPr>
          <a:xfrm>
            <a:off x="7511186" y="795324"/>
            <a:ext cx="10046615" cy="18129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1600"/>
            </a:lvl1pPr>
          </a:lstStyle>
          <a:p>
            <a:r>
              <a:t>Business Value</a:t>
            </a:r>
          </a:p>
        </p:txBody>
      </p:sp>
      <p:sp>
        <p:nvSpPr>
          <p:cNvPr id="166" name="Determine best niche to approach…"/>
          <p:cNvSpPr txBox="1"/>
          <p:nvPr/>
        </p:nvSpPr>
        <p:spPr>
          <a:xfrm>
            <a:off x="2599346" y="4421993"/>
            <a:ext cx="20921054" cy="40590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marL="774700" indent="-774700">
              <a:buSzPct val="123000"/>
              <a:buChar char="•"/>
              <a:defRPr sz="6100"/>
            </a:pPr>
            <a:r>
              <a:rPr lang="en-US" dirty="0"/>
              <a:t>Provide a tool for players to use to increase their competitive edge in the game</a:t>
            </a:r>
          </a:p>
          <a:p>
            <a:pPr marL="774700" indent="-774700">
              <a:buSzPct val="123000"/>
              <a:buChar char="•"/>
              <a:defRPr sz="6100"/>
            </a:pPr>
            <a:r>
              <a:rPr lang="en-US" dirty="0"/>
              <a:t>Minimize the guessing of what to do in the game, provides a direct data driven guide to what is more important</a:t>
            </a:r>
          </a:p>
        </p:txBody>
      </p:sp>
      <p:sp>
        <p:nvSpPr>
          <p:cNvPr id="167" name="Line"/>
          <p:cNvSpPr/>
          <p:nvPr/>
        </p:nvSpPr>
        <p:spPr>
          <a:xfrm flipV="1">
            <a:off x="-2870101" y="-2571849"/>
            <a:ext cx="10154445" cy="7962107"/>
          </a:xfrm>
          <a:prstGeom prst="line">
            <a:avLst/>
          </a:prstGeom>
          <a:ln w="88900">
            <a:solidFill>
              <a:srgbClr val="FFFFFF"/>
            </a:solidFill>
            <a:miter lim="400000"/>
          </a:ln>
        </p:spPr>
        <p:txBody>
          <a:bodyPr lIns="50800" tIns="50800" rIns="50800" bIns="50800" anchor="ctr"/>
          <a:lstStyle/>
          <a:p>
            <a:endParaRPr/>
          </a:p>
        </p:txBody>
      </p:sp>
      <p:sp>
        <p:nvSpPr>
          <p:cNvPr id="168" name="Line"/>
          <p:cNvSpPr/>
          <p:nvPr/>
        </p:nvSpPr>
        <p:spPr>
          <a:xfrm flipV="1">
            <a:off x="-1157685" y="-1667669"/>
            <a:ext cx="10569179" cy="8383489"/>
          </a:xfrm>
          <a:prstGeom prst="line">
            <a:avLst/>
          </a:prstGeom>
          <a:ln w="152400">
            <a:solidFill>
              <a:srgbClr val="FFFFFF"/>
            </a:solidFill>
            <a:miter lim="400000"/>
          </a:ln>
        </p:spPr>
        <p:txBody>
          <a:bodyPr lIns="50800" tIns="50800" rIns="50800" bIns="50800" anchor="ctr"/>
          <a:lstStyle/>
          <a:p>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Methodology"/>
          <p:cNvSpPr txBox="1"/>
          <p:nvPr/>
        </p:nvSpPr>
        <p:spPr>
          <a:xfrm>
            <a:off x="7796276" y="1617600"/>
            <a:ext cx="8791449" cy="1812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1600"/>
            </a:lvl1pPr>
          </a:lstStyle>
          <a:p>
            <a:r>
              <a:t>Methodology</a:t>
            </a:r>
          </a:p>
        </p:txBody>
      </p:sp>
      <p:sp>
        <p:nvSpPr>
          <p:cNvPr id="173" name="Line"/>
          <p:cNvSpPr/>
          <p:nvPr/>
        </p:nvSpPr>
        <p:spPr>
          <a:xfrm flipV="1">
            <a:off x="-2870101" y="-2571849"/>
            <a:ext cx="10154445" cy="7962107"/>
          </a:xfrm>
          <a:prstGeom prst="line">
            <a:avLst/>
          </a:prstGeom>
          <a:ln w="88900">
            <a:solidFill>
              <a:srgbClr val="FFFFFF"/>
            </a:solidFill>
            <a:miter lim="400000"/>
          </a:ln>
        </p:spPr>
        <p:txBody>
          <a:bodyPr lIns="50800" tIns="50800" rIns="50800" bIns="50800" anchor="ctr"/>
          <a:lstStyle/>
          <a:p>
            <a:endParaRPr/>
          </a:p>
        </p:txBody>
      </p:sp>
      <p:sp>
        <p:nvSpPr>
          <p:cNvPr id="174" name="Line"/>
          <p:cNvSpPr/>
          <p:nvPr/>
        </p:nvSpPr>
        <p:spPr>
          <a:xfrm flipV="1">
            <a:off x="-1157685" y="-1667669"/>
            <a:ext cx="10569179" cy="8383489"/>
          </a:xfrm>
          <a:prstGeom prst="line">
            <a:avLst/>
          </a:prstGeom>
          <a:ln w="152400">
            <a:solidFill>
              <a:srgbClr val="FFFFFF"/>
            </a:solidFill>
            <a:miter lim="400000"/>
          </a:ln>
        </p:spPr>
        <p:txBody>
          <a:bodyPr lIns="50800" tIns="50800" rIns="50800" bIns="50800" anchor="ctr"/>
          <a:lstStyle/>
          <a:p>
            <a:endParaRPr/>
          </a:p>
        </p:txBody>
      </p:sp>
      <p:sp>
        <p:nvSpPr>
          <p:cNvPr id="3" name="TextBox 2">
            <a:extLst>
              <a:ext uri="{FF2B5EF4-FFF2-40B4-BE49-F238E27FC236}">
                <a16:creationId xmlns:a16="http://schemas.microsoft.com/office/drawing/2014/main" id="{D9097704-E453-5E42-911D-476B88E07872}"/>
              </a:ext>
            </a:extLst>
          </p:cNvPr>
          <p:cNvSpPr txBox="1"/>
          <p:nvPr/>
        </p:nvSpPr>
        <p:spPr>
          <a:xfrm>
            <a:off x="4991100" y="3361957"/>
            <a:ext cx="14401800" cy="94605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en-US" sz="4800" b="0" i="0" u="none" strike="noStrike" cap="none" spc="0" normalizeH="0" baseline="0" dirty="0">
                <a:ln>
                  <a:noFill/>
                </a:ln>
                <a:solidFill>
                  <a:srgbClr val="FFFFFF"/>
                </a:solidFill>
                <a:effectLst/>
                <a:uFillTx/>
                <a:latin typeface="+mn-lt"/>
                <a:ea typeface="+mn-ea"/>
                <a:cs typeface="+mn-cs"/>
                <a:sym typeface="Helvetica Neue"/>
              </a:rPr>
              <a:t>OSEMN </a:t>
            </a:r>
            <a:r>
              <a:rPr lang="en-US" dirty="0"/>
              <a:t>data science workflow, which involves:</a:t>
            </a:r>
          </a:p>
          <a:p>
            <a:pPr marL="685800" indent="-685800">
              <a:buFont typeface="Arial" panose="020B0604020202020204" pitchFamily="34" charset="0"/>
              <a:buChar char="•"/>
            </a:pPr>
            <a:r>
              <a:rPr lang="en-US" dirty="0"/>
              <a:t>Obtain (import the data)</a:t>
            </a:r>
          </a:p>
          <a:p>
            <a:pPr marL="685800" indent="-685800">
              <a:buFont typeface="Arial" panose="020B0604020202020204" pitchFamily="34" charset="0"/>
              <a:buChar char="•"/>
            </a:pPr>
            <a:r>
              <a:rPr lang="en-US" dirty="0"/>
              <a:t>Scrub (clean the data, deal with missing values and data types)</a:t>
            </a:r>
          </a:p>
          <a:p>
            <a:pPr marL="685800" indent="-685800">
              <a:buFont typeface="Arial" panose="020B0604020202020204" pitchFamily="34" charset="0"/>
              <a:buChar char="•"/>
            </a:pPr>
            <a:r>
              <a:rPr lang="en-US" dirty="0"/>
              <a:t>Explore (answer descriptive questions using EDA)</a:t>
            </a:r>
          </a:p>
          <a:p>
            <a:pPr marL="685800" indent="-685800">
              <a:buFont typeface="Arial" panose="020B0604020202020204" pitchFamily="34" charset="0"/>
              <a:buChar char="•"/>
            </a:pPr>
            <a:r>
              <a:rPr lang="en-US" dirty="0"/>
              <a:t>Model (build our predictive model)</a:t>
            </a:r>
          </a:p>
          <a:p>
            <a:pPr marL="685800" indent="-685800">
              <a:buFont typeface="Arial" panose="020B0604020202020204" pitchFamily="34" charset="0"/>
              <a:buChar char="•"/>
            </a:pPr>
            <a:r>
              <a:rPr lang="en-US" dirty="0" err="1"/>
              <a:t>iNterpret</a:t>
            </a:r>
            <a:r>
              <a:rPr lang="en-US" dirty="0"/>
              <a:t> (comment on our model and findings)</a:t>
            </a:r>
          </a:p>
          <a:p>
            <a:pPr marL="0" marR="0" indent="0" algn="l" defTabSz="2438338" rtl="0" fontAlgn="auto" latinLnBrk="0" hangingPunct="0">
              <a:lnSpc>
                <a:spcPct val="90000"/>
              </a:lnSpc>
              <a:spcBef>
                <a:spcPts val="4500"/>
              </a:spcBef>
              <a:spcAft>
                <a:spcPts val="0"/>
              </a:spcAft>
              <a:buClrTx/>
              <a:buSzTx/>
              <a:buFontTx/>
              <a:buNone/>
              <a:tabLst/>
            </a:pPr>
            <a:endParaRPr kumimoji="0" lang="en-US" sz="4800" b="0" i="0" u="none" strike="noStrike" cap="none" spc="0" normalizeH="0" baseline="0" dirty="0">
              <a:ln>
                <a:noFill/>
              </a:ln>
              <a:solidFill>
                <a:srgbClr val="FFFFFF"/>
              </a:solidFill>
              <a:effectLst/>
              <a:uFillTx/>
              <a:latin typeface="+mn-lt"/>
              <a:ea typeface="+mn-ea"/>
              <a:cs typeface="+mn-cs"/>
              <a:sym typeface="Helvetica Neue"/>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48CC6C-E92D-47F6-8353-06D8E62F2C78}"/>
              </a:ext>
            </a:extLst>
          </p:cNvPr>
          <p:cNvPicPr>
            <a:picLocks noChangeAspect="1"/>
          </p:cNvPicPr>
          <p:nvPr/>
        </p:nvPicPr>
        <p:blipFill>
          <a:blip r:embed="rId3"/>
          <a:stretch>
            <a:fillRect/>
          </a:stretch>
        </p:blipFill>
        <p:spPr>
          <a:xfrm>
            <a:off x="6890485" y="3534299"/>
            <a:ext cx="10603030" cy="6931763"/>
          </a:xfrm>
          <a:prstGeom prst="rect">
            <a:avLst/>
          </a:prstGeom>
        </p:spPr>
      </p:pic>
      <p:sp>
        <p:nvSpPr>
          <p:cNvPr id="4" name="Line">
            <a:extLst>
              <a:ext uri="{FF2B5EF4-FFF2-40B4-BE49-F238E27FC236}">
                <a16:creationId xmlns:a16="http://schemas.microsoft.com/office/drawing/2014/main" id="{3D41C25E-9680-4A1F-BB3F-54311D34D086}"/>
              </a:ext>
            </a:extLst>
          </p:cNvPr>
          <p:cNvSpPr/>
          <p:nvPr/>
        </p:nvSpPr>
        <p:spPr>
          <a:xfrm flipV="1">
            <a:off x="-2870101" y="-2571849"/>
            <a:ext cx="10154445" cy="7962107"/>
          </a:xfrm>
          <a:prstGeom prst="line">
            <a:avLst/>
          </a:prstGeom>
          <a:ln w="88900">
            <a:solidFill>
              <a:srgbClr val="FFFFFF"/>
            </a:solidFill>
            <a:miter lim="400000"/>
          </a:ln>
        </p:spPr>
        <p:txBody>
          <a:bodyPr lIns="50800" tIns="50800" rIns="50800" bIns="50800" anchor="ctr"/>
          <a:lstStyle/>
          <a:p>
            <a:endParaRPr/>
          </a:p>
        </p:txBody>
      </p:sp>
      <p:sp>
        <p:nvSpPr>
          <p:cNvPr id="5" name="Line">
            <a:extLst>
              <a:ext uri="{FF2B5EF4-FFF2-40B4-BE49-F238E27FC236}">
                <a16:creationId xmlns:a16="http://schemas.microsoft.com/office/drawing/2014/main" id="{5EC205E9-982B-4D36-B62A-480AEF5C7AFF}"/>
              </a:ext>
            </a:extLst>
          </p:cNvPr>
          <p:cNvSpPr/>
          <p:nvPr/>
        </p:nvSpPr>
        <p:spPr>
          <a:xfrm flipV="1">
            <a:off x="-1157685" y="-1667669"/>
            <a:ext cx="10569179" cy="8383489"/>
          </a:xfrm>
          <a:prstGeom prst="line">
            <a:avLst/>
          </a:prstGeom>
          <a:ln w="152400">
            <a:solidFill>
              <a:srgbClr val="FFFFFF"/>
            </a:solidFill>
            <a:miter lim="400000"/>
          </a:ln>
        </p:spPr>
        <p:txBody>
          <a:bodyPr lIns="50800" tIns="50800" rIns="50800" bIns="50800" anchor="ctr"/>
          <a:lstStyle/>
          <a:p>
            <a:endParaRPr/>
          </a:p>
        </p:txBody>
      </p:sp>
      <p:sp>
        <p:nvSpPr>
          <p:cNvPr id="6" name="TextBox 5">
            <a:extLst>
              <a:ext uri="{FF2B5EF4-FFF2-40B4-BE49-F238E27FC236}">
                <a16:creationId xmlns:a16="http://schemas.microsoft.com/office/drawing/2014/main" id="{635997A9-E482-471B-A50D-6749AE37D3B9}"/>
              </a:ext>
            </a:extLst>
          </p:cNvPr>
          <p:cNvSpPr txBox="1"/>
          <p:nvPr/>
        </p:nvSpPr>
        <p:spPr>
          <a:xfrm>
            <a:off x="8888211" y="1179604"/>
            <a:ext cx="6607578"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4800" b="0" i="0" u="none" strike="noStrike" cap="none" spc="0" normalizeH="0" baseline="0" dirty="0">
                <a:ln>
                  <a:noFill/>
                </a:ln>
                <a:solidFill>
                  <a:srgbClr val="FFFFFF"/>
                </a:solidFill>
                <a:effectLst/>
                <a:uFillTx/>
                <a:latin typeface="+mn-lt"/>
                <a:ea typeface="+mn-ea"/>
                <a:cs typeface="+mn-cs"/>
                <a:sym typeface="Helvetica Neue"/>
              </a:rPr>
              <a:t>First Baron vs Win/Loss</a:t>
            </a:r>
          </a:p>
        </p:txBody>
      </p:sp>
    </p:spTree>
    <p:extLst>
      <p:ext uri="{BB962C8B-B14F-4D97-AF65-F5344CB8AC3E}">
        <p14:creationId xmlns:p14="http://schemas.microsoft.com/office/powerpoint/2010/main" val="290455911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FF551A-5F9A-4364-BE6D-526EF4F650CA}"/>
              </a:ext>
            </a:extLst>
          </p:cNvPr>
          <p:cNvPicPr>
            <a:picLocks noChangeAspect="1"/>
          </p:cNvPicPr>
          <p:nvPr/>
        </p:nvPicPr>
        <p:blipFill>
          <a:blip r:embed="rId3"/>
          <a:stretch>
            <a:fillRect/>
          </a:stretch>
        </p:blipFill>
        <p:spPr>
          <a:xfrm>
            <a:off x="7219492" y="4171728"/>
            <a:ext cx="9945015" cy="6896543"/>
          </a:xfrm>
          <a:prstGeom prst="rect">
            <a:avLst/>
          </a:prstGeom>
        </p:spPr>
      </p:pic>
      <p:sp>
        <p:nvSpPr>
          <p:cNvPr id="4" name="Line">
            <a:extLst>
              <a:ext uri="{FF2B5EF4-FFF2-40B4-BE49-F238E27FC236}">
                <a16:creationId xmlns:a16="http://schemas.microsoft.com/office/drawing/2014/main" id="{083174D3-9E19-4DD9-8AF5-702746F93584}"/>
              </a:ext>
            </a:extLst>
          </p:cNvPr>
          <p:cNvSpPr/>
          <p:nvPr/>
        </p:nvSpPr>
        <p:spPr>
          <a:xfrm flipV="1">
            <a:off x="-2870101" y="-2571849"/>
            <a:ext cx="10154445" cy="7962107"/>
          </a:xfrm>
          <a:prstGeom prst="line">
            <a:avLst/>
          </a:prstGeom>
          <a:ln w="88900">
            <a:solidFill>
              <a:srgbClr val="FFFFFF"/>
            </a:solidFill>
            <a:miter lim="400000"/>
          </a:ln>
        </p:spPr>
        <p:txBody>
          <a:bodyPr lIns="50800" tIns="50800" rIns="50800" bIns="50800" anchor="ctr"/>
          <a:lstStyle/>
          <a:p>
            <a:endParaRPr/>
          </a:p>
        </p:txBody>
      </p:sp>
      <p:sp>
        <p:nvSpPr>
          <p:cNvPr id="5" name="Line">
            <a:extLst>
              <a:ext uri="{FF2B5EF4-FFF2-40B4-BE49-F238E27FC236}">
                <a16:creationId xmlns:a16="http://schemas.microsoft.com/office/drawing/2014/main" id="{EAAD3FBF-57F3-417F-9545-41434515C199}"/>
              </a:ext>
            </a:extLst>
          </p:cNvPr>
          <p:cNvSpPr/>
          <p:nvPr/>
        </p:nvSpPr>
        <p:spPr>
          <a:xfrm flipV="1">
            <a:off x="-1157685" y="-1667669"/>
            <a:ext cx="10569179" cy="8383489"/>
          </a:xfrm>
          <a:prstGeom prst="line">
            <a:avLst/>
          </a:prstGeom>
          <a:ln w="152400">
            <a:solidFill>
              <a:srgbClr val="FFFFFF"/>
            </a:solidFill>
            <a:miter lim="400000"/>
          </a:ln>
        </p:spPr>
        <p:txBody>
          <a:bodyPr lIns="50800" tIns="50800" rIns="50800" bIns="50800" anchor="ctr"/>
          <a:lstStyle/>
          <a:p>
            <a:endParaRPr/>
          </a:p>
        </p:txBody>
      </p:sp>
      <p:sp>
        <p:nvSpPr>
          <p:cNvPr id="6" name="TextBox 5">
            <a:extLst>
              <a:ext uri="{FF2B5EF4-FFF2-40B4-BE49-F238E27FC236}">
                <a16:creationId xmlns:a16="http://schemas.microsoft.com/office/drawing/2014/main" id="{3D23C8A1-C189-48EC-9360-93A2421DFC30}"/>
              </a:ext>
            </a:extLst>
          </p:cNvPr>
          <p:cNvSpPr txBox="1"/>
          <p:nvPr/>
        </p:nvSpPr>
        <p:spPr>
          <a:xfrm>
            <a:off x="8718698" y="1194169"/>
            <a:ext cx="6913752"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4800" b="0" i="0" u="none" strike="noStrike" cap="none" spc="0" normalizeH="0" baseline="0" dirty="0">
                <a:ln>
                  <a:noFill/>
                </a:ln>
                <a:solidFill>
                  <a:srgbClr val="FFFFFF"/>
                </a:solidFill>
                <a:effectLst/>
                <a:uFillTx/>
                <a:latin typeface="+mn-lt"/>
                <a:ea typeface="+mn-ea"/>
                <a:cs typeface="+mn-cs"/>
                <a:sym typeface="Helvetica Neue"/>
              </a:rPr>
              <a:t>Dragon Kills vs Win/Loss</a:t>
            </a:r>
          </a:p>
        </p:txBody>
      </p:sp>
    </p:spTree>
    <p:extLst>
      <p:ext uri="{BB962C8B-B14F-4D97-AF65-F5344CB8AC3E}">
        <p14:creationId xmlns:p14="http://schemas.microsoft.com/office/powerpoint/2010/main" val="234646355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Findings"/>
          <p:cNvSpPr txBox="1"/>
          <p:nvPr/>
        </p:nvSpPr>
        <p:spPr>
          <a:xfrm>
            <a:off x="10569761" y="1329979"/>
            <a:ext cx="3244478" cy="1709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1600"/>
            </a:lvl1pPr>
          </a:lstStyle>
          <a:p>
            <a:r>
              <a:rPr lang="en-US" dirty="0"/>
              <a:t>Data</a:t>
            </a:r>
          </a:p>
        </p:txBody>
      </p:sp>
      <p:sp>
        <p:nvSpPr>
          <p:cNvPr id="2" name="TextBox 1">
            <a:extLst>
              <a:ext uri="{FF2B5EF4-FFF2-40B4-BE49-F238E27FC236}">
                <a16:creationId xmlns:a16="http://schemas.microsoft.com/office/drawing/2014/main" id="{9A6FA4B4-AC27-401B-83C5-44D7D36D85CE}"/>
              </a:ext>
            </a:extLst>
          </p:cNvPr>
          <p:cNvSpPr txBox="1"/>
          <p:nvPr/>
        </p:nvSpPr>
        <p:spPr>
          <a:xfrm>
            <a:off x="3927554" y="3572421"/>
            <a:ext cx="17309805" cy="33388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4800" b="0" i="0" u="none" strike="noStrike" cap="none" spc="0" normalizeH="0" baseline="0" dirty="0">
                <a:ln>
                  <a:noFill/>
                </a:ln>
                <a:solidFill>
                  <a:srgbClr val="FFFFFF"/>
                </a:solidFill>
                <a:effectLst/>
                <a:uFillTx/>
                <a:latin typeface="+mn-lt"/>
                <a:ea typeface="+mn-ea"/>
                <a:cs typeface="+mn-cs"/>
                <a:sym typeface="Helvetica Neue"/>
              </a:rPr>
              <a:t>The data was collected from the Riot Games API. We took all match data from all players within the Diamond 1 rank, which can be considered a higher level of play. Over 30,000 games were used to train this model.</a:t>
            </a:r>
          </a:p>
        </p:txBody>
      </p:sp>
      <p:sp>
        <p:nvSpPr>
          <p:cNvPr id="8" name="Line">
            <a:extLst>
              <a:ext uri="{FF2B5EF4-FFF2-40B4-BE49-F238E27FC236}">
                <a16:creationId xmlns:a16="http://schemas.microsoft.com/office/drawing/2014/main" id="{3BC69839-42DF-4D20-AC13-84CD33B64C57}"/>
              </a:ext>
            </a:extLst>
          </p:cNvPr>
          <p:cNvSpPr/>
          <p:nvPr/>
        </p:nvSpPr>
        <p:spPr>
          <a:xfrm flipV="1">
            <a:off x="-2870101" y="-2571849"/>
            <a:ext cx="10154445" cy="7962107"/>
          </a:xfrm>
          <a:prstGeom prst="line">
            <a:avLst/>
          </a:prstGeom>
          <a:ln w="88900">
            <a:solidFill>
              <a:srgbClr val="FFFFFF"/>
            </a:solidFill>
            <a:miter lim="400000"/>
          </a:ln>
        </p:spPr>
        <p:txBody>
          <a:bodyPr lIns="50800" tIns="50800" rIns="50800" bIns="50800" anchor="ctr"/>
          <a:lstStyle/>
          <a:p>
            <a:endParaRPr/>
          </a:p>
        </p:txBody>
      </p:sp>
      <p:sp>
        <p:nvSpPr>
          <p:cNvPr id="9" name="Line">
            <a:extLst>
              <a:ext uri="{FF2B5EF4-FFF2-40B4-BE49-F238E27FC236}">
                <a16:creationId xmlns:a16="http://schemas.microsoft.com/office/drawing/2014/main" id="{7F558B74-159B-44DE-A176-376C101E1904}"/>
              </a:ext>
            </a:extLst>
          </p:cNvPr>
          <p:cNvSpPr/>
          <p:nvPr/>
        </p:nvSpPr>
        <p:spPr>
          <a:xfrm flipV="1">
            <a:off x="-1157685" y="-1667669"/>
            <a:ext cx="10569179" cy="8383489"/>
          </a:xfrm>
          <a:prstGeom prst="line">
            <a:avLst/>
          </a:prstGeom>
          <a:ln w="152400">
            <a:solidFill>
              <a:srgbClr val="FFFFFF"/>
            </a:solidFill>
            <a:miter lim="400000"/>
          </a:ln>
        </p:spPr>
        <p:txBody>
          <a:bodyPr lIns="50800" tIns="50800" rIns="50800" bIns="50800" anchor="ctr"/>
          <a:lstStyle/>
          <a:p>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4D7D-D9A7-BE43-97CA-C1FD4EE4FC54}"/>
              </a:ext>
            </a:extLst>
          </p:cNvPr>
          <p:cNvSpPr>
            <a:spLocks noGrp="1"/>
          </p:cNvSpPr>
          <p:nvPr>
            <p:ph type="title"/>
          </p:nvPr>
        </p:nvSpPr>
        <p:spPr>
          <a:xfrm>
            <a:off x="9411494" y="1090912"/>
            <a:ext cx="13741400" cy="1433163"/>
          </a:xfrm>
        </p:spPr>
        <p:txBody>
          <a:bodyPr/>
          <a:lstStyle/>
          <a:p>
            <a:r>
              <a:rPr lang="en-US" dirty="0"/>
              <a:t>Model Performance</a:t>
            </a:r>
          </a:p>
        </p:txBody>
      </p:sp>
      <p:sp>
        <p:nvSpPr>
          <p:cNvPr id="7" name="Line">
            <a:extLst>
              <a:ext uri="{FF2B5EF4-FFF2-40B4-BE49-F238E27FC236}">
                <a16:creationId xmlns:a16="http://schemas.microsoft.com/office/drawing/2014/main" id="{B734DC09-4951-9842-A14B-9C4991B953BD}"/>
              </a:ext>
            </a:extLst>
          </p:cNvPr>
          <p:cNvSpPr/>
          <p:nvPr/>
        </p:nvSpPr>
        <p:spPr>
          <a:xfrm flipV="1">
            <a:off x="-1157685" y="-1667669"/>
            <a:ext cx="10569179" cy="8383489"/>
          </a:xfrm>
          <a:prstGeom prst="line">
            <a:avLst/>
          </a:prstGeom>
          <a:ln w="152400">
            <a:solidFill>
              <a:srgbClr val="FFFFFF"/>
            </a:solidFill>
            <a:miter lim="400000"/>
          </a:ln>
        </p:spPr>
        <p:txBody>
          <a:bodyPr lIns="50800" tIns="50800" rIns="50800" bIns="50800" anchor="ctr"/>
          <a:lstStyle/>
          <a:p>
            <a:endParaRPr/>
          </a:p>
        </p:txBody>
      </p:sp>
      <p:sp>
        <p:nvSpPr>
          <p:cNvPr id="9" name="Line">
            <a:extLst>
              <a:ext uri="{FF2B5EF4-FFF2-40B4-BE49-F238E27FC236}">
                <a16:creationId xmlns:a16="http://schemas.microsoft.com/office/drawing/2014/main" id="{BDBE0939-0812-2042-AFC7-FF69FC196C0C}"/>
              </a:ext>
            </a:extLst>
          </p:cNvPr>
          <p:cNvSpPr/>
          <p:nvPr/>
        </p:nvSpPr>
        <p:spPr>
          <a:xfrm flipV="1">
            <a:off x="-2870101" y="-2571849"/>
            <a:ext cx="10154445" cy="7962107"/>
          </a:xfrm>
          <a:prstGeom prst="line">
            <a:avLst/>
          </a:prstGeom>
          <a:ln w="88900">
            <a:solidFill>
              <a:srgbClr val="FFFFFF"/>
            </a:solidFill>
            <a:miter lim="400000"/>
          </a:ln>
        </p:spPr>
        <p:txBody>
          <a:bodyPr lIns="50800" tIns="50800" rIns="50800" bIns="50800" anchor="ctr"/>
          <a:lstStyle/>
          <a:p>
            <a:endParaRPr/>
          </a:p>
        </p:txBody>
      </p:sp>
      <p:sp>
        <p:nvSpPr>
          <p:cNvPr id="3" name="TextBox 2">
            <a:extLst>
              <a:ext uri="{FF2B5EF4-FFF2-40B4-BE49-F238E27FC236}">
                <a16:creationId xmlns:a16="http://schemas.microsoft.com/office/drawing/2014/main" id="{4B10AAE8-9964-6346-A073-DCB956B03EFD}"/>
              </a:ext>
            </a:extLst>
          </p:cNvPr>
          <p:cNvSpPr txBox="1"/>
          <p:nvPr/>
        </p:nvSpPr>
        <p:spPr>
          <a:xfrm>
            <a:off x="5644055" y="3851539"/>
            <a:ext cx="14598869" cy="40036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lang="en-US" dirty="0"/>
              <a:t>Utilizing a Decision Tree, we managed to obtain an F1-Score of 87. This is great and legitimizes our recommendation process. Since our F1 score was so good it allows us to recommend strategies based on the data with a higher degree of comfort.</a:t>
            </a:r>
          </a:p>
        </p:txBody>
      </p:sp>
    </p:spTree>
    <p:extLst>
      <p:ext uri="{BB962C8B-B14F-4D97-AF65-F5344CB8AC3E}">
        <p14:creationId xmlns:p14="http://schemas.microsoft.com/office/powerpoint/2010/main" val="187186692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8835C2-A9CC-437E-B3FE-82AA76DDB97F}"/>
              </a:ext>
            </a:extLst>
          </p:cNvPr>
          <p:cNvSpPr txBox="1"/>
          <p:nvPr/>
        </p:nvSpPr>
        <p:spPr>
          <a:xfrm>
            <a:off x="10498427" y="5853366"/>
            <a:ext cx="3387146" cy="20092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90000"/>
              </a:lnSpc>
              <a:spcBef>
                <a:spcPts val="4500"/>
              </a:spcBef>
              <a:spcAft>
                <a:spcPts val="0"/>
              </a:spcAft>
              <a:buClrTx/>
              <a:buSzTx/>
              <a:buFontTx/>
              <a:buNone/>
              <a:tabLst/>
            </a:pPr>
            <a:r>
              <a:rPr kumimoji="0" lang="en-US" sz="9600" b="0" i="0" u="none" strike="noStrike" cap="none" spc="0" normalizeH="0" baseline="0" dirty="0">
                <a:ln>
                  <a:noFill/>
                </a:ln>
                <a:solidFill>
                  <a:srgbClr val="FFFFFF"/>
                </a:solidFill>
                <a:effectLst/>
                <a:uFillTx/>
                <a:latin typeface="+mn-lt"/>
                <a:ea typeface="+mn-ea"/>
                <a:cs typeface="+mn-cs"/>
                <a:sym typeface="Helvetica Neue"/>
              </a:rPr>
              <a:t>Demo</a:t>
            </a:r>
          </a:p>
        </p:txBody>
      </p:sp>
    </p:spTree>
    <p:extLst>
      <p:ext uri="{BB962C8B-B14F-4D97-AF65-F5344CB8AC3E}">
        <p14:creationId xmlns:p14="http://schemas.microsoft.com/office/powerpoint/2010/main" val="3385738413"/>
      </p:ext>
    </p:extLst>
  </p:cSld>
  <p:clrMapOvr>
    <a:masterClrMapping/>
  </p:clrMapOvr>
  <p:transition spd="med"/>
</p:sld>
</file>

<file path=ppt/theme/theme1.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293</TotalTime>
  <Words>774</Words>
  <Application>Microsoft Office PowerPoint</Application>
  <PresentationFormat>Custom</PresentationFormat>
  <Paragraphs>36</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Helvetica Neue</vt:lpstr>
      <vt:lpstr>Helvetica Neue Medium</vt:lpstr>
      <vt:lpstr>20_BasicBlack</vt:lpstr>
      <vt:lpstr>League of Legends Gameplay Analysis</vt:lpstr>
      <vt:lpstr>Problem Statement</vt:lpstr>
      <vt:lpstr>PowerPoint Presentation</vt:lpstr>
      <vt:lpstr>PowerPoint Presentation</vt:lpstr>
      <vt:lpstr>PowerPoint Presentation</vt:lpstr>
      <vt:lpstr>PowerPoint Presentation</vt:lpstr>
      <vt:lpstr>PowerPoint Presentation</vt:lpstr>
      <vt:lpstr>Model Performance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Analysis</dc:title>
  <cp:lastModifiedBy>Steven Jasper</cp:lastModifiedBy>
  <cp:revision>23</cp:revision>
  <dcterms:modified xsi:type="dcterms:W3CDTF">2020-12-24T17:38:10Z</dcterms:modified>
</cp:coreProperties>
</file>