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3" r:id="rId6"/>
    <p:sldId id="266" r:id="rId7"/>
    <p:sldId id="264" r:id="rId8"/>
    <p:sldId id="265"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321"/>
  </p:normalViewPr>
  <p:slideViewPr>
    <p:cSldViewPr snapToGrid="0" snapToObjects="1">
      <p:cViewPr varScale="1">
        <p:scale>
          <a:sx n="41" d="100"/>
          <a:sy n="41" d="100"/>
        </p:scale>
        <p:origin x="1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381000" y="685800"/>
            <a:ext cx="6096000" cy="3429000"/>
          </a:xfrm>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rPr lang="en-US" dirty="0"/>
              <a:t>Good morning. My name is Steven Jasper and I will be presenting the results of my classification algorithm regarding detection of pneumonia in chest x-rays.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r>
              <a:rPr lang="en-US" dirty="0"/>
              <a:t>The problem that we are facing here is we need to increase the accuracy of detection for patients who may be suffering from pneumonia. This will allow us to provide life-saving medical treatment with less naked-eye analysis.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381000" y="685800"/>
            <a:ext cx="6096000" cy="3429000"/>
          </a:xfrm>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rPr lang="en-US" dirty="0"/>
              <a:t>The business value here is simple, we will decrease time-to-detection, reduce the risk of Human error, and provide a proof of concept for automated illness detection.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rPr lang="en-US" dirty="0"/>
              <a:t>I utilized the OSEMN data science work flow for this analysis. I began by obtaining the data, once the data was obtained I scrubbed, explored and began modeling our data. Finally we took outcomes from our model and interpreted these to produce our findings.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381000" y="685800"/>
            <a:ext cx="6096000" cy="3429000"/>
          </a:xfrm>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rPr lang="en-US" dirty="0"/>
              <a:t>Here we take a look at two chest x-rays. At first glance it is incredibly difficult to determine which chest scan is positive for pneumonia, to the untrained eye. This leads to potentially ambiguous results even to some trained professionals, the idea is to reduce, and potentially remove, the human eye portion of this diagnosis. With images this close in detail the chance for a False Positive or a False Negative become much higher, resulting in potentially more time-to-treatment ratio, which could also result in permanent damage to the patient’s lungs.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Utilizing our Convolutional Neural Network we obtained 63.1% accuracy with a relatively small data set, and limited computational resources. While the accuracy is relatively low, we do provide a proof of concept that with a larger sample size, more computational power, and if we expand our R&amp;D time we can obtain a higher accuracy value for this network.</a:t>
            </a:r>
          </a:p>
        </p:txBody>
      </p:sp>
    </p:spTree>
    <p:extLst>
      <p:ext uri="{BB962C8B-B14F-4D97-AF65-F5344CB8AC3E}">
        <p14:creationId xmlns:p14="http://schemas.microsoft.com/office/powerpoint/2010/main" val="285183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381000" y="685800"/>
            <a:ext cx="6096000" cy="3429000"/>
          </a:xfrm>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r>
              <a:rPr lang="en-US" dirty="0"/>
              <a:t>Some future work topics include utilizing a larger sample size, more data always increases model performance. I would also like to implement pretrained networks in order to increase layer performance of our CNN. In order to increase computational power in training our model we would want to explore distributed computation options. I also would like to take a look at some research on the topic of the medical field to find the best metric of success </a:t>
            </a:r>
            <a:r>
              <a:rPr lang="en-US"/>
              <a:t>for our model.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13"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862804876_960x639.jpg"/>
          <p:cNvSpPr>
            <a:spLocks noGrp="1"/>
          </p:cNvSpPr>
          <p:nvPr>
            <p:ph type="pic" sz="quarter" idx="13"/>
          </p:nvPr>
        </p:nvSpPr>
        <p:spPr>
          <a:xfrm>
            <a:off x="15430500" y="7085409"/>
            <a:ext cx="8128000" cy="5410201"/>
          </a:xfrm>
          <a:prstGeom prst="rect">
            <a:avLst/>
          </a:prstGeom>
        </p:spPr>
        <p:txBody>
          <a:bodyPr lIns="91439" tIns="45719" rIns="91439" bIns="45719">
            <a:noAutofit/>
          </a:bodyPr>
          <a:lstStyle/>
          <a:p>
            <a:endParaRPr/>
          </a:p>
        </p:txBody>
      </p:sp>
      <p:sp>
        <p:nvSpPr>
          <p:cNvPr id="125" name="824910546_2681x1332.jpg"/>
          <p:cNvSpPr>
            <a:spLocks noGrp="1"/>
          </p:cNvSpPr>
          <p:nvPr>
            <p:ph type="pic" idx="14"/>
          </p:nvPr>
        </p:nvSpPr>
        <p:spPr>
          <a:xfrm>
            <a:off x="-2933700" y="1270000"/>
            <a:ext cx="22699133" cy="11277600"/>
          </a:xfrm>
          <a:prstGeom prst="rect">
            <a:avLst/>
          </a:prstGeom>
        </p:spPr>
        <p:txBody>
          <a:bodyPr lIns="91439" tIns="45719" rIns="91439" bIns="45719">
            <a:noAutofit/>
          </a:bodyPr>
          <a:lstStyle/>
          <a:p>
            <a:endParaRPr/>
          </a:p>
        </p:txBody>
      </p:sp>
      <p:sp>
        <p:nvSpPr>
          <p:cNvPr id="126" name="575395635_960x639.jpg"/>
          <p:cNvSpPr>
            <a:spLocks noGrp="1"/>
          </p:cNvSpPr>
          <p:nvPr>
            <p:ph type="pic" sz="quarter" idx="15"/>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13"/>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13"/>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13"/>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13"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824910546_2681x1332.jpg"/>
          <p:cNvSpPr>
            <a:spLocks noGrp="1"/>
          </p:cNvSpPr>
          <p:nvPr>
            <p:ph type="pic" idx="14"/>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Movie Industry Analysis"/>
          <p:cNvSpPr txBox="1">
            <a:spLocks noGrp="1"/>
          </p:cNvSpPr>
          <p:nvPr>
            <p:ph type="ctrTitle"/>
          </p:nvPr>
        </p:nvSpPr>
        <p:spPr>
          <a:prstGeom prst="rect">
            <a:avLst/>
          </a:prstGeom>
        </p:spPr>
        <p:txBody>
          <a:bodyPr/>
          <a:lstStyle/>
          <a:p>
            <a:r>
              <a:rPr lang="en-US" dirty="0"/>
              <a:t>Chest X-Ray Classification</a:t>
            </a:r>
            <a:endParaRPr dirty="0"/>
          </a:p>
        </p:txBody>
      </p:sp>
      <p:sp>
        <p:nvSpPr>
          <p:cNvPr id="152" name="By Steven Jasper"/>
          <p:cNvSpPr txBox="1">
            <a:spLocks noGrp="1"/>
          </p:cNvSpPr>
          <p:nvPr>
            <p:ph type="subTitle" sz="quarter" idx="1"/>
          </p:nvPr>
        </p:nvSpPr>
        <p:spPr>
          <a:prstGeom prst="rect">
            <a:avLst/>
          </a:prstGeom>
        </p:spPr>
        <p:txBody>
          <a:bodyPr/>
          <a:lstStyle/>
          <a:p>
            <a:r>
              <a:t>By Steven Jasper</a:t>
            </a:r>
          </a:p>
        </p:txBody>
      </p:sp>
      <p:sp>
        <p:nvSpPr>
          <p:cNvPr id="153" name="Line"/>
          <p:cNvSpPr/>
          <p:nvPr/>
        </p:nvSpPr>
        <p:spPr>
          <a:xfrm flipH="1">
            <a:off x="20173752" y="-1123753"/>
            <a:ext cx="1" cy="15963505"/>
          </a:xfrm>
          <a:prstGeom prst="line">
            <a:avLst/>
          </a:prstGeom>
          <a:ln w="977900">
            <a:solidFill>
              <a:srgbClr val="FFFFFF"/>
            </a:solidFill>
            <a:miter lim="400000"/>
          </a:ln>
        </p:spPr>
        <p:txBody>
          <a:bodyPr lIns="50800" tIns="50800" rIns="50800" bIns="50800" anchor="ctr"/>
          <a:lstStyle/>
          <a:p>
            <a:endParaRPr/>
          </a:p>
        </p:txBody>
      </p:sp>
      <p:sp>
        <p:nvSpPr>
          <p:cNvPr id="154" name="Line"/>
          <p:cNvSpPr/>
          <p:nvPr/>
        </p:nvSpPr>
        <p:spPr>
          <a:xfrm flipH="1">
            <a:off x="22104153" y="-1123753"/>
            <a:ext cx="1" cy="15963506"/>
          </a:xfrm>
          <a:prstGeom prst="line">
            <a:avLst/>
          </a:prstGeom>
          <a:ln w="9779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roblem Statement"/>
          <p:cNvSpPr txBox="1">
            <a:spLocks noGrp="1"/>
          </p:cNvSpPr>
          <p:nvPr>
            <p:ph type="title"/>
          </p:nvPr>
        </p:nvSpPr>
        <p:spPr>
          <a:xfrm>
            <a:off x="1206498" y="17477"/>
            <a:ext cx="21971004" cy="4648201"/>
          </a:xfrm>
          <a:prstGeom prst="rect">
            <a:avLst/>
          </a:prstGeom>
        </p:spPr>
        <p:txBody>
          <a:bodyPr/>
          <a:lstStyle>
            <a:lvl1pPr algn="ctr"/>
          </a:lstStyle>
          <a:p>
            <a:r>
              <a:t>Problem Statement</a:t>
            </a:r>
          </a:p>
        </p:txBody>
      </p:sp>
      <p:sp>
        <p:nvSpPr>
          <p:cNvPr id="159" name="What type of movies are doing best in the box office?"/>
          <p:cNvSpPr txBox="1"/>
          <p:nvPr/>
        </p:nvSpPr>
        <p:spPr>
          <a:xfrm>
            <a:off x="1206498" y="4533899"/>
            <a:ext cx="21971004" cy="464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lgn="ctr">
              <a:lnSpc>
                <a:spcPct val="80000"/>
              </a:lnSpc>
              <a:spcBef>
                <a:spcPts val="0"/>
              </a:spcBef>
              <a:defRPr sz="11600" spc="-232">
                <a:latin typeface="Helvetica Neue Medium"/>
                <a:ea typeface="Helvetica Neue Medium"/>
                <a:cs typeface="Helvetica Neue Medium"/>
                <a:sym typeface="Helvetica Neue Medium"/>
              </a:defRPr>
            </a:lvl1pPr>
          </a:lstStyle>
          <a:p>
            <a:r>
              <a:rPr lang="en-US" dirty="0"/>
              <a:t>We need to increase accuracy for the detection of Pneumonia.</a:t>
            </a:r>
            <a:endParaRPr dirty="0"/>
          </a:p>
        </p:txBody>
      </p:sp>
      <p:sp>
        <p:nvSpPr>
          <p:cNvPr id="160"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61"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Business Value"/>
          <p:cNvSpPr txBox="1"/>
          <p:nvPr/>
        </p:nvSpPr>
        <p:spPr>
          <a:xfrm>
            <a:off x="7511186" y="795324"/>
            <a:ext cx="10046615" cy="18129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1600"/>
            </a:lvl1pPr>
          </a:lstStyle>
          <a:p>
            <a:r>
              <a:t>Business Value</a:t>
            </a:r>
          </a:p>
        </p:txBody>
      </p:sp>
      <p:sp>
        <p:nvSpPr>
          <p:cNvPr id="166" name="Determine best niche to approach…"/>
          <p:cNvSpPr txBox="1"/>
          <p:nvPr/>
        </p:nvSpPr>
        <p:spPr>
          <a:xfrm>
            <a:off x="2599346" y="4555875"/>
            <a:ext cx="20921054" cy="3791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774700" indent="-774700">
              <a:buSzPct val="123000"/>
              <a:buChar char="•"/>
              <a:defRPr sz="6100"/>
            </a:pPr>
            <a:r>
              <a:rPr lang="en-US" dirty="0"/>
              <a:t>Decrease Time-to-Detection</a:t>
            </a:r>
          </a:p>
          <a:p>
            <a:pPr marL="774700" indent="-774700">
              <a:buSzPct val="123000"/>
              <a:buChar char="•"/>
              <a:defRPr sz="6100"/>
            </a:pPr>
            <a:r>
              <a:rPr lang="en-US" dirty="0"/>
              <a:t>Minimize Risk of Human Error</a:t>
            </a:r>
          </a:p>
          <a:p>
            <a:pPr marL="774700" indent="-774700">
              <a:buSzPct val="123000"/>
              <a:buChar char="•"/>
              <a:defRPr sz="6100"/>
            </a:pPr>
            <a:r>
              <a:rPr lang="en-US" dirty="0"/>
              <a:t>Provide Proof of Concept for Automated Illness Detection</a:t>
            </a:r>
            <a:endParaRPr dirty="0"/>
          </a:p>
        </p:txBody>
      </p:sp>
      <p:sp>
        <p:nvSpPr>
          <p:cNvPr id="167"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68"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ethodology"/>
          <p:cNvSpPr txBox="1"/>
          <p:nvPr/>
        </p:nvSpPr>
        <p:spPr>
          <a:xfrm>
            <a:off x="7796276" y="1617600"/>
            <a:ext cx="8791449" cy="1812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1600"/>
            </a:lvl1pPr>
          </a:lstStyle>
          <a:p>
            <a:r>
              <a:t>Methodology</a:t>
            </a:r>
          </a:p>
        </p:txBody>
      </p:sp>
      <p:sp>
        <p:nvSpPr>
          <p:cNvPr id="173"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74"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3" name="TextBox 2">
            <a:extLst>
              <a:ext uri="{FF2B5EF4-FFF2-40B4-BE49-F238E27FC236}">
                <a16:creationId xmlns:a16="http://schemas.microsoft.com/office/drawing/2014/main" id="{D9097704-E453-5E42-911D-476B88E07872}"/>
              </a:ext>
            </a:extLst>
          </p:cNvPr>
          <p:cNvSpPr txBox="1"/>
          <p:nvPr/>
        </p:nvSpPr>
        <p:spPr>
          <a:xfrm>
            <a:off x="4991100" y="3361957"/>
            <a:ext cx="14401800" cy="9460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800" b="0" i="0" u="none" strike="noStrike" cap="none" spc="0" normalizeH="0" baseline="0" dirty="0">
                <a:ln>
                  <a:noFill/>
                </a:ln>
                <a:solidFill>
                  <a:srgbClr val="FFFFFF"/>
                </a:solidFill>
                <a:effectLst/>
                <a:uFillTx/>
                <a:latin typeface="+mn-lt"/>
                <a:ea typeface="+mn-ea"/>
                <a:cs typeface="+mn-cs"/>
                <a:sym typeface="Helvetica Neue"/>
              </a:rPr>
              <a:t>OSEMN </a:t>
            </a:r>
            <a:r>
              <a:rPr lang="en-US" dirty="0"/>
              <a:t>data science workflow, which involves:</a:t>
            </a:r>
          </a:p>
          <a:p>
            <a:pPr marL="685800" indent="-685800">
              <a:buFont typeface="Arial" panose="020B0604020202020204" pitchFamily="34" charset="0"/>
              <a:buChar char="•"/>
            </a:pPr>
            <a:r>
              <a:rPr lang="en-US" dirty="0"/>
              <a:t>Obtain (import the data)</a:t>
            </a:r>
          </a:p>
          <a:p>
            <a:pPr marL="685800" indent="-685800">
              <a:buFont typeface="Arial" panose="020B0604020202020204" pitchFamily="34" charset="0"/>
              <a:buChar char="•"/>
            </a:pPr>
            <a:r>
              <a:rPr lang="en-US" dirty="0"/>
              <a:t>Scrub (clean the data, deal with missing values and data types)</a:t>
            </a:r>
          </a:p>
          <a:p>
            <a:pPr marL="685800" indent="-685800">
              <a:buFont typeface="Arial" panose="020B0604020202020204" pitchFamily="34" charset="0"/>
              <a:buChar char="•"/>
            </a:pPr>
            <a:r>
              <a:rPr lang="en-US" dirty="0"/>
              <a:t>Explore (answer descriptive questions using EDA)</a:t>
            </a:r>
          </a:p>
          <a:p>
            <a:pPr marL="685800" indent="-685800">
              <a:buFont typeface="Arial" panose="020B0604020202020204" pitchFamily="34" charset="0"/>
              <a:buChar char="•"/>
            </a:pPr>
            <a:r>
              <a:rPr lang="en-US" dirty="0"/>
              <a:t>Model (build our predictive model)</a:t>
            </a:r>
          </a:p>
          <a:p>
            <a:pPr marL="685800" indent="-685800">
              <a:buFont typeface="Arial" panose="020B0604020202020204" pitchFamily="34" charset="0"/>
              <a:buChar char="•"/>
            </a:pPr>
            <a:r>
              <a:rPr lang="en-US" dirty="0" err="1"/>
              <a:t>iNterpret</a:t>
            </a:r>
            <a:r>
              <a:rPr lang="en-US" dirty="0"/>
              <a:t> (comment on our model and findings)</a:t>
            </a:r>
          </a:p>
          <a:p>
            <a:pPr marL="0" marR="0" indent="0" algn="l" defTabSz="2438338" rtl="0" fontAlgn="auto" latinLnBrk="0" hangingPunct="0">
              <a:lnSpc>
                <a:spcPct val="90000"/>
              </a:lnSpc>
              <a:spcBef>
                <a:spcPts val="4500"/>
              </a:spcBef>
              <a:spcAft>
                <a:spcPts val="0"/>
              </a:spcAft>
              <a:buClrTx/>
              <a:buSzTx/>
              <a:buFontTx/>
              <a:buNone/>
              <a:tabLst/>
            </a:pPr>
            <a:endParaRPr kumimoji="0" lang="en-US" sz="4800" b="0" i="0" u="none" strike="noStrike" cap="none" spc="0" normalizeH="0" baseline="0" dirty="0">
              <a:ln>
                <a:noFill/>
              </a:ln>
              <a:solidFill>
                <a:srgbClr val="FFFFFF"/>
              </a:solidFill>
              <a:effectLst/>
              <a:uFillTx/>
              <a:latin typeface="+mn-lt"/>
              <a:ea typeface="+mn-ea"/>
              <a:cs typeface="+mn-cs"/>
              <a:sym typeface="Helvetica Neu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indings"/>
          <p:cNvSpPr txBox="1"/>
          <p:nvPr/>
        </p:nvSpPr>
        <p:spPr>
          <a:xfrm>
            <a:off x="9337979" y="1278097"/>
            <a:ext cx="5708042" cy="1812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1600"/>
            </a:lvl1pPr>
          </a:lstStyle>
          <a:p>
            <a:r>
              <a:rPr dirty="0"/>
              <a:t>Findings</a:t>
            </a:r>
          </a:p>
        </p:txBody>
      </p:sp>
      <p:pic>
        <p:nvPicPr>
          <p:cNvPr id="3" name="Picture 2">
            <a:extLst>
              <a:ext uri="{FF2B5EF4-FFF2-40B4-BE49-F238E27FC236}">
                <a16:creationId xmlns:a16="http://schemas.microsoft.com/office/drawing/2014/main" id="{D179986F-9C50-A142-A1C3-5410B32EB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184" y="3538045"/>
            <a:ext cx="8122745" cy="5914257"/>
          </a:xfrm>
          <a:prstGeom prst="rect">
            <a:avLst/>
          </a:prstGeom>
        </p:spPr>
      </p:pic>
      <p:pic>
        <p:nvPicPr>
          <p:cNvPr id="5" name="Picture 4">
            <a:extLst>
              <a:ext uri="{FF2B5EF4-FFF2-40B4-BE49-F238E27FC236}">
                <a16:creationId xmlns:a16="http://schemas.microsoft.com/office/drawing/2014/main" id="{C965FDBC-25B3-7D4B-8932-74EDB847F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8751" y="3538046"/>
            <a:ext cx="6817760" cy="6060956"/>
          </a:xfrm>
          <a:prstGeom prst="rect">
            <a:avLst/>
          </a:prstGeom>
        </p:spPr>
      </p:pic>
      <p:sp>
        <p:nvSpPr>
          <p:cNvPr id="6" name="TextBox 5">
            <a:extLst>
              <a:ext uri="{FF2B5EF4-FFF2-40B4-BE49-F238E27FC236}">
                <a16:creationId xmlns:a16="http://schemas.microsoft.com/office/drawing/2014/main" id="{FAC3C654-AF18-054A-87B1-37E022B85E7A}"/>
              </a:ext>
            </a:extLst>
          </p:cNvPr>
          <p:cNvSpPr txBox="1"/>
          <p:nvPr/>
        </p:nvSpPr>
        <p:spPr>
          <a:xfrm>
            <a:off x="2270233" y="10046000"/>
            <a:ext cx="5541582"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FFFFFF"/>
                </a:solidFill>
                <a:effectLst/>
                <a:uFillTx/>
                <a:latin typeface="+mn-lt"/>
                <a:ea typeface="+mn-ea"/>
                <a:cs typeface="+mn-cs"/>
                <a:sym typeface="Helvetica Neue"/>
              </a:rPr>
              <a:t>Pneumonia Positive</a:t>
            </a:r>
          </a:p>
        </p:txBody>
      </p:sp>
      <p:sp>
        <p:nvSpPr>
          <p:cNvPr id="12" name="TextBox 11">
            <a:extLst>
              <a:ext uri="{FF2B5EF4-FFF2-40B4-BE49-F238E27FC236}">
                <a16:creationId xmlns:a16="http://schemas.microsoft.com/office/drawing/2014/main" id="{3483ACEB-C0E2-6C40-A3BC-3BF8717003E8}"/>
              </a:ext>
            </a:extLst>
          </p:cNvPr>
          <p:cNvSpPr txBox="1"/>
          <p:nvPr/>
        </p:nvSpPr>
        <p:spPr>
          <a:xfrm>
            <a:off x="14901039" y="10046000"/>
            <a:ext cx="5802871"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FFFFFF"/>
                </a:solidFill>
                <a:effectLst/>
                <a:uFillTx/>
                <a:latin typeface="+mn-lt"/>
                <a:ea typeface="+mn-ea"/>
                <a:cs typeface="+mn-cs"/>
                <a:sym typeface="Helvetica Neue"/>
              </a:rPr>
              <a:t>Pneumonia Negative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4D7D-D9A7-BE43-97CA-C1FD4EE4FC54}"/>
              </a:ext>
            </a:extLst>
          </p:cNvPr>
          <p:cNvSpPr>
            <a:spLocks noGrp="1"/>
          </p:cNvSpPr>
          <p:nvPr>
            <p:ph type="title"/>
          </p:nvPr>
        </p:nvSpPr>
        <p:spPr>
          <a:xfrm>
            <a:off x="9918700" y="782987"/>
            <a:ext cx="13741400" cy="1433163"/>
          </a:xfrm>
        </p:spPr>
        <p:txBody>
          <a:bodyPr/>
          <a:lstStyle/>
          <a:p>
            <a:r>
              <a:rPr lang="en-US" dirty="0"/>
              <a:t>Model Performance</a:t>
            </a:r>
          </a:p>
        </p:txBody>
      </p:sp>
      <p:sp>
        <p:nvSpPr>
          <p:cNvPr id="7" name="Line">
            <a:extLst>
              <a:ext uri="{FF2B5EF4-FFF2-40B4-BE49-F238E27FC236}">
                <a16:creationId xmlns:a16="http://schemas.microsoft.com/office/drawing/2014/main" id="{B734DC09-4951-9842-A14B-9C4991B953BD}"/>
              </a:ext>
            </a:extLst>
          </p:cNvPr>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9" name="Line">
            <a:extLst>
              <a:ext uri="{FF2B5EF4-FFF2-40B4-BE49-F238E27FC236}">
                <a16:creationId xmlns:a16="http://schemas.microsoft.com/office/drawing/2014/main" id="{BDBE0939-0812-2042-AFC7-FF69FC196C0C}"/>
              </a:ext>
            </a:extLst>
          </p:cNvPr>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3" name="TextBox 2">
            <a:extLst>
              <a:ext uri="{FF2B5EF4-FFF2-40B4-BE49-F238E27FC236}">
                <a16:creationId xmlns:a16="http://schemas.microsoft.com/office/drawing/2014/main" id="{4B10AAE8-9964-6346-A073-DCB956B03EFD}"/>
              </a:ext>
            </a:extLst>
          </p:cNvPr>
          <p:cNvSpPr txBox="1"/>
          <p:nvPr/>
        </p:nvSpPr>
        <p:spPr>
          <a:xfrm>
            <a:off x="5644055" y="4516334"/>
            <a:ext cx="14598869" cy="26740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dirty="0"/>
              <a:t>Utilizing a Convolutional Neural Network we managed to obtain 63.1% accuracy in classifying chest scans for detection of pneumonia.</a:t>
            </a:r>
          </a:p>
        </p:txBody>
      </p:sp>
    </p:spTree>
    <p:extLst>
      <p:ext uri="{BB962C8B-B14F-4D97-AF65-F5344CB8AC3E}">
        <p14:creationId xmlns:p14="http://schemas.microsoft.com/office/powerpoint/2010/main" val="18718669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Future Work"/>
          <p:cNvSpPr txBox="1"/>
          <p:nvPr/>
        </p:nvSpPr>
        <p:spPr>
          <a:xfrm>
            <a:off x="8138058" y="1299314"/>
            <a:ext cx="8107884" cy="1812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1600"/>
            </a:lvl1pPr>
          </a:lstStyle>
          <a:p>
            <a:r>
              <a:t>Future Work</a:t>
            </a:r>
          </a:p>
        </p:txBody>
      </p:sp>
      <p:sp>
        <p:nvSpPr>
          <p:cNvPr id="208"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209"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210" name="More granular analysis based on specific ‘hits’…"/>
          <p:cNvSpPr txBox="1"/>
          <p:nvPr/>
        </p:nvSpPr>
        <p:spPr>
          <a:xfrm>
            <a:off x="3074127" y="4376293"/>
            <a:ext cx="19509182" cy="64874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685800" indent="-685800">
              <a:buFont typeface="Arial" panose="020B0604020202020204" pitchFamily="34" charset="0"/>
              <a:buChar char="•"/>
            </a:pPr>
            <a:r>
              <a:rPr lang="en-US" dirty="0"/>
              <a:t>Utilize a larger sample size for training</a:t>
            </a:r>
          </a:p>
          <a:p>
            <a:pPr marL="685800" indent="-685800">
              <a:buFont typeface="Arial" panose="020B0604020202020204" pitchFamily="34" charset="0"/>
              <a:buChar char="•"/>
            </a:pPr>
            <a:r>
              <a:rPr lang="en-US" dirty="0"/>
              <a:t>Implement Pre-Trained Neural Networks such as ImageNet, CIFAR, or many other possibilities</a:t>
            </a:r>
          </a:p>
          <a:p>
            <a:pPr marL="685800" indent="-685800">
              <a:buFont typeface="Arial" panose="020B0604020202020204" pitchFamily="34" charset="0"/>
              <a:buChar char="•"/>
            </a:pPr>
            <a:r>
              <a:rPr lang="en-US" dirty="0"/>
              <a:t>Use distributed networks in order to increase computational power for training model</a:t>
            </a:r>
          </a:p>
          <a:p>
            <a:pPr marL="685800" indent="-685800">
              <a:buFont typeface="Arial" panose="020B0604020202020204" pitchFamily="34" charset="0"/>
              <a:buChar char="•"/>
            </a:pPr>
            <a:r>
              <a:rPr lang="en-US" dirty="0"/>
              <a:t>Additional research to determine best metric to optimize to increase usability of model</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Questions?"/>
          <p:cNvSpPr txBox="1"/>
          <p:nvPr/>
        </p:nvSpPr>
        <p:spPr>
          <a:xfrm>
            <a:off x="8557031" y="5982385"/>
            <a:ext cx="7269938" cy="1751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1100"/>
            </a:lvl1pPr>
          </a:lstStyle>
          <a:p>
            <a:r>
              <a:t>Questions?</a:t>
            </a:r>
          </a:p>
        </p:txBody>
      </p:sp>
      <p:sp>
        <p:nvSpPr>
          <p:cNvPr id="215"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216"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172</TotalTime>
  <Words>564</Words>
  <Application>Microsoft Macintosh PowerPoint</Application>
  <PresentationFormat>Custom</PresentationFormat>
  <Paragraphs>33</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Helvetica Neue</vt:lpstr>
      <vt:lpstr>Helvetica Neue Medium</vt:lpstr>
      <vt:lpstr>20_BasicBlack</vt:lpstr>
      <vt:lpstr>Chest X-Ray Classification</vt:lpstr>
      <vt:lpstr>Problem Statement</vt:lpstr>
      <vt:lpstr>PowerPoint Presentation</vt:lpstr>
      <vt:lpstr>PowerPoint Presentation</vt:lpstr>
      <vt:lpstr>PowerPoint Presentation</vt:lpstr>
      <vt:lpstr>Model Performance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Analysis</dc:title>
  <cp:lastModifiedBy>Steven Jasper</cp:lastModifiedBy>
  <cp:revision>15</cp:revision>
  <dcterms:modified xsi:type="dcterms:W3CDTF">2020-10-27T15:38:30Z</dcterms:modified>
</cp:coreProperties>
</file>