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321"/>
  </p:normalViewPr>
  <p:slideViewPr>
    <p:cSldViewPr snapToGrid="0" snapToObjects="1">
      <p:cViewPr varScale="1">
        <p:scale>
          <a:sx n="41" d="100"/>
          <a:sy n="41" d="100"/>
        </p:scale>
        <p:origin x="16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xfrm>
            <a:off x="381000" y="685800"/>
            <a:ext cx="6096000" cy="3429000"/>
          </a:xfrm>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rPr lang="en-US" dirty="0"/>
              <a:t>Good morning. My name is Steven Jasper and I will be presenting the results of my analysis on the bank marketing data concerning our Term-Deposit Subscription campaign.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xfrm>
            <a:off x="381000" y="685800"/>
            <a:ext cx="6096000" cy="3429000"/>
          </a:xfrm>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r>
              <a:rPr dirty="0"/>
              <a:t>	</a:t>
            </a:r>
            <a:r>
              <a:rPr lang="en-US" dirty="0"/>
              <a:t>Work I would like to complete in the future is to conduct a deeper statistical look at how exactly our month/day of week feature affects the outcomes, I would also like to explore other options for classification machines for this data set. Collecting additional data to preprocess and increase the power of our model is an obvious take away.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381000" y="685800"/>
            <a:ext cx="6096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r>
              <a:rPr lang="en-US" dirty="0"/>
              <a:t>Our problem statement is simply; are there any distinct characteristics that make a customer more likely to subscribe to a term deposit? I will explore this first by taking a look at our cleaned data, then we will get into how we determined significant features using machine learning.</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xfrm>
            <a:off x="381000" y="685800"/>
            <a:ext cx="6096000" cy="3429000"/>
          </a:xfrm>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r>
              <a:rPr lang="en-US" dirty="0"/>
              <a:t>The business value here is simple, we will increase revenue from term-deposits, determine where and when to focus our campaign efforts, and create a reusable system that can be used to more accurately predict outcomes with additional data.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rPr lang="en-US" dirty="0"/>
              <a:t>I utilized the OSEMN data science work flow for this analysis. I began by obtaining the data, once the data was obtained I scrubbed, explored and began modeling our data. Finally we took outcomes from our model and interpreted these to produce our findings.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381000" y="685800"/>
            <a:ext cx="6096000" cy="3429000"/>
          </a:xfrm>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r>
              <a:rPr lang="en-US" dirty="0"/>
              <a:t>These graphs illustrate our subscriptions based on our marital statuses. The left graph shows the data, but also shows a clear case of class imbalance, therefore we include the right graph to put this more into perspective to show that out single customers were more likely to subscribe.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xfrm>
            <a:off x="381000" y="685800"/>
            <a:ext cx="6096000" cy="3429000"/>
          </a:xfrm>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rPr lang="en-US" dirty="0"/>
              <a:t>This Tree Graph shows the subscriptions by month and day of week, the largest box is May which represents the fact that May had the most subscriptions taken out. We also see that Friday is the largest inside of our May box. This graph displays each month/day combination.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xfrm>
            <a:off x="381000" y="685800"/>
            <a:ext cx="6096000" cy="3429000"/>
          </a:xfrm>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rPr lang="en-US" dirty="0"/>
              <a:t>This graph signifies our subscription rate based on previous subscription attempts. We can see that it is pretty clear that individuals who have taken out a term-deposit in a past campaign are much more likely to take out another.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381000" y="685800"/>
            <a:ext cx="6096000" cy="3429000"/>
          </a:xfrm>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rPr lang="en-US" dirty="0"/>
              <a:t>In order to have the highest chance for an individual to agree to open a term-deposit subscription we would want to make more calls in May, call on a Friday, and ensure that they have </a:t>
            </a:r>
            <a:r>
              <a:rPr lang="en-US" dirty="0" err="1"/>
              <a:t>subscriped</a:t>
            </a:r>
            <a:r>
              <a:rPr lang="en-US" dirty="0"/>
              <a:t> in previous campaigns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graphs show different metrics of success for our </a:t>
            </a:r>
            <a:r>
              <a:rPr lang="en-US" dirty="0" err="1"/>
              <a:t>XGBoost</a:t>
            </a:r>
            <a:r>
              <a:rPr lang="en-US" dirty="0"/>
              <a:t> model, out of the 6 models tested the </a:t>
            </a:r>
            <a:r>
              <a:rPr lang="en-US" dirty="0" err="1"/>
              <a:t>XGBoost</a:t>
            </a:r>
            <a:r>
              <a:rPr lang="en-US" dirty="0"/>
              <a:t> had the best statistics and efficiency among them. The top left image you can see our ROC curve which the dotted line shows how well the model would be at predicting completely randomly, whereas the orange line is where our model performed, while not over fitting our data we were able to produce this ROC curve on a ‘second test set’ which preformed quite well as you can see on the top right. The aim for this analysis was to minimize the number of False Negative which means we would like to have a higher recall value. Our recall value for our secondary test run was .62, quite good. Below you can see the breakdown of our True Positives, True Negatives, False Positive and false Negatives. In regards to significant features the graph in the bottom right shows which features </a:t>
            </a:r>
            <a:r>
              <a:rPr lang="en-US" dirty="0" err="1"/>
              <a:t>XGBoost</a:t>
            </a:r>
            <a:r>
              <a:rPr lang="en-US" dirty="0"/>
              <a:t> determined were significant in the model.</a:t>
            </a:r>
          </a:p>
        </p:txBody>
      </p:sp>
    </p:spTree>
    <p:extLst>
      <p:ext uri="{BB962C8B-B14F-4D97-AF65-F5344CB8AC3E}">
        <p14:creationId xmlns:p14="http://schemas.microsoft.com/office/powerpoint/2010/main" val="2851836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13"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862804876_960x639.jpg"/>
          <p:cNvSpPr>
            <a:spLocks noGrp="1"/>
          </p:cNvSpPr>
          <p:nvPr>
            <p:ph type="pic" sz="quarter" idx="13"/>
          </p:nvPr>
        </p:nvSpPr>
        <p:spPr>
          <a:xfrm>
            <a:off x="15430500" y="7085409"/>
            <a:ext cx="8128000" cy="5410201"/>
          </a:xfrm>
          <a:prstGeom prst="rect">
            <a:avLst/>
          </a:prstGeom>
        </p:spPr>
        <p:txBody>
          <a:bodyPr lIns="91439" tIns="45719" rIns="91439" bIns="45719">
            <a:noAutofit/>
          </a:bodyPr>
          <a:lstStyle/>
          <a:p>
            <a:endParaRPr/>
          </a:p>
        </p:txBody>
      </p:sp>
      <p:sp>
        <p:nvSpPr>
          <p:cNvPr id="125" name="824910546_2681x1332.jpg"/>
          <p:cNvSpPr>
            <a:spLocks noGrp="1"/>
          </p:cNvSpPr>
          <p:nvPr>
            <p:ph type="pic" idx="14"/>
          </p:nvPr>
        </p:nvSpPr>
        <p:spPr>
          <a:xfrm>
            <a:off x="-2933700" y="1270000"/>
            <a:ext cx="22699133" cy="11277600"/>
          </a:xfrm>
          <a:prstGeom prst="rect">
            <a:avLst/>
          </a:prstGeom>
        </p:spPr>
        <p:txBody>
          <a:bodyPr lIns="91439" tIns="45719" rIns="91439" bIns="45719">
            <a:noAutofit/>
          </a:bodyPr>
          <a:lstStyle/>
          <a:p>
            <a:endParaRPr/>
          </a:p>
        </p:txBody>
      </p:sp>
      <p:sp>
        <p:nvSpPr>
          <p:cNvPr id="126" name="575395635_960x639.jpg"/>
          <p:cNvSpPr>
            <a:spLocks noGrp="1"/>
          </p:cNvSpPr>
          <p:nvPr>
            <p:ph type="pic" sz="quarter" idx="15"/>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13"/>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13"/>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92709243_1322x1323.jpeg"/>
          <p:cNvSpPr>
            <a:spLocks noGrp="1"/>
          </p:cNvSpPr>
          <p:nvPr>
            <p:ph type="pic" sz="half" idx="13"/>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13"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824910546_2681x1332.jpg"/>
          <p:cNvSpPr>
            <a:spLocks noGrp="1"/>
          </p:cNvSpPr>
          <p:nvPr>
            <p:ph type="pic" idx="14"/>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Movie Industry Analysis"/>
          <p:cNvSpPr txBox="1">
            <a:spLocks noGrp="1"/>
          </p:cNvSpPr>
          <p:nvPr>
            <p:ph type="ctrTitle"/>
          </p:nvPr>
        </p:nvSpPr>
        <p:spPr>
          <a:prstGeom prst="rect">
            <a:avLst/>
          </a:prstGeom>
        </p:spPr>
        <p:txBody>
          <a:bodyPr/>
          <a:lstStyle/>
          <a:p>
            <a:r>
              <a:rPr lang="en-US" dirty="0"/>
              <a:t>Bank Marketing Analysis</a:t>
            </a:r>
            <a:endParaRPr dirty="0"/>
          </a:p>
        </p:txBody>
      </p:sp>
      <p:sp>
        <p:nvSpPr>
          <p:cNvPr id="152" name="By Steven Jasper"/>
          <p:cNvSpPr txBox="1">
            <a:spLocks noGrp="1"/>
          </p:cNvSpPr>
          <p:nvPr>
            <p:ph type="subTitle" sz="quarter" idx="1"/>
          </p:nvPr>
        </p:nvSpPr>
        <p:spPr>
          <a:prstGeom prst="rect">
            <a:avLst/>
          </a:prstGeom>
        </p:spPr>
        <p:txBody>
          <a:bodyPr/>
          <a:lstStyle/>
          <a:p>
            <a:r>
              <a:t>By Steven Jasper</a:t>
            </a:r>
          </a:p>
        </p:txBody>
      </p:sp>
      <p:sp>
        <p:nvSpPr>
          <p:cNvPr id="153" name="Line"/>
          <p:cNvSpPr/>
          <p:nvPr/>
        </p:nvSpPr>
        <p:spPr>
          <a:xfrm flipH="1">
            <a:off x="20173752" y="-1123753"/>
            <a:ext cx="1" cy="15963505"/>
          </a:xfrm>
          <a:prstGeom prst="line">
            <a:avLst/>
          </a:prstGeom>
          <a:ln w="977900">
            <a:solidFill>
              <a:srgbClr val="FFFFFF"/>
            </a:solidFill>
            <a:miter lim="400000"/>
          </a:ln>
        </p:spPr>
        <p:txBody>
          <a:bodyPr lIns="50800" tIns="50800" rIns="50800" bIns="50800" anchor="ctr"/>
          <a:lstStyle/>
          <a:p>
            <a:endParaRPr/>
          </a:p>
        </p:txBody>
      </p:sp>
      <p:sp>
        <p:nvSpPr>
          <p:cNvPr id="154" name="Line"/>
          <p:cNvSpPr/>
          <p:nvPr/>
        </p:nvSpPr>
        <p:spPr>
          <a:xfrm flipH="1">
            <a:off x="22104153" y="-1123753"/>
            <a:ext cx="1" cy="15963506"/>
          </a:xfrm>
          <a:prstGeom prst="line">
            <a:avLst/>
          </a:prstGeom>
          <a:ln w="9779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Future Work"/>
          <p:cNvSpPr txBox="1"/>
          <p:nvPr/>
        </p:nvSpPr>
        <p:spPr>
          <a:xfrm>
            <a:off x="8138058" y="1299314"/>
            <a:ext cx="8107884" cy="181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600"/>
            </a:lvl1pPr>
          </a:lstStyle>
          <a:p>
            <a:r>
              <a:t>Future Work</a:t>
            </a:r>
          </a:p>
        </p:txBody>
      </p:sp>
      <p:sp>
        <p:nvSpPr>
          <p:cNvPr id="208"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209"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210" name="More granular analysis based on specific ‘hits’…"/>
          <p:cNvSpPr txBox="1"/>
          <p:nvPr/>
        </p:nvSpPr>
        <p:spPr>
          <a:xfrm>
            <a:off x="3074127" y="4376291"/>
            <a:ext cx="19509182" cy="6487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marL="685800" indent="-685800">
              <a:buFont typeface="Arial" panose="020B0604020202020204" pitchFamily="34" charset="0"/>
              <a:buChar char="•"/>
            </a:pPr>
            <a:r>
              <a:rPr lang="en-US" dirty="0"/>
              <a:t>Take a deeper statistical look at how exactly the </a:t>
            </a:r>
            <a:r>
              <a:rPr lang="en-US" dirty="0" err="1"/>
              <a:t>day_of_week</a:t>
            </a:r>
            <a:r>
              <a:rPr lang="en-US" dirty="0"/>
              <a:t> and month features determine the outcome.</a:t>
            </a:r>
          </a:p>
          <a:p>
            <a:pPr marL="685800" indent="-685800">
              <a:buFont typeface="Arial" panose="020B0604020202020204" pitchFamily="34" charset="0"/>
              <a:buChar char="•"/>
            </a:pPr>
            <a:r>
              <a:rPr lang="en-US" dirty="0"/>
              <a:t>Explore additional machine learning models to find more efficient and effective methods.</a:t>
            </a:r>
          </a:p>
          <a:p>
            <a:pPr marL="685800" indent="-685800">
              <a:buFont typeface="Arial" panose="020B0604020202020204" pitchFamily="34" charset="0"/>
              <a:buChar char="•"/>
            </a:pPr>
            <a:r>
              <a:rPr lang="en-US" dirty="0"/>
              <a:t>Collect additional foreign data to preprocess and increase power of model.</a:t>
            </a:r>
          </a:p>
          <a:p>
            <a:pPr marL="685800" indent="-685800">
              <a:buFont typeface="Arial" panose="020B0604020202020204" pitchFamily="34" charset="0"/>
              <a:buChar char="•"/>
            </a:pP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Questions?"/>
          <p:cNvSpPr txBox="1"/>
          <p:nvPr/>
        </p:nvSpPr>
        <p:spPr>
          <a:xfrm>
            <a:off x="8557031" y="5982385"/>
            <a:ext cx="7269938" cy="1751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100"/>
            </a:lvl1pPr>
          </a:lstStyle>
          <a:p>
            <a:r>
              <a:t>Questions?</a:t>
            </a:r>
          </a:p>
        </p:txBody>
      </p:sp>
      <p:sp>
        <p:nvSpPr>
          <p:cNvPr id="215"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216"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roblem Statement"/>
          <p:cNvSpPr txBox="1">
            <a:spLocks noGrp="1"/>
          </p:cNvSpPr>
          <p:nvPr>
            <p:ph type="title"/>
          </p:nvPr>
        </p:nvSpPr>
        <p:spPr>
          <a:xfrm>
            <a:off x="1206498" y="17477"/>
            <a:ext cx="21971004" cy="4648201"/>
          </a:xfrm>
          <a:prstGeom prst="rect">
            <a:avLst/>
          </a:prstGeom>
        </p:spPr>
        <p:txBody>
          <a:bodyPr/>
          <a:lstStyle>
            <a:lvl1pPr algn="ctr"/>
          </a:lstStyle>
          <a:p>
            <a:r>
              <a:t>Problem Statement</a:t>
            </a:r>
          </a:p>
        </p:txBody>
      </p:sp>
      <p:sp>
        <p:nvSpPr>
          <p:cNvPr id="159" name="What type of movies are doing best in the box office?"/>
          <p:cNvSpPr txBox="1"/>
          <p:nvPr/>
        </p:nvSpPr>
        <p:spPr>
          <a:xfrm>
            <a:off x="1206498" y="4533899"/>
            <a:ext cx="21971004" cy="464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ctr">
              <a:lnSpc>
                <a:spcPct val="80000"/>
              </a:lnSpc>
              <a:spcBef>
                <a:spcPts val="0"/>
              </a:spcBef>
              <a:defRPr sz="11600" spc="-232">
                <a:latin typeface="Helvetica Neue Medium"/>
                <a:ea typeface="Helvetica Neue Medium"/>
                <a:cs typeface="Helvetica Neue Medium"/>
                <a:sym typeface="Helvetica Neue Medium"/>
              </a:defRPr>
            </a:lvl1pPr>
          </a:lstStyle>
          <a:p>
            <a:r>
              <a:rPr lang="en-US" dirty="0"/>
              <a:t>What type of customer is more likely to subscribe to a term-deposit?</a:t>
            </a:r>
            <a:endParaRPr dirty="0"/>
          </a:p>
        </p:txBody>
      </p:sp>
      <p:sp>
        <p:nvSpPr>
          <p:cNvPr id="160"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61"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Business Value"/>
          <p:cNvSpPr txBox="1"/>
          <p:nvPr/>
        </p:nvSpPr>
        <p:spPr>
          <a:xfrm>
            <a:off x="7511186" y="795324"/>
            <a:ext cx="10046615" cy="1812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600"/>
            </a:lvl1pPr>
          </a:lstStyle>
          <a:p>
            <a:r>
              <a:t>Business Value</a:t>
            </a:r>
          </a:p>
        </p:txBody>
      </p:sp>
      <p:sp>
        <p:nvSpPr>
          <p:cNvPr id="166" name="Determine best niche to approach…"/>
          <p:cNvSpPr txBox="1"/>
          <p:nvPr/>
        </p:nvSpPr>
        <p:spPr>
          <a:xfrm>
            <a:off x="2599346" y="4133451"/>
            <a:ext cx="20921054" cy="463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marL="774700" indent="-774700">
              <a:buSzPct val="123000"/>
              <a:buChar char="•"/>
              <a:defRPr sz="6100"/>
            </a:pPr>
            <a:r>
              <a:rPr lang="en-US" dirty="0"/>
              <a:t>Increase revenue from term-deposits</a:t>
            </a:r>
          </a:p>
          <a:p>
            <a:pPr marL="774700" indent="-774700">
              <a:buSzPct val="123000"/>
              <a:buChar char="•"/>
              <a:defRPr sz="6100"/>
            </a:pPr>
            <a:r>
              <a:rPr lang="en-US" dirty="0"/>
              <a:t>Better determine what customer to spend time on sales</a:t>
            </a:r>
          </a:p>
          <a:p>
            <a:pPr marL="774700" indent="-774700">
              <a:buSzPct val="123000"/>
              <a:buChar char="•"/>
              <a:defRPr sz="6100"/>
            </a:pPr>
            <a:r>
              <a:rPr lang="en-US" dirty="0"/>
              <a:t>Create reusable pipeline to increase confidence in sales predictions</a:t>
            </a:r>
            <a:endParaRPr dirty="0"/>
          </a:p>
        </p:txBody>
      </p:sp>
      <p:sp>
        <p:nvSpPr>
          <p:cNvPr id="167"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68"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ethodology"/>
          <p:cNvSpPr txBox="1"/>
          <p:nvPr/>
        </p:nvSpPr>
        <p:spPr>
          <a:xfrm>
            <a:off x="7796276" y="1617600"/>
            <a:ext cx="8791449" cy="181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600"/>
            </a:lvl1pPr>
          </a:lstStyle>
          <a:p>
            <a:r>
              <a:t>Methodology</a:t>
            </a:r>
          </a:p>
        </p:txBody>
      </p:sp>
      <p:sp>
        <p:nvSpPr>
          <p:cNvPr id="173"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74"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3" name="TextBox 2">
            <a:extLst>
              <a:ext uri="{FF2B5EF4-FFF2-40B4-BE49-F238E27FC236}">
                <a16:creationId xmlns:a16="http://schemas.microsoft.com/office/drawing/2014/main" id="{D9097704-E453-5E42-911D-476B88E07872}"/>
              </a:ext>
            </a:extLst>
          </p:cNvPr>
          <p:cNvSpPr txBox="1"/>
          <p:nvPr/>
        </p:nvSpPr>
        <p:spPr>
          <a:xfrm>
            <a:off x="4991100" y="3361957"/>
            <a:ext cx="14401800" cy="94605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800" b="0" i="0" u="none" strike="noStrike" cap="none" spc="0" normalizeH="0" baseline="0" dirty="0">
                <a:ln>
                  <a:noFill/>
                </a:ln>
                <a:solidFill>
                  <a:srgbClr val="FFFFFF"/>
                </a:solidFill>
                <a:effectLst/>
                <a:uFillTx/>
                <a:latin typeface="+mn-lt"/>
                <a:ea typeface="+mn-ea"/>
                <a:cs typeface="+mn-cs"/>
                <a:sym typeface="Helvetica Neue"/>
              </a:rPr>
              <a:t>OSEMN </a:t>
            </a:r>
            <a:r>
              <a:rPr lang="en-US" dirty="0"/>
              <a:t>data science workflow, which involves:</a:t>
            </a:r>
          </a:p>
          <a:p>
            <a:pPr marL="685800" indent="-685800">
              <a:buFont typeface="Arial" panose="020B0604020202020204" pitchFamily="34" charset="0"/>
              <a:buChar char="•"/>
            </a:pPr>
            <a:r>
              <a:rPr lang="en-US" dirty="0"/>
              <a:t>Obtain (import the data)</a:t>
            </a:r>
          </a:p>
          <a:p>
            <a:pPr marL="685800" indent="-685800">
              <a:buFont typeface="Arial" panose="020B0604020202020204" pitchFamily="34" charset="0"/>
              <a:buChar char="•"/>
            </a:pPr>
            <a:r>
              <a:rPr lang="en-US" dirty="0"/>
              <a:t>Scrub (clean the data, deal with missing values and data types)</a:t>
            </a:r>
          </a:p>
          <a:p>
            <a:pPr marL="685800" indent="-685800">
              <a:buFont typeface="Arial" panose="020B0604020202020204" pitchFamily="34" charset="0"/>
              <a:buChar char="•"/>
            </a:pPr>
            <a:r>
              <a:rPr lang="en-US" dirty="0"/>
              <a:t>Explore (answer descriptive questions using EDA)</a:t>
            </a:r>
          </a:p>
          <a:p>
            <a:pPr marL="685800" indent="-685800">
              <a:buFont typeface="Arial" panose="020B0604020202020204" pitchFamily="34" charset="0"/>
              <a:buChar char="•"/>
            </a:pPr>
            <a:r>
              <a:rPr lang="en-US" dirty="0"/>
              <a:t>Model (build our predictive model)</a:t>
            </a:r>
          </a:p>
          <a:p>
            <a:pPr marL="685800" indent="-685800">
              <a:buFont typeface="Arial" panose="020B0604020202020204" pitchFamily="34" charset="0"/>
              <a:buChar char="•"/>
            </a:pPr>
            <a:r>
              <a:rPr lang="en-US" dirty="0" err="1"/>
              <a:t>iNterpret</a:t>
            </a:r>
            <a:r>
              <a:rPr lang="en-US" dirty="0"/>
              <a:t> (comment on our model and findings)</a:t>
            </a:r>
          </a:p>
          <a:p>
            <a:pPr marL="0" marR="0" indent="0" algn="l" defTabSz="2438338" rtl="0" fontAlgn="auto" latinLnBrk="0" hangingPunct="0">
              <a:lnSpc>
                <a:spcPct val="90000"/>
              </a:lnSpc>
              <a:spcBef>
                <a:spcPts val="4500"/>
              </a:spcBef>
              <a:spcAft>
                <a:spcPts val="0"/>
              </a:spcAft>
              <a:buClrTx/>
              <a:buSzTx/>
              <a:buFontTx/>
              <a:buNone/>
              <a:tabLst/>
            </a:pPr>
            <a:endParaRPr kumimoji="0" lang="en-US" sz="4800" b="0" i="0" u="none" strike="noStrike" cap="none" spc="0" normalizeH="0" baseline="0" dirty="0">
              <a:ln>
                <a:noFill/>
              </a:ln>
              <a:solidFill>
                <a:srgbClr val="FFFFFF"/>
              </a:solidFill>
              <a:effectLst/>
              <a:uFillTx/>
              <a:latin typeface="+mn-lt"/>
              <a:ea typeface="+mn-ea"/>
              <a:cs typeface="+mn-cs"/>
              <a:sym typeface="Helvetica Neue"/>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Worldwide Gross by Genre"/>
          <p:cNvSpPr txBox="1"/>
          <p:nvPr/>
        </p:nvSpPr>
        <p:spPr>
          <a:xfrm>
            <a:off x="8102980" y="1918480"/>
            <a:ext cx="10265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endParaRPr dirty="0"/>
          </a:p>
        </p:txBody>
      </p:sp>
      <p:sp>
        <p:nvSpPr>
          <p:cNvPr id="181"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82"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4" name="TextBox 3">
            <a:extLst>
              <a:ext uri="{FF2B5EF4-FFF2-40B4-BE49-F238E27FC236}">
                <a16:creationId xmlns:a16="http://schemas.microsoft.com/office/drawing/2014/main" id="{10795FD9-F308-3449-86DE-3F444D718102}"/>
              </a:ext>
            </a:extLst>
          </p:cNvPr>
          <p:cNvSpPr txBox="1"/>
          <p:nvPr/>
        </p:nvSpPr>
        <p:spPr>
          <a:xfrm>
            <a:off x="7284344" y="934635"/>
            <a:ext cx="10569179"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dirty="0"/>
              <a:t>Subscriptions Based on Marital Status</a:t>
            </a:r>
          </a:p>
        </p:txBody>
      </p:sp>
      <p:pic>
        <p:nvPicPr>
          <p:cNvPr id="6" name="Picture 5" descr="A screenshot of a cell phone&#10;&#10;Description automatically generated">
            <a:extLst>
              <a:ext uri="{FF2B5EF4-FFF2-40B4-BE49-F238E27FC236}">
                <a16:creationId xmlns:a16="http://schemas.microsoft.com/office/drawing/2014/main" id="{B36B0F76-C747-C942-8057-D26ABC059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179" y="3435344"/>
            <a:ext cx="10569179" cy="967210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C431B03-0C96-9D4C-8456-4C3CE9152E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3589" y="5549916"/>
            <a:ext cx="12259868" cy="544295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89"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pic>
        <p:nvPicPr>
          <p:cNvPr id="3" name="Picture 2" descr="A picture containing screenshot&#10;&#10;Description automatically generated">
            <a:extLst>
              <a:ext uri="{FF2B5EF4-FFF2-40B4-BE49-F238E27FC236}">
                <a16:creationId xmlns:a16="http://schemas.microsoft.com/office/drawing/2014/main" id="{69EF91A2-A689-AD46-98F7-7582B643B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481" y="4743511"/>
            <a:ext cx="16239038" cy="7120650"/>
          </a:xfrm>
          <a:prstGeom prst="rect">
            <a:avLst/>
          </a:prstGeom>
        </p:spPr>
      </p:pic>
      <p:sp>
        <p:nvSpPr>
          <p:cNvPr id="4" name="TextBox 3">
            <a:extLst>
              <a:ext uri="{FF2B5EF4-FFF2-40B4-BE49-F238E27FC236}">
                <a16:creationId xmlns:a16="http://schemas.microsoft.com/office/drawing/2014/main" id="{83602C7A-26A9-F146-B933-E2A70A82F2FB}"/>
              </a:ext>
            </a:extLst>
          </p:cNvPr>
          <p:cNvSpPr txBox="1"/>
          <p:nvPr/>
        </p:nvSpPr>
        <p:spPr>
          <a:xfrm>
            <a:off x="7284344" y="1851839"/>
            <a:ext cx="11816456"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FFFFFF"/>
                </a:solidFill>
                <a:effectLst/>
                <a:uFillTx/>
                <a:latin typeface="+mn-lt"/>
                <a:ea typeface="+mn-ea"/>
                <a:cs typeface="+mn-cs"/>
                <a:sym typeface="Helvetica Neue"/>
              </a:rPr>
              <a:t>Subscriptions by Month and Day of Week</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94"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196" name="Worldwide Gross Revenue per MPAA rating"/>
          <p:cNvSpPr txBox="1"/>
          <p:nvPr/>
        </p:nvSpPr>
        <p:spPr>
          <a:xfrm>
            <a:off x="6472485" y="1003261"/>
            <a:ext cx="11439029" cy="2009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Subscription success based on previous </a:t>
            </a:r>
          </a:p>
          <a:p>
            <a:r>
              <a:rPr lang="en-US" dirty="0"/>
              <a:t>	subscription attempt</a:t>
            </a:r>
            <a:endParaRPr dirty="0"/>
          </a:p>
        </p:txBody>
      </p:sp>
      <p:pic>
        <p:nvPicPr>
          <p:cNvPr id="5" name="Picture 4" descr="A screenshot of a cell phone&#10;&#10;Description automatically generated">
            <a:extLst>
              <a:ext uri="{FF2B5EF4-FFF2-40B4-BE49-F238E27FC236}">
                <a16:creationId xmlns:a16="http://schemas.microsoft.com/office/drawing/2014/main" id="{BC6F7036-73FD-6447-B066-90468343F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904" y="3916710"/>
            <a:ext cx="16652703" cy="740658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201"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202" name="Findings"/>
          <p:cNvSpPr txBox="1"/>
          <p:nvPr/>
        </p:nvSpPr>
        <p:spPr>
          <a:xfrm>
            <a:off x="9337979" y="1278097"/>
            <a:ext cx="5708042" cy="181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600"/>
            </a:lvl1pPr>
          </a:lstStyle>
          <a:p>
            <a:r>
              <a:t>Findings</a:t>
            </a:r>
          </a:p>
        </p:txBody>
      </p:sp>
      <p:sp>
        <p:nvSpPr>
          <p:cNvPr id="203" name="Action movie, Adventure movie, or a blend…"/>
          <p:cNvSpPr txBox="1"/>
          <p:nvPr/>
        </p:nvSpPr>
        <p:spPr>
          <a:xfrm>
            <a:off x="3550901" y="5084878"/>
            <a:ext cx="18048210" cy="325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685800" indent="-685800">
              <a:buFont typeface="Arial" panose="020B0604020202020204" pitchFamily="34" charset="0"/>
              <a:buChar char="•"/>
            </a:pPr>
            <a:r>
              <a:rPr lang="en-US" dirty="0"/>
              <a:t>Make more calls in May</a:t>
            </a:r>
          </a:p>
          <a:p>
            <a:pPr marL="685800" indent="-685800">
              <a:buFont typeface="Arial" panose="020B0604020202020204" pitchFamily="34" charset="0"/>
              <a:buChar char="•"/>
            </a:pPr>
            <a:r>
              <a:rPr lang="en-US" dirty="0"/>
              <a:t>Focus efforts for calls on Friday</a:t>
            </a:r>
          </a:p>
          <a:p>
            <a:pPr marL="685800" indent="-685800">
              <a:buFont typeface="Arial" panose="020B0604020202020204" pitchFamily="34" charset="0"/>
              <a:buChar char="•"/>
            </a:pPr>
            <a:r>
              <a:rPr lang="en-US" dirty="0"/>
              <a:t>Target individuals who have subscribed in previous campaigns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4D7D-D9A7-BE43-97CA-C1FD4EE4FC54}"/>
              </a:ext>
            </a:extLst>
          </p:cNvPr>
          <p:cNvSpPr>
            <a:spLocks noGrp="1"/>
          </p:cNvSpPr>
          <p:nvPr>
            <p:ph type="title"/>
          </p:nvPr>
        </p:nvSpPr>
        <p:spPr>
          <a:xfrm>
            <a:off x="9918700" y="782987"/>
            <a:ext cx="13741400" cy="1433163"/>
          </a:xfrm>
        </p:spPr>
        <p:txBody>
          <a:bodyPr/>
          <a:lstStyle/>
          <a:p>
            <a:r>
              <a:rPr lang="en-US" dirty="0"/>
              <a:t>Model Performance</a:t>
            </a:r>
          </a:p>
        </p:txBody>
      </p:sp>
      <p:pic>
        <p:nvPicPr>
          <p:cNvPr id="8" name="Picture 7" descr="A close up of a map&#10;&#10;Description automatically generated">
            <a:extLst>
              <a:ext uri="{FF2B5EF4-FFF2-40B4-BE49-F238E27FC236}">
                <a16:creationId xmlns:a16="http://schemas.microsoft.com/office/drawing/2014/main" id="{BEFE24AE-8BCB-DF41-8DFB-14FD708B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9938"/>
            <a:ext cx="8071014" cy="621413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B56660A-A9AD-A746-8C1F-4751CA3C7B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6684068"/>
            <a:ext cx="8071015" cy="703193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3815FE9-9A68-9147-B571-5021CD1A2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18856" y="6731064"/>
            <a:ext cx="8265143" cy="7031932"/>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E5E21C80-49CC-864B-A221-83E5D14CD1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18856" y="4275531"/>
            <a:ext cx="8265143" cy="2455533"/>
          </a:xfrm>
          <a:prstGeom prst="rect">
            <a:avLst/>
          </a:prstGeom>
        </p:spPr>
      </p:pic>
    </p:spTree>
    <p:extLst>
      <p:ext uri="{BB962C8B-B14F-4D97-AF65-F5344CB8AC3E}">
        <p14:creationId xmlns:p14="http://schemas.microsoft.com/office/powerpoint/2010/main" val="1871866927"/>
      </p:ext>
    </p:extLst>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TotalTime>
  <Words>796</Words>
  <Application>Microsoft Macintosh PowerPoint</Application>
  <PresentationFormat>Custom</PresentationFormat>
  <Paragraphs>39</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Helvetica Neue</vt:lpstr>
      <vt:lpstr>Helvetica Neue Medium</vt:lpstr>
      <vt:lpstr>20_BasicBlack</vt:lpstr>
      <vt:lpstr>Bank Marketing Analysis</vt:lpstr>
      <vt:lpstr>Problem Statement</vt:lpstr>
      <vt:lpstr>PowerPoint Presentation</vt:lpstr>
      <vt:lpstr>PowerPoint Presentation</vt:lpstr>
      <vt:lpstr>PowerPoint Presentation</vt:lpstr>
      <vt:lpstr>PowerPoint Presentation</vt:lpstr>
      <vt:lpstr>PowerPoint Presentation</vt:lpstr>
      <vt:lpstr>PowerPoint Presentation</vt:lpstr>
      <vt:lpstr>Model Performance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Analysis</dc:title>
  <cp:lastModifiedBy>Steven Jasper</cp:lastModifiedBy>
  <cp:revision>9</cp:revision>
  <dcterms:modified xsi:type="dcterms:W3CDTF">2020-08-27T21:28:26Z</dcterms:modified>
</cp:coreProperties>
</file>