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"/>
      <p:regular r:id="rId24"/>
      <p:bold r:id="rId25"/>
      <p:italic r:id="rId26"/>
      <p:boldItalic r:id="rId27"/>
    </p:embeddedFont>
    <p:embeddedFont>
      <p:font typeface="Ex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Exo-regular.fntdata"/><Relationship Id="rId27" Type="http://schemas.openxmlformats.org/officeDocument/2006/relationships/font" Target="fonts/PT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x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-boldItalic.fntdata"/><Relationship Id="rId30" Type="http://schemas.openxmlformats.org/officeDocument/2006/relationships/font" Target="fonts/Ex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335088c1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335088c1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3338c728ff8_2_3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9" name="Google Shape;3049;g3338c728ff8_2_3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3338c728ff8_2_3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3338c728ff8_2_3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3338c728ff8_2_2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3338c728ff8_2_2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3350538f5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3350538f5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3350538f5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3350538f5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3350538f5df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3350538f5df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3350538f5df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3350538f5df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g3338c728ff8_2_4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7" name="Google Shape;3207;g3338c728ff8_2_4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3338c728ff8_2_26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3338c728ff8_2_2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3338c728ff8_2_2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3338c728ff8_2_2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3338c728ff8_2_2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Google Shape;2800;g3338c728ff8_2_2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3350538f5df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3350538f5df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3338c728ff8_2_3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3338c728ff8_2_3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3350538f5df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3350538f5df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3350538f5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3350538f5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3338c728ff8_2_2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3338c728ff8_2_2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5" name="Google Shape;5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5" name="Google Shape;95;p14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96" name="Google Shape;96;p14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4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" name="Google Shape;104;p14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05" name="Google Shape;105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11" name="Google Shape;111;p14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4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114" name="Google Shape;114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4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121" name="Google Shape;121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127" name="Google Shape;127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46" name="Google Shape;146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" name="Google Shape;156;p14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7" name="Google Shape;157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4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63" name="Google Shape;163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69" name="Google Shape;169;p14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" name="Google Shape;174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5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15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15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" name="Google Shape;215;p15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17" name="Google Shape;217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5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5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25" name="Google Shape;225;p1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5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31" name="Google Shape;231;p1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5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37" name="Google Shape;237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15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43" name="Google Shape;243;p1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5" name="Google Shape;255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15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5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68" name="Google Shape;268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6" name="Google Shape;276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16" name="Google Shape;316;p16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317" name="Google Shape;317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6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6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325" name="Google Shape;325;p16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6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329" name="Google Shape;329;p1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0" name="Google Shape;330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1" name="Google Shape;341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16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5" name="Google Shape;35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1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4" name="Google Shape;394;p17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7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17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8" name="Google Shape;398;p17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99" name="Google Shape;399;p17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7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413" name="Google Shape;413;p1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7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420" name="Google Shape;420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7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426" name="Google Shape;426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7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432" name="Google Shape;432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17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439" name="Google Shape;439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7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17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47" name="Google Shape;447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55" name="Google Shape;455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1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4" name="Google Shape;494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18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96" name="Google Shape;496;p1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18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18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512" name="Google Shape;512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18" name="Google Shape;518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18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18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525" name="Google Shape;525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18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32" name="Google Shape;532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39" name="Google Shape;539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19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8" name="Google Shape;578;p19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1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19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82" name="Google Shape;582;p1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19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89" name="Google Shape;589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19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9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19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97" name="Google Shape;597;p1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19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19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613" name="Google Shape;613;p19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19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19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618" name="Google Shape;618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624" name="Google Shape;624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31" name="Google Shape;631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20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0" name="Google Shape;670;p20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20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72" name="Google Shape;672;p20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0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75" name="Google Shape;675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20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20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80" name="Google Shape;680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20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0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20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90" name="Google Shape;690;p2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20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96" name="Google Shape;69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0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20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703" name="Google Shape;703;p2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0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710" name="Google Shape;710;p2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0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717" name="Google Shape;717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25" name="Google Shape;725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21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21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5" name="Google Shape;765;p2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21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67" name="Google Shape;767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21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1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21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77" name="Google Shape;777;p21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1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80" name="Google Shape;780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1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86" name="Google Shape;786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1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93" name="Google Shape;793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21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97" name="Google Shape;797;p2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98" name="Google Shape;798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8" name="Google Shape;808;p2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09" name="Google Shape;809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9" name="Google Shape;819;p21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820" name="Google Shape;820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2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29" name="Google Shape;829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23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8" name="Google Shape;868;p23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23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23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71" name="Google Shape;871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23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77" name="Google Shape;87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23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3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23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85" name="Google Shape;885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23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89" name="Google Shape;889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23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3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3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3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3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23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901" name="Google Shape;901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23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907" name="Google Shape;907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23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914" name="Google Shape;914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15" name="Google Shape;915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Google Shape;925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26" name="Google Shape;926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6" name="Google Shape;936;p2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937" name="Google Shape;937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23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52" name="Google Shape;952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53" name="Google Shape;953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64" name="Google Shape;964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77" name="Google Shape;977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16" name="Google Shape;1016;p25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7" name="Google Shape;1017;p25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25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9" name="Google Shape;1019;p25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0" name="Google Shape;1020;p25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25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2" name="Google Shape;1022;p25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3" name="Google Shape;1023;p25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25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5" name="Google Shape;1025;p25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6" name="Google Shape;1026;p25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25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8" name="Google Shape;1028;p25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9" name="Google Shape;1029;p25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25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1" name="Google Shape;1031;p25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2" name="Google Shape;1032;p25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25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34" name="Google Shape;1034;p25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1035" name="Google Shape;1035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25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25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1042" name="Google Shape;1042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25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25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50" name="Google Shape;1050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51" name="Google Shape;1051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62" name="Google Shape;1062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2" name="Google Shape;1072;p25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73" name="Google Shape;10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74" name="Google Shape;10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4" name="Google Shape;10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85" name="Google Shape;10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5" name="Google Shape;1095;p25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96" name="Google Shape;1096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5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103" name="Google Shape;1103;p2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10" name="Google Shape;1110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26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9" name="Google Shape;1149;p26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50" name="Google Shape;1150;p26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1" name="Google Shape;1151;p26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52" name="Google Shape;1152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26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26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60" name="Google Shape;1160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26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26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66" name="Google Shape;1166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6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72" name="Google Shape;1172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26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78" name="Google Shape;1178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6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84" name="Google Shape;1184;p26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6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87" name="Google Shape;1187;p2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95" name="Google Shape;1195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27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4" name="Google Shape;1234;p27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5" name="Google Shape;1235;p27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36" name="Google Shape;1236;p27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237" name="Google Shape;123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7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7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7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7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7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7" name="Google Shape;1247;p27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48" name="Google Shape;1248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7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54" name="Google Shape;1254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7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60" name="Google Shape;1260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27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66" name="Google Shape;1266;p27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70" name="Google Shape;1270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28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9" name="Google Shape;1309;p28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0" name="Google Shape;1310;p28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1" name="Google Shape;1311;p28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8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8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314" name="Google Shape;1314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321" name="Google Shape;1321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28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327" name="Google Shape;1327;p28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28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0" name="Google Shape;1330;p28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331" name="Google Shape;1331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28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338" name="Google Shape;1338;p28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28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2" name="Google Shape;1342;p28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343" name="Google Shape;1343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Google Shape;1349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50" name="Google Shape;1350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29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89" name="Google Shape;1389;p29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90" name="Google Shape;1390;p29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91" name="Google Shape;1391;p29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29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93" name="Google Shape;1393;p2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9" name="Google Shape;1399;p29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400" name="Google Shape;1400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29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29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407" name="Google Shape;1407;p2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29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9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3" name="Google Shape;1423;p29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424" name="Google Shape;1424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29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430" name="Google Shape;1430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37" name="Google Shape;1437;p3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5" name="Google Shape;1475;p30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6" name="Google Shape;1476;p30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77" name="Google Shape;1477;p30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78" name="Google Shape;1478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30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85" name="Google Shape;1485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30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91" name="Google Shape;1491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6" name="Google Shape;1496;p30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9" name="Google Shape;1499;p30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500" name="Google Shape;1500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30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506" name="Google Shape;1506;p30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7" name="Google Shape;1507;p30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508" name="Google Shape;1508;p30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509" name="Google Shape;1509;p3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3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3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3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3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3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3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3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3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3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9" name="Google Shape;1519;p30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520" name="Google Shape;1520;p3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3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3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3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3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3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3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3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3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3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30" name="Google Shape;1530;p30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531" name="Google Shape;1531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7" name="Google Shape;1537;p3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38" name="Google Shape;1538;p3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31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77" name="Google Shape;1577;p31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8" name="Google Shape;1578;p31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79" name="Google Shape;1579;p31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80" name="Google Shape;1580;p31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81" name="Google Shape;1581;p31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2" name="Google Shape;1582;p31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83" name="Google Shape;1583;p3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9" name="Google Shape;1589;p31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90" name="Google Shape;1590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31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96" name="Google Shape;1596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1" name="Google Shape;1601;p31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1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1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5" name="Google Shape;1605;p31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606" name="Google Shape;1606;p3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31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3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14" name="Google Shape;1614;p3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32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3" name="Google Shape;1653;p32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54" name="Google Shape;1654;p32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55" name="Google Shape;1655;p32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6" name="Google Shape;1656;p32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57" name="Google Shape;1657;p3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3" name="Google Shape;1663;p32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64" name="Google Shape;1664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32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70" name="Google Shape;1670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32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76" name="Google Shape;1676;p3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9" name="Google Shape;1679;p32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0" name="Google Shape;1680;p32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81" name="Google Shape;1681;p3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32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87" name="Google Shape;1687;p3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1" name="Google Shape;1701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3" name="Google Shape;1703;p3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04" name="Google Shape;1704;p3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2" name="Google Shape;1742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43" name="Google Shape;1743;p33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4" name="Google Shape;1744;p33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5" name="Google Shape;1745;p33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6" name="Google Shape;1746;p33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7" name="Google Shape;1747;p33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8" name="Google Shape;1748;p33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9" name="Google Shape;1749;p33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50" name="Google Shape;1750;p33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1" name="Google Shape;1751;p33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52" name="Google Shape;1752;p33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3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8" name="Google Shape;1758;p33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59" name="Google Shape;1759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4" name="Google Shape;1764;p33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5" name="Google Shape;1765;p33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66" name="Google Shape;1766;p3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33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73" name="Google Shape;1773;p3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33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79" name="Google Shape;1779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87" name="Google Shape;1787;p3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5" name="Google Shape;1825;p34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6" name="Google Shape;1826;p34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34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8" name="Google Shape;1828;p34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34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0" name="Google Shape;1830;p34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34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2" name="Google Shape;1832;p34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3" name="Google Shape;1833;p34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4" name="Google Shape;1834;p34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835" name="Google Shape;1835;p3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0" name="Google Shape;1840;p34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841" name="Google Shape;1841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6" name="Google Shape;1846;p34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47" name="Google Shape;1847;p3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0" name="Google Shape;1850;p34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1" name="Google Shape;1851;p34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52" name="Google Shape;1852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7" name="Google Shape;1857;p3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8" name="Google Shape;1858;p34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59" name="Google Shape;1859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34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74" name="Google Shape;1874;p34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5" name="Google Shape;1875;p34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76" name="Google Shape;1876;p3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77" name="Google Shape;1877;p3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3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3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3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3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3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3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3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3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87" name="Google Shape;1887;p3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88" name="Google Shape;1888;p3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3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3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3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3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3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3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3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3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3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98" name="Google Shape;1898;p34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3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01" name="Google Shape;1901;p3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9" name="Google Shape;1939;p3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40" name="Google Shape;1940;p35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1" name="Google Shape;1941;p35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2" name="Google Shape;1942;p35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3" name="Google Shape;1943;p35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4" name="Google Shape;1944;p35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5" name="Google Shape;1945;p35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6" name="Google Shape;1946;p35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7" name="Google Shape;1947;p35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8" name="Google Shape;1948;p35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9" name="Google Shape;1949;p35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0" name="Google Shape;1950;p35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1" name="Google Shape;1951;p35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2" name="Google Shape;1952;p35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3" name="Google Shape;1953;p35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54" name="Google Shape;1954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35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61" name="Google Shape;1961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62" name="Google Shape;1962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2" name="Google Shape;1972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73" name="Google Shape;1973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3" name="Google Shape;1983;p35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5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5" name="Google Shape;1985;p35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86" name="Google Shape;1986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1" name="Google Shape;1991;p35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92" name="Google Shape;1992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7" name="Google Shape;1997;p35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98" name="Google Shape;1998;p3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1" name="Google Shape;2001;p35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35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2003" name="Google Shape;2003;p3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8" name="Google Shape;2008;p35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2009" name="Google Shape;2009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3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25" name="Google Shape;2025;p3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3" name="Google Shape;2063;p36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64" name="Google Shape;2064;p3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36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70" name="Google Shape;2070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76" name="Google Shape;2076;p36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8" name="Google Shape;2078;p36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9" name="Google Shape;2079;p36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80" name="Google Shape;2080;p36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1" name="Google Shape;2081;p36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82" name="Google Shape;2082;p36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83" name="Google Shape;2083;p3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3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3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3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3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3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3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3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3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3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3" name="Google Shape;2093;p36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94" name="Google Shape;2094;p3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3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3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3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3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3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3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3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3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3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04" name="Google Shape;2104;p36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5" name="Google Shape;2105;p36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106" name="Google Shape;2106;p3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36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112" name="Google Shape;2112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8" name="Google Shape;2118;p36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119" name="Google Shape;2119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20" name="Google Shape;212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31" name="Google Shape;2131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1" name="Google Shape;2141;p36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142" name="Google Shape;2142;p3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6" name="Google Shape;2156;p3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8" name="Google Shape;2158;p3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59" name="Google Shape;2159;p3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7" name="Google Shape;2197;p37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8" name="Google Shape;2198;p37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99" name="Google Shape;2199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205" name="Google Shape;2205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1" name="Google Shape;2211;p37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212" name="Google Shape;2212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37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218" name="Google Shape;2218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19" name="Google Shape;2219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9" name="Google Shape;2229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230" name="Google Shape;2230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0" name="Google Shape;2240;p37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7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2" name="Google Shape;2242;p37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243" name="Google Shape;2243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37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50" name="Google Shape;2250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4" name="Google Shape;2264;p3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6" name="Google Shape;2266;p3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67" name="Google Shape;2267;p3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5" name="Google Shape;2305;p3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06" name="Google Shape;2306;p38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7" name="Google Shape;2307;p38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8" name="Google Shape;2308;p38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9" name="Google Shape;2309;p38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0" name="Google Shape;2310;p38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1" name="Google Shape;2311;p38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2" name="Google Shape;2312;p38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3" name="Google Shape;2313;p38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4" name="Google Shape;2314;p38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315" name="Google Shape;2315;p38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316" name="Google Shape;2316;p3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7" name="Google Shape;2317;p38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318" name="Google Shape;2318;p3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24" name="Google Shape;2324;p38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325" name="Google Shape;2325;p3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38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331" name="Google Shape;2331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6" name="Google Shape;2336;p38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38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3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3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0" name="Google Shape;2340;p38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341" name="Google Shape;2341;p3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38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47" name="Google Shape;2347;p3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3" name="Google Shape;2353;p3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54" name="Google Shape;2354;p3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2" name="Google Shape;2392;p39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93" name="Google Shape;2393;p39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4" name="Google Shape;2394;p39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95" name="Google Shape;2395;p39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6" name="Google Shape;2396;p39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97" name="Google Shape;2397;p39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8" name="Google Shape;2398;p39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99" name="Google Shape;2399;p3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5" name="Google Shape;2405;p39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406" name="Google Shape;2406;p3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39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12" name="Google Shape;2412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7" name="Google Shape;2417;p39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418" name="Google Shape;2418;p39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9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39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421" name="Google Shape;2421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4" name="Google Shape;2424;p39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5" name="Google Shape;2425;p39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426" name="Google Shape;242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27" name="Google Shape;242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7" name="Google Shape;243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38" name="Google Shape;243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48" name="Google Shape;2448;p39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9" name="Google Shape;2449;p39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50" name="Google Shape;2450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6" name="Google Shape;2456;p39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57" name="Google Shape;2457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58" name="Google Shape;24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8" name="Google Shape;2468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69" name="Google Shape;2469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9" name="Google Shape;2479;p39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80" name="Google Shape;2480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4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96" name="Google Shape;2496;p4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4" name="Google Shape;2534;p40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535" name="Google Shape;2535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40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541" name="Google Shape;2541;p4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4" name="Google Shape;2544;p40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40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6" name="Google Shape;2546;p40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47" name="Google Shape;2547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48" name="Google Shape;2548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8" name="Google Shape;2558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59" name="Google Shape;2559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69" name="Google Shape;2569;p40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70" name="Google Shape;2570;p4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5" name="Google Shape;2575;p40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76" name="Google Shape;2576;p40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8" name="Google Shape;2578;p40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9" name="Google Shape;2579;p40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80" name="Google Shape;2580;p4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5" name="Google Shape;2585;p40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86" name="Google Shape;2586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3" name="Google Shape;2593;p4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94" name="Google Shape;2594;p4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2" name="Google Shape;2632;p41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633" name="Google Shape;2633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41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639" name="Google Shape;2639;p4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1" name="Google Shape;2641;p41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642" name="Google Shape;2642;p4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5" name="Google Shape;2645;p41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41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7" name="Google Shape;2647;p41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48" name="Google Shape;2648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4" name="Google Shape;2654;p41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55" name="Google Shape;2655;p4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0" name="Google Shape;2660;p41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61" name="Google Shape;2661;p4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6" name="Google Shape;2666;p4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67" name="Google Shape;2667;p4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41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70" name="Google Shape;2670;p41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1" name="Google Shape;2671;p41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72" name="Google Shape;2672;p4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73" name="Google Shape;2673;p4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4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4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4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4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4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4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4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4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4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3" name="Google Shape;2683;p4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84" name="Google Shape;2684;p4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5" name="Google Shape;2685;p4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6" name="Google Shape;2686;p4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7" name="Google Shape;2687;p4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8" name="Google Shape;2688;p4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9" name="Google Shape;2689;p4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0" name="Google Shape;2690;p4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1" name="Google Shape;2691;p4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2" name="Google Shape;2692;p4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3" name="Google Shape;2693;p4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dnkcmDETeG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2"/>
          <p:cNvSpPr txBox="1"/>
          <p:nvPr>
            <p:ph type="ctrTitle"/>
          </p:nvPr>
        </p:nvSpPr>
        <p:spPr>
          <a:xfrm>
            <a:off x="1317600" y="1709550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https://youtu.be/dnkcmDETeGg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5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EVOLUTION</a:t>
            </a:r>
            <a:endParaRPr/>
          </a:p>
        </p:txBody>
      </p:sp>
      <p:grpSp>
        <p:nvGrpSpPr>
          <p:cNvPr id="3052" name="Google Shape;3052;p51"/>
          <p:cNvGrpSpPr/>
          <p:nvPr/>
        </p:nvGrpSpPr>
        <p:grpSpPr>
          <a:xfrm rot="10800000">
            <a:off x="-83256" y="3428478"/>
            <a:ext cx="883262" cy="242091"/>
            <a:chOff x="2300350" y="2601250"/>
            <a:chExt cx="2275275" cy="623625"/>
          </a:xfrm>
        </p:grpSpPr>
        <p:sp>
          <p:nvSpPr>
            <p:cNvPr id="3053" name="Google Shape;3053;p5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5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9" name="Google Shape;3059;p51"/>
          <p:cNvGrpSpPr/>
          <p:nvPr/>
        </p:nvGrpSpPr>
        <p:grpSpPr>
          <a:xfrm>
            <a:off x="8512920" y="3483116"/>
            <a:ext cx="2297800" cy="347400"/>
            <a:chOff x="7644195" y="3512791"/>
            <a:chExt cx="2297800" cy="347400"/>
          </a:xfrm>
        </p:grpSpPr>
        <p:sp>
          <p:nvSpPr>
            <p:cNvPr id="3060" name="Google Shape;3060;p51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1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2" name="Google Shape;3062;p51"/>
          <p:cNvSpPr txBox="1"/>
          <p:nvPr>
            <p:ph idx="2" type="title"/>
          </p:nvPr>
        </p:nvSpPr>
        <p:spPr>
          <a:xfrm>
            <a:off x="841275" y="1988621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History</a:t>
            </a:r>
            <a:endParaRPr/>
          </a:p>
        </p:txBody>
      </p:sp>
      <p:sp>
        <p:nvSpPr>
          <p:cNvPr id="3063" name="Google Shape;3063;p51"/>
          <p:cNvSpPr txBox="1"/>
          <p:nvPr>
            <p:ph idx="1" type="subTitle"/>
          </p:nvPr>
        </p:nvSpPr>
        <p:spPr>
          <a:xfrm>
            <a:off x="841275" y="2419550"/>
            <a:ext cx="29433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0.1.19(</a:t>
            </a:r>
            <a:r>
              <a:rPr lang="en" sz="1200"/>
              <a:t>Expanded classes and reorganized structure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0.5.5(</a:t>
            </a:r>
            <a:r>
              <a:rPr lang="en" sz="1100"/>
              <a:t>Rewritten NeXTstep classes for enhanced performance and usability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</a:t>
            </a:r>
            <a:r>
              <a:rPr lang="en"/>
              <a:t>1.15.4(</a:t>
            </a:r>
            <a:r>
              <a:rPr lang="en" sz="1100"/>
              <a:t>Improved MacOS compatibility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1.23.0(</a:t>
            </a:r>
            <a:r>
              <a:rPr lang="en" sz="1100"/>
              <a:t>Added Objective-C 2.0 support with ARC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1.31.0(</a:t>
            </a:r>
            <a:r>
              <a:rPr lang="en" sz="1100"/>
              <a:t>Ongoing runtime improvements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51"/>
          <p:cNvSpPr txBox="1"/>
          <p:nvPr>
            <p:ph idx="4" type="title"/>
          </p:nvPr>
        </p:nvSpPr>
        <p:spPr>
          <a:xfrm>
            <a:off x="3551593" y="198862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History</a:t>
            </a:r>
            <a:endParaRPr/>
          </a:p>
        </p:txBody>
      </p:sp>
      <p:sp>
        <p:nvSpPr>
          <p:cNvPr id="3065" name="Google Shape;3065;p51"/>
          <p:cNvSpPr txBox="1"/>
          <p:nvPr>
            <p:ph idx="5" type="subTitle"/>
          </p:nvPr>
        </p:nvSpPr>
        <p:spPr>
          <a:xfrm>
            <a:off x="3551700" y="2419525"/>
            <a:ext cx="26139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0.1(</a:t>
            </a:r>
            <a:r>
              <a:rPr lang="en" sz="1200"/>
              <a:t>Enhanced GUI elements, system color configuration, and improved compatibility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0.2(</a:t>
            </a:r>
            <a:r>
              <a:rPr lang="en" sz="1200"/>
              <a:t>Optimized printing, auto-saving in documents, and better MacOS compatibility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0.32(</a:t>
            </a:r>
            <a:r>
              <a:rPr lang="en" sz="1200"/>
              <a:t>Introduced unique application icons, improved mouse tracking</a:t>
            </a:r>
            <a:r>
              <a:rPr lang="en"/>
              <a:t>)</a:t>
            </a:r>
            <a:endParaRPr/>
          </a:p>
        </p:txBody>
      </p:sp>
      <p:sp>
        <p:nvSpPr>
          <p:cNvPr id="3066" name="Google Shape;3066;p51"/>
          <p:cNvSpPr txBox="1"/>
          <p:nvPr>
            <p:ph idx="6" type="title"/>
          </p:nvPr>
        </p:nvSpPr>
        <p:spPr>
          <a:xfrm>
            <a:off x="3455243" y="1199934"/>
            <a:ext cx="22335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Libs-Gui</a:t>
            </a:r>
            <a:endParaRPr sz="3000"/>
          </a:p>
        </p:txBody>
      </p:sp>
      <p:sp>
        <p:nvSpPr>
          <p:cNvPr id="3067" name="Google Shape;3067;p51"/>
          <p:cNvSpPr txBox="1"/>
          <p:nvPr>
            <p:ph idx="7" type="title"/>
          </p:nvPr>
        </p:nvSpPr>
        <p:spPr>
          <a:xfrm>
            <a:off x="6261925" y="1988621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History</a:t>
            </a:r>
            <a:endParaRPr/>
          </a:p>
        </p:txBody>
      </p:sp>
      <p:sp>
        <p:nvSpPr>
          <p:cNvPr id="3068" name="Google Shape;3068;p51"/>
          <p:cNvSpPr txBox="1"/>
          <p:nvPr>
            <p:ph idx="8" type="subTitle"/>
          </p:nvPr>
        </p:nvSpPr>
        <p:spPr>
          <a:xfrm>
            <a:off x="6262125" y="2419550"/>
            <a:ext cx="26139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0.1(</a:t>
            </a:r>
            <a:r>
              <a:rPr lang="en" sz="1200"/>
              <a:t>Introduced core UI functions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</a:t>
            </a:r>
            <a:r>
              <a:rPr lang="en"/>
              <a:t>0.5(</a:t>
            </a:r>
            <a:r>
              <a:rPr lang="en" sz="1200"/>
              <a:t>Added sound and image support with enhanced multi-selection and performance.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1.0(</a:t>
            </a:r>
            <a:r>
              <a:rPr lang="en" sz="1200"/>
              <a:t>Improved usability with menu restoration, alert panels, enhanced font widgets, cut/paste, and alignment tools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Ver. 1.4(</a:t>
            </a:r>
            <a:r>
              <a:rPr lang="en" sz="1200"/>
              <a:t>Simplified matrix creation</a:t>
            </a:r>
            <a:r>
              <a:rPr lang="en"/>
              <a:t>)</a:t>
            </a:r>
            <a:endParaRPr/>
          </a:p>
        </p:txBody>
      </p:sp>
      <p:sp>
        <p:nvSpPr>
          <p:cNvPr id="3069" name="Google Shape;3069;p51"/>
          <p:cNvSpPr txBox="1"/>
          <p:nvPr>
            <p:ph idx="3" type="title"/>
          </p:nvPr>
        </p:nvSpPr>
        <p:spPr>
          <a:xfrm>
            <a:off x="745025" y="1199917"/>
            <a:ext cx="22335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Libs-Base</a:t>
            </a:r>
            <a:endParaRPr sz="3000"/>
          </a:p>
        </p:txBody>
      </p:sp>
      <p:sp>
        <p:nvSpPr>
          <p:cNvPr id="3070" name="Google Shape;3070;p51"/>
          <p:cNvSpPr txBox="1"/>
          <p:nvPr>
            <p:ph idx="9" type="title"/>
          </p:nvPr>
        </p:nvSpPr>
        <p:spPr>
          <a:xfrm>
            <a:off x="6165475" y="1199930"/>
            <a:ext cx="22335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Gorm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5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FLOW CONTROL</a:t>
            </a:r>
            <a:endParaRPr/>
          </a:p>
        </p:txBody>
      </p:sp>
      <p:grpSp>
        <p:nvGrpSpPr>
          <p:cNvPr id="3076" name="Google Shape;3076;p52"/>
          <p:cNvGrpSpPr/>
          <p:nvPr/>
        </p:nvGrpSpPr>
        <p:grpSpPr>
          <a:xfrm>
            <a:off x="639066" y="1735171"/>
            <a:ext cx="2146205" cy="996900"/>
            <a:chOff x="791466" y="1735171"/>
            <a:chExt cx="2146205" cy="996900"/>
          </a:xfrm>
        </p:grpSpPr>
        <p:sp>
          <p:nvSpPr>
            <p:cNvPr id="3077" name="Google Shape;3077;p52"/>
            <p:cNvSpPr/>
            <p:nvPr/>
          </p:nvSpPr>
          <p:spPr>
            <a:xfrm>
              <a:off x="791471" y="1735171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Base</a:t>
              </a:r>
              <a:endParaRPr b="1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78" name="Google Shape;3078;p52"/>
            <p:cNvSpPr txBox="1"/>
            <p:nvPr/>
          </p:nvSpPr>
          <p:spPr>
            <a:xfrm>
              <a:off x="791466" y="2270371"/>
              <a:ext cx="214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The Base library has control flow over the Back and GUI library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79" name="Google Shape;3079;p52"/>
          <p:cNvGrpSpPr/>
          <p:nvPr/>
        </p:nvGrpSpPr>
        <p:grpSpPr>
          <a:xfrm>
            <a:off x="6353267" y="1735171"/>
            <a:ext cx="2151670" cy="996900"/>
            <a:chOff x="6200867" y="1735171"/>
            <a:chExt cx="2151670" cy="996900"/>
          </a:xfrm>
        </p:grpSpPr>
        <p:sp>
          <p:nvSpPr>
            <p:cNvPr id="3080" name="Google Shape;3080;p52"/>
            <p:cNvSpPr/>
            <p:nvPr/>
          </p:nvSpPr>
          <p:spPr>
            <a:xfrm>
              <a:off x="6200867" y="1735171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Back</a:t>
              </a:r>
              <a:endParaRPr b="1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81" name="Google Shape;3081;p52"/>
            <p:cNvSpPr txBox="1"/>
            <p:nvPr/>
          </p:nvSpPr>
          <p:spPr>
            <a:xfrm>
              <a:off x="6206336" y="2270371"/>
              <a:ext cx="214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The Back library has control flow over the GUI library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82" name="Google Shape;3082;p52"/>
          <p:cNvGrpSpPr/>
          <p:nvPr/>
        </p:nvGrpSpPr>
        <p:grpSpPr>
          <a:xfrm>
            <a:off x="641241" y="3124273"/>
            <a:ext cx="2146205" cy="920700"/>
            <a:chOff x="793641" y="3124273"/>
            <a:chExt cx="2146205" cy="920700"/>
          </a:xfrm>
        </p:grpSpPr>
        <p:sp>
          <p:nvSpPr>
            <p:cNvPr id="3083" name="Google Shape;3083;p52"/>
            <p:cNvSpPr/>
            <p:nvPr/>
          </p:nvSpPr>
          <p:spPr>
            <a:xfrm>
              <a:off x="793646" y="312427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GUI</a:t>
              </a:r>
              <a:endParaRPr b="1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84" name="Google Shape;3084;p52"/>
            <p:cNvSpPr txBox="1"/>
            <p:nvPr/>
          </p:nvSpPr>
          <p:spPr>
            <a:xfrm>
              <a:off x="793641" y="3583273"/>
              <a:ext cx="214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The GUI library sends data to the Back library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85" name="Google Shape;3085;p52"/>
          <p:cNvGrpSpPr/>
          <p:nvPr/>
        </p:nvGrpSpPr>
        <p:grpSpPr>
          <a:xfrm>
            <a:off x="6355442" y="3124273"/>
            <a:ext cx="2147320" cy="1125225"/>
            <a:chOff x="6203042" y="3124273"/>
            <a:chExt cx="2147320" cy="1125225"/>
          </a:xfrm>
        </p:grpSpPr>
        <p:sp>
          <p:nvSpPr>
            <p:cNvPr id="3086" name="Google Shape;3086;p52"/>
            <p:cNvSpPr/>
            <p:nvPr/>
          </p:nvSpPr>
          <p:spPr>
            <a:xfrm>
              <a:off x="6203042" y="3124273"/>
              <a:ext cx="2146200" cy="399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Gorm</a:t>
              </a:r>
              <a:endParaRPr b="1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87" name="Google Shape;3087;p52"/>
            <p:cNvSpPr txBox="1"/>
            <p:nvPr/>
          </p:nvSpPr>
          <p:spPr>
            <a:xfrm>
              <a:off x="6204161" y="3787798"/>
              <a:ext cx="214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This application sends data into the GNUStep API, and is controlled by the GNUStep API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88" name="Google Shape;3088;p52"/>
          <p:cNvGrpSpPr/>
          <p:nvPr/>
        </p:nvGrpSpPr>
        <p:grpSpPr>
          <a:xfrm>
            <a:off x="3568465" y="1936985"/>
            <a:ext cx="519322" cy="519279"/>
            <a:chOff x="1181536" y="2735942"/>
            <a:chExt cx="417360" cy="417360"/>
          </a:xfrm>
        </p:grpSpPr>
        <p:sp>
          <p:nvSpPr>
            <p:cNvPr id="3089" name="Google Shape;3089;p52"/>
            <p:cNvSpPr/>
            <p:nvPr/>
          </p:nvSpPr>
          <p:spPr>
            <a:xfrm>
              <a:off x="1181536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2"/>
            <p:cNvSpPr/>
            <p:nvPr/>
          </p:nvSpPr>
          <p:spPr>
            <a:xfrm>
              <a:off x="1525619" y="2735942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2"/>
            <p:cNvSpPr/>
            <p:nvPr/>
          </p:nvSpPr>
          <p:spPr>
            <a:xfrm>
              <a:off x="1181536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2"/>
            <p:cNvSpPr/>
            <p:nvPr/>
          </p:nvSpPr>
          <p:spPr>
            <a:xfrm>
              <a:off x="1525619" y="3080024"/>
              <a:ext cx="73277" cy="73277"/>
            </a:xfrm>
            <a:custGeom>
              <a:rect b="b" l="l" r="r" t="t"/>
              <a:pathLst>
                <a:path extrusionOk="0" h="2049" w="2049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2"/>
            <p:cNvSpPr/>
            <p:nvPr/>
          </p:nvSpPr>
          <p:spPr>
            <a:xfrm>
              <a:off x="1279493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2"/>
            <p:cNvSpPr/>
            <p:nvPr/>
          </p:nvSpPr>
          <p:spPr>
            <a:xfrm>
              <a:off x="1443005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2"/>
            <p:cNvSpPr/>
            <p:nvPr/>
          </p:nvSpPr>
          <p:spPr>
            <a:xfrm>
              <a:off x="1361249" y="2760619"/>
              <a:ext cx="57935" cy="24748"/>
            </a:xfrm>
            <a:custGeom>
              <a:rect b="b" l="l" r="r" t="t"/>
              <a:pathLst>
                <a:path extrusionOk="0" h="692" w="162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52"/>
            <p:cNvSpPr/>
            <p:nvPr/>
          </p:nvSpPr>
          <p:spPr>
            <a:xfrm>
              <a:off x="1206213" y="2833863"/>
              <a:ext cx="24748" cy="57971"/>
            </a:xfrm>
            <a:custGeom>
              <a:rect b="b" l="l" r="r" t="t"/>
              <a:pathLst>
                <a:path extrusionOk="0" h="1621" w="692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2"/>
            <p:cNvSpPr/>
            <p:nvPr/>
          </p:nvSpPr>
          <p:spPr>
            <a:xfrm>
              <a:off x="1206213" y="2997410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2"/>
            <p:cNvSpPr/>
            <p:nvPr/>
          </p:nvSpPr>
          <p:spPr>
            <a:xfrm>
              <a:off x="1206213" y="2915654"/>
              <a:ext cx="24748" cy="57935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2"/>
            <p:cNvSpPr/>
            <p:nvPr/>
          </p:nvSpPr>
          <p:spPr>
            <a:xfrm>
              <a:off x="1549473" y="2833863"/>
              <a:ext cx="24712" cy="57971"/>
            </a:xfrm>
            <a:custGeom>
              <a:rect b="b" l="l" r="r" t="t"/>
              <a:pathLst>
                <a:path extrusionOk="0" h="1621" w="691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2"/>
            <p:cNvSpPr/>
            <p:nvPr/>
          </p:nvSpPr>
          <p:spPr>
            <a:xfrm>
              <a:off x="1549473" y="2997410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2"/>
            <p:cNvSpPr/>
            <p:nvPr/>
          </p:nvSpPr>
          <p:spPr>
            <a:xfrm>
              <a:off x="1549473" y="2915654"/>
              <a:ext cx="24712" cy="57935"/>
            </a:xfrm>
            <a:custGeom>
              <a:rect b="b" l="l" r="r" t="t"/>
              <a:pathLst>
                <a:path extrusionOk="0" h="1620" w="691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2"/>
            <p:cNvSpPr/>
            <p:nvPr/>
          </p:nvSpPr>
          <p:spPr>
            <a:xfrm>
              <a:off x="1279493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2"/>
            <p:cNvSpPr/>
            <p:nvPr/>
          </p:nvSpPr>
          <p:spPr>
            <a:xfrm>
              <a:off x="1443005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2"/>
            <p:cNvSpPr/>
            <p:nvPr/>
          </p:nvSpPr>
          <p:spPr>
            <a:xfrm>
              <a:off x="1361249" y="3103879"/>
              <a:ext cx="57935" cy="24712"/>
            </a:xfrm>
            <a:custGeom>
              <a:rect b="b" l="l" r="r" t="t"/>
              <a:pathLst>
                <a:path extrusionOk="0" h="691" w="162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2"/>
            <p:cNvSpPr/>
            <p:nvPr/>
          </p:nvSpPr>
          <p:spPr>
            <a:xfrm>
              <a:off x="1360390" y="2996552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2"/>
            <p:cNvSpPr/>
            <p:nvPr/>
          </p:nvSpPr>
          <p:spPr>
            <a:xfrm>
              <a:off x="1425981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2"/>
            <p:cNvSpPr/>
            <p:nvPr/>
          </p:nvSpPr>
          <p:spPr>
            <a:xfrm>
              <a:off x="1268406" y="2996552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2"/>
            <p:cNvSpPr/>
            <p:nvPr/>
          </p:nvSpPr>
          <p:spPr>
            <a:xfrm>
              <a:off x="1268406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2"/>
            <p:cNvSpPr/>
            <p:nvPr/>
          </p:nvSpPr>
          <p:spPr>
            <a:xfrm>
              <a:off x="1360390" y="2812369"/>
              <a:ext cx="59652" cy="80323"/>
            </a:xfrm>
            <a:custGeom>
              <a:rect b="b" l="l" r="r" t="t"/>
              <a:pathLst>
                <a:path extrusionOk="0" h="2246" w="1668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2"/>
            <p:cNvSpPr/>
            <p:nvPr/>
          </p:nvSpPr>
          <p:spPr>
            <a:xfrm>
              <a:off x="1425981" y="2816839"/>
              <a:ext cx="86045" cy="75852"/>
            </a:xfrm>
            <a:custGeom>
              <a:rect b="b" l="l" r="r" t="t"/>
              <a:pathLst>
                <a:path extrusionOk="0" h="2121" w="2406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2"/>
            <p:cNvSpPr/>
            <p:nvPr/>
          </p:nvSpPr>
          <p:spPr>
            <a:xfrm>
              <a:off x="1256497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2"/>
            <p:cNvSpPr/>
            <p:nvPr/>
          </p:nvSpPr>
          <p:spPr>
            <a:xfrm>
              <a:off x="1447260" y="2916477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2"/>
            <p:cNvSpPr/>
            <p:nvPr/>
          </p:nvSpPr>
          <p:spPr>
            <a:xfrm>
              <a:off x="1356993" y="2916477"/>
              <a:ext cx="66447" cy="56254"/>
            </a:xfrm>
            <a:custGeom>
              <a:rect b="b" l="l" r="r" t="t"/>
              <a:pathLst>
                <a:path extrusionOk="0" h="1573" w="1858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14" name="Google Shape;3114;p52"/>
          <p:cNvCxnSpPr>
            <a:stCxn id="3115" idx="4"/>
            <a:endCxn id="3116" idx="0"/>
          </p:cNvCxnSpPr>
          <p:nvPr/>
        </p:nvCxnSpPr>
        <p:spPr>
          <a:xfrm flipH="1">
            <a:off x="3828038" y="2704975"/>
            <a:ext cx="1486800" cy="37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7" name="Google Shape;3117;p52"/>
          <p:cNvCxnSpPr>
            <a:stCxn id="3118" idx="6"/>
            <a:endCxn id="3115" idx="2"/>
          </p:cNvCxnSpPr>
          <p:nvPr/>
        </p:nvCxnSpPr>
        <p:spPr>
          <a:xfrm>
            <a:off x="4336476" y="2196625"/>
            <a:ext cx="470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9" name="Google Shape;3119;p52"/>
          <p:cNvCxnSpPr>
            <a:stCxn id="3116" idx="6"/>
            <a:endCxn id="3120" idx="2"/>
          </p:cNvCxnSpPr>
          <p:nvPr/>
        </p:nvCxnSpPr>
        <p:spPr>
          <a:xfrm>
            <a:off x="4336476" y="3584637"/>
            <a:ext cx="470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1" name="Google Shape;3121;p52"/>
          <p:cNvGrpSpPr/>
          <p:nvPr/>
        </p:nvGrpSpPr>
        <p:grpSpPr>
          <a:xfrm>
            <a:off x="5055184" y="1936028"/>
            <a:ext cx="519308" cy="521194"/>
            <a:chOff x="5449368" y="1437970"/>
            <a:chExt cx="398609" cy="415858"/>
          </a:xfrm>
        </p:grpSpPr>
        <p:sp>
          <p:nvSpPr>
            <p:cNvPr id="3122" name="Google Shape;3122;p52"/>
            <p:cNvSpPr/>
            <p:nvPr/>
          </p:nvSpPr>
          <p:spPr>
            <a:xfrm>
              <a:off x="5449368" y="1437970"/>
              <a:ext cx="229130" cy="40054"/>
            </a:xfrm>
            <a:custGeom>
              <a:rect b="b" l="l" r="r" t="t"/>
              <a:pathLst>
                <a:path extrusionOk="0" h="1120" w="640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52"/>
            <p:cNvSpPr/>
            <p:nvPr/>
          </p:nvSpPr>
          <p:spPr>
            <a:xfrm>
              <a:off x="5449368" y="1502702"/>
              <a:ext cx="398609" cy="269149"/>
            </a:xfrm>
            <a:custGeom>
              <a:rect b="b" l="l" r="r" t="t"/>
              <a:pathLst>
                <a:path extrusionOk="0" h="7526" w="11146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2"/>
            <p:cNvSpPr/>
            <p:nvPr/>
          </p:nvSpPr>
          <p:spPr>
            <a:xfrm>
              <a:off x="5618852" y="1773541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2"/>
            <p:cNvSpPr/>
            <p:nvPr/>
          </p:nvSpPr>
          <p:spPr>
            <a:xfrm>
              <a:off x="5684443" y="1773541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2"/>
            <p:cNvSpPr/>
            <p:nvPr/>
          </p:nvSpPr>
          <p:spPr>
            <a:xfrm>
              <a:off x="5526868" y="1773541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2"/>
            <p:cNvSpPr/>
            <p:nvPr/>
          </p:nvSpPr>
          <p:spPr>
            <a:xfrm>
              <a:off x="5526868" y="1593828"/>
              <a:ext cx="86080" cy="75817"/>
            </a:xfrm>
            <a:custGeom>
              <a:rect b="b" l="l" r="r" t="t"/>
              <a:pathLst>
                <a:path extrusionOk="0" h="2120" w="2407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2"/>
            <p:cNvSpPr/>
            <p:nvPr/>
          </p:nvSpPr>
          <p:spPr>
            <a:xfrm>
              <a:off x="5618852" y="1589358"/>
              <a:ext cx="59652" cy="80287"/>
            </a:xfrm>
            <a:custGeom>
              <a:rect b="b" l="l" r="r" t="t"/>
              <a:pathLst>
                <a:path extrusionOk="0" h="2245" w="1668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52"/>
            <p:cNvSpPr/>
            <p:nvPr/>
          </p:nvSpPr>
          <p:spPr>
            <a:xfrm>
              <a:off x="5684443" y="1593828"/>
              <a:ext cx="86045" cy="75817"/>
            </a:xfrm>
            <a:custGeom>
              <a:rect b="b" l="l" r="r" t="t"/>
              <a:pathLst>
                <a:path extrusionOk="0" h="2120" w="2406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52"/>
            <p:cNvSpPr/>
            <p:nvPr/>
          </p:nvSpPr>
          <p:spPr>
            <a:xfrm>
              <a:off x="5514959" y="1693466"/>
              <a:ext cx="76675" cy="56254"/>
            </a:xfrm>
            <a:custGeom>
              <a:rect b="b" l="l" r="r" t="t"/>
              <a:pathLst>
                <a:path extrusionOk="0" h="1573" w="2144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52"/>
            <p:cNvSpPr/>
            <p:nvPr/>
          </p:nvSpPr>
          <p:spPr>
            <a:xfrm>
              <a:off x="5705722" y="1693466"/>
              <a:ext cx="76711" cy="56254"/>
            </a:xfrm>
            <a:custGeom>
              <a:rect b="b" l="l" r="r" t="t"/>
              <a:pathLst>
                <a:path extrusionOk="0" h="1573" w="2145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52"/>
            <p:cNvSpPr/>
            <p:nvPr/>
          </p:nvSpPr>
          <p:spPr>
            <a:xfrm>
              <a:off x="5615455" y="1693466"/>
              <a:ext cx="66482" cy="56254"/>
            </a:xfrm>
            <a:custGeom>
              <a:rect b="b" l="l" r="r" t="t"/>
              <a:pathLst>
                <a:path extrusionOk="0" h="1573" w="1859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3" name="Google Shape;3133;p52"/>
          <p:cNvGrpSpPr/>
          <p:nvPr/>
        </p:nvGrpSpPr>
        <p:grpSpPr>
          <a:xfrm rot="10800000">
            <a:off x="4431589" y="4464278"/>
            <a:ext cx="883262" cy="242091"/>
            <a:chOff x="2300350" y="2601250"/>
            <a:chExt cx="2275275" cy="623625"/>
          </a:xfrm>
        </p:grpSpPr>
        <p:sp>
          <p:nvSpPr>
            <p:cNvPr id="3134" name="Google Shape;3134;p5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0" name="Google Shape;3140;p52"/>
          <p:cNvGrpSpPr/>
          <p:nvPr/>
        </p:nvGrpSpPr>
        <p:grpSpPr>
          <a:xfrm>
            <a:off x="8017420" y="1077529"/>
            <a:ext cx="2297800" cy="271691"/>
            <a:chOff x="7805645" y="1077529"/>
            <a:chExt cx="2297800" cy="271691"/>
          </a:xfrm>
        </p:grpSpPr>
        <p:sp>
          <p:nvSpPr>
            <p:cNvPr id="3141" name="Google Shape;3141;p52"/>
            <p:cNvSpPr/>
            <p:nvPr/>
          </p:nvSpPr>
          <p:spPr>
            <a:xfrm flipH="1">
              <a:off x="8108745" y="128111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2"/>
            <p:cNvSpPr/>
            <p:nvPr/>
          </p:nvSpPr>
          <p:spPr>
            <a:xfrm flipH="1">
              <a:off x="7805645" y="1077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3" name="Google Shape;3143;p52"/>
          <p:cNvPicPr preferRelativeResize="0"/>
          <p:nvPr/>
        </p:nvPicPr>
        <p:blipFill rotWithShape="1">
          <a:blip r:embed="rId3">
            <a:alphaModFix/>
          </a:blip>
          <a:srcRect b="0" l="4166" r="4858" t="0"/>
          <a:stretch/>
        </p:blipFill>
        <p:spPr>
          <a:xfrm>
            <a:off x="2887438" y="1793625"/>
            <a:ext cx="3368024" cy="2041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53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53"/>
          <p:cNvSpPr/>
          <p:nvPr/>
        </p:nvSpPr>
        <p:spPr>
          <a:xfrm>
            <a:off x="1671300" y="284025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5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3151" name="Google Shape;3151;p53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3152" name="Google Shape;3152;p53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Gorm interacts with the GNUstep API, causing multiple libraries to execute concurrently.</a:t>
            </a:r>
            <a:endParaRPr/>
          </a:p>
        </p:txBody>
      </p:sp>
      <p:sp>
        <p:nvSpPr>
          <p:cNvPr id="3153" name="Google Shape;3153;p53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154" name="Google Shape;3154;p53"/>
          <p:cNvSpPr txBox="1"/>
          <p:nvPr>
            <p:ph idx="4" type="subTitle"/>
          </p:nvPr>
        </p:nvSpPr>
        <p:spPr>
          <a:xfrm>
            <a:off x="4987075" y="3299250"/>
            <a:ext cx="2622000" cy="12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GNUstep's design necessitates asynchronous library execution, introducing concurrency even in single-threaded processes.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5" name="Google Shape;3155;p53"/>
          <p:cNvGrpSpPr/>
          <p:nvPr/>
        </p:nvGrpSpPr>
        <p:grpSpPr>
          <a:xfrm>
            <a:off x="5973373" y="1845838"/>
            <a:ext cx="649405" cy="649405"/>
            <a:chOff x="2292475" y="1241300"/>
            <a:chExt cx="3605800" cy="3605800"/>
          </a:xfrm>
        </p:grpSpPr>
        <p:sp>
          <p:nvSpPr>
            <p:cNvPr id="3156" name="Google Shape;3156;p53"/>
            <p:cNvSpPr/>
            <p:nvPr/>
          </p:nvSpPr>
          <p:spPr>
            <a:xfrm>
              <a:off x="2644500" y="2377775"/>
              <a:ext cx="2900725" cy="1623850"/>
            </a:xfrm>
            <a:custGeom>
              <a:rect b="b" l="l" r="r" t="t"/>
              <a:pathLst>
                <a:path extrusionOk="0" h="64954" w="116029">
                  <a:moveTo>
                    <a:pt x="8466" y="56244"/>
                  </a:moveTo>
                  <a:lnTo>
                    <a:pt x="53803" y="56244"/>
                  </a:lnTo>
                  <a:lnTo>
                    <a:pt x="53803" y="64953"/>
                  </a:lnTo>
                  <a:lnTo>
                    <a:pt x="62227" y="64953"/>
                  </a:lnTo>
                  <a:lnTo>
                    <a:pt x="62227" y="56244"/>
                  </a:lnTo>
                  <a:lnTo>
                    <a:pt x="107604" y="56244"/>
                  </a:lnTo>
                  <a:lnTo>
                    <a:pt x="107604" y="64953"/>
                  </a:lnTo>
                  <a:lnTo>
                    <a:pt x="116029" y="64953"/>
                  </a:lnTo>
                  <a:lnTo>
                    <a:pt x="116029" y="52011"/>
                  </a:lnTo>
                  <a:cubicBezTo>
                    <a:pt x="116029" y="49692"/>
                    <a:pt x="114157" y="47779"/>
                    <a:pt x="111837" y="47779"/>
                  </a:cubicBezTo>
                  <a:lnTo>
                    <a:pt x="62227" y="47779"/>
                  </a:lnTo>
                  <a:lnTo>
                    <a:pt x="62227" y="33413"/>
                  </a:lnTo>
                  <a:lnTo>
                    <a:pt x="96006" y="33413"/>
                  </a:lnTo>
                  <a:cubicBezTo>
                    <a:pt x="101540" y="33413"/>
                    <a:pt x="106058" y="28895"/>
                    <a:pt x="106058" y="23360"/>
                  </a:cubicBezTo>
                  <a:lnTo>
                    <a:pt x="106058" y="4029"/>
                  </a:lnTo>
                  <a:cubicBezTo>
                    <a:pt x="106058" y="2605"/>
                    <a:pt x="105732" y="1221"/>
                    <a:pt x="105203" y="0"/>
                  </a:cubicBezTo>
                  <a:cubicBezTo>
                    <a:pt x="102476" y="1547"/>
                    <a:pt x="99343" y="2442"/>
                    <a:pt x="96006" y="2442"/>
                  </a:cubicBezTo>
                  <a:lnTo>
                    <a:pt x="20024" y="2442"/>
                  </a:lnTo>
                  <a:cubicBezTo>
                    <a:pt x="16687" y="2442"/>
                    <a:pt x="13553" y="1547"/>
                    <a:pt x="10826" y="0"/>
                  </a:cubicBezTo>
                  <a:cubicBezTo>
                    <a:pt x="10297" y="1221"/>
                    <a:pt x="9972" y="2605"/>
                    <a:pt x="9972" y="4029"/>
                  </a:cubicBezTo>
                  <a:lnTo>
                    <a:pt x="9972" y="23360"/>
                  </a:lnTo>
                  <a:cubicBezTo>
                    <a:pt x="9972" y="28895"/>
                    <a:pt x="14489" y="33413"/>
                    <a:pt x="20024" y="33413"/>
                  </a:cubicBezTo>
                  <a:lnTo>
                    <a:pt x="53803" y="33413"/>
                  </a:lnTo>
                  <a:lnTo>
                    <a:pt x="53803" y="47779"/>
                  </a:lnTo>
                  <a:lnTo>
                    <a:pt x="4233" y="47779"/>
                  </a:lnTo>
                  <a:cubicBezTo>
                    <a:pt x="1873" y="47779"/>
                    <a:pt x="1" y="49692"/>
                    <a:pt x="1" y="52011"/>
                  </a:cubicBezTo>
                  <a:lnTo>
                    <a:pt x="1" y="64953"/>
                  </a:lnTo>
                  <a:lnTo>
                    <a:pt x="8466" y="64953"/>
                  </a:lnTo>
                  <a:lnTo>
                    <a:pt x="8466" y="56244"/>
                  </a:lnTo>
                  <a:close/>
                  <a:moveTo>
                    <a:pt x="84936" y="12047"/>
                  </a:moveTo>
                  <a:cubicBezTo>
                    <a:pt x="87378" y="12047"/>
                    <a:pt x="89372" y="14041"/>
                    <a:pt x="89372" y="16523"/>
                  </a:cubicBezTo>
                  <a:cubicBezTo>
                    <a:pt x="89372" y="18965"/>
                    <a:pt x="87378" y="20959"/>
                    <a:pt x="84936" y="20959"/>
                  </a:cubicBezTo>
                  <a:cubicBezTo>
                    <a:pt x="82453" y="20959"/>
                    <a:pt x="80459" y="18965"/>
                    <a:pt x="80459" y="16523"/>
                  </a:cubicBezTo>
                  <a:cubicBezTo>
                    <a:pt x="80459" y="14041"/>
                    <a:pt x="82453" y="12047"/>
                    <a:pt x="84936" y="12047"/>
                  </a:cubicBezTo>
                  <a:close/>
                  <a:moveTo>
                    <a:pt x="47820" y="20756"/>
                  </a:moveTo>
                  <a:lnTo>
                    <a:pt x="28285" y="20756"/>
                  </a:lnTo>
                  <a:cubicBezTo>
                    <a:pt x="25966" y="20756"/>
                    <a:pt x="24094" y="18843"/>
                    <a:pt x="24094" y="16523"/>
                  </a:cubicBezTo>
                  <a:cubicBezTo>
                    <a:pt x="24094" y="14204"/>
                    <a:pt x="25966" y="12291"/>
                    <a:pt x="28285" y="12291"/>
                  </a:cubicBezTo>
                  <a:lnTo>
                    <a:pt x="47820" y="12291"/>
                  </a:lnTo>
                  <a:cubicBezTo>
                    <a:pt x="50181" y="12291"/>
                    <a:pt x="52053" y="14204"/>
                    <a:pt x="52053" y="16523"/>
                  </a:cubicBezTo>
                  <a:cubicBezTo>
                    <a:pt x="52053" y="18843"/>
                    <a:pt x="50181" y="20756"/>
                    <a:pt x="47820" y="20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3"/>
            <p:cNvSpPr/>
            <p:nvPr/>
          </p:nvSpPr>
          <p:spPr>
            <a:xfrm>
              <a:off x="2292475" y="4213225"/>
              <a:ext cx="915725" cy="633875"/>
            </a:xfrm>
            <a:custGeom>
              <a:rect b="b" l="l" r="r" t="t"/>
              <a:pathLst>
                <a:path extrusionOk="0" h="25355" w="36629">
                  <a:moveTo>
                    <a:pt x="32396" y="0"/>
                  </a:moveTo>
                  <a:lnTo>
                    <a:pt x="4192" y="0"/>
                  </a:lnTo>
                  <a:cubicBezTo>
                    <a:pt x="1873" y="0"/>
                    <a:pt x="1" y="1913"/>
                    <a:pt x="1" y="4233"/>
                  </a:cubicBezTo>
                  <a:lnTo>
                    <a:pt x="1" y="21122"/>
                  </a:lnTo>
                  <a:cubicBezTo>
                    <a:pt x="1" y="23482"/>
                    <a:pt x="1873" y="25354"/>
                    <a:pt x="4192" y="25354"/>
                  </a:cubicBezTo>
                  <a:lnTo>
                    <a:pt x="32396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53"/>
            <p:cNvSpPr/>
            <p:nvPr/>
          </p:nvSpPr>
          <p:spPr>
            <a:xfrm>
              <a:off x="4981550" y="4213225"/>
              <a:ext cx="916725" cy="633875"/>
            </a:xfrm>
            <a:custGeom>
              <a:rect b="b" l="l" r="r" t="t"/>
              <a:pathLst>
                <a:path extrusionOk="0" h="25355" w="36669">
                  <a:moveTo>
                    <a:pt x="32436" y="0"/>
                  </a:moveTo>
                  <a:lnTo>
                    <a:pt x="4233" y="0"/>
                  </a:lnTo>
                  <a:cubicBezTo>
                    <a:pt x="1913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913" y="25354"/>
                    <a:pt x="4233" y="25354"/>
                  </a:cubicBezTo>
                  <a:lnTo>
                    <a:pt x="32436" y="25354"/>
                  </a:lnTo>
                  <a:cubicBezTo>
                    <a:pt x="34756" y="25354"/>
                    <a:pt x="36669" y="23482"/>
                    <a:pt x="36669" y="21122"/>
                  </a:cubicBezTo>
                  <a:lnTo>
                    <a:pt x="36669" y="4233"/>
                  </a:lnTo>
                  <a:cubicBezTo>
                    <a:pt x="36669" y="1913"/>
                    <a:pt x="34756" y="0"/>
                    <a:pt x="32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53"/>
            <p:cNvSpPr/>
            <p:nvPr/>
          </p:nvSpPr>
          <p:spPr>
            <a:xfrm>
              <a:off x="3637525" y="4213225"/>
              <a:ext cx="915700" cy="633875"/>
            </a:xfrm>
            <a:custGeom>
              <a:rect b="b" l="l" r="r" t="t"/>
              <a:pathLst>
                <a:path extrusionOk="0" h="25355" w="36628">
                  <a:moveTo>
                    <a:pt x="32395" y="0"/>
                  </a:moveTo>
                  <a:lnTo>
                    <a:pt x="4192" y="0"/>
                  </a:lnTo>
                  <a:cubicBezTo>
                    <a:pt x="1872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872" y="25354"/>
                    <a:pt x="4192" y="25354"/>
                  </a:cubicBezTo>
                  <a:lnTo>
                    <a:pt x="32395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3"/>
            <p:cNvSpPr/>
            <p:nvPr/>
          </p:nvSpPr>
          <p:spPr>
            <a:xfrm>
              <a:off x="2893775" y="1241300"/>
              <a:ext cx="2402175" cy="985925"/>
            </a:xfrm>
            <a:custGeom>
              <a:rect b="b" l="l" r="r" t="t"/>
              <a:pathLst>
                <a:path extrusionOk="0" h="39437" w="96087">
                  <a:moveTo>
                    <a:pt x="10053" y="39436"/>
                  </a:moveTo>
                  <a:lnTo>
                    <a:pt x="86035" y="39436"/>
                  </a:lnTo>
                  <a:cubicBezTo>
                    <a:pt x="91569" y="39436"/>
                    <a:pt x="96087" y="34919"/>
                    <a:pt x="96087" y="29384"/>
                  </a:cubicBezTo>
                  <a:lnTo>
                    <a:pt x="96087" y="10053"/>
                  </a:lnTo>
                  <a:cubicBezTo>
                    <a:pt x="96087" y="4518"/>
                    <a:pt x="91569" y="0"/>
                    <a:pt x="86035" y="0"/>
                  </a:cubicBezTo>
                  <a:lnTo>
                    <a:pt x="10053" y="0"/>
                  </a:lnTo>
                  <a:cubicBezTo>
                    <a:pt x="4518" y="0"/>
                    <a:pt x="1" y="4518"/>
                    <a:pt x="1" y="10053"/>
                  </a:cubicBezTo>
                  <a:lnTo>
                    <a:pt x="1" y="29384"/>
                  </a:lnTo>
                  <a:cubicBezTo>
                    <a:pt x="1" y="34919"/>
                    <a:pt x="4518" y="39436"/>
                    <a:pt x="10053" y="39436"/>
                  </a:cubicBezTo>
                  <a:close/>
                  <a:moveTo>
                    <a:pt x="74965" y="15262"/>
                  </a:moveTo>
                  <a:cubicBezTo>
                    <a:pt x="77407" y="15262"/>
                    <a:pt x="79401" y="17256"/>
                    <a:pt x="79401" y="19739"/>
                  </a:cubicBezTo>
                  <a:cubicBezTo>
                    <a:pt x="79401" y="22180"/>
                    <a:pt x="77407" y="24175"/>
                    <a:pt x="74965" y="24175"/>
                  </a:cubicBezTo>
                  <a:cubicBezTo>
                    <a:pt x="72482" y="24175"/>
                    <a:pt x="70488" y="22180"/>
                    <a:pt x="70488" y="19739"/>
                  </a:cubicBezTo>
                  <a:cubicBezTo>
                    <a:pt x="70488" y="17256"/>
                    <a:pt x="72482" y="15262"/>
                    <a:pt x="74965" y="15262"/>
                  </a:cubicBezTo>
                  <a:close/>
                  <a:moveTo>
                    <a:pt x="18314" y="15506"/>
                  </a:moveTo>
                  <a:lnTo>
                    <a:pt x="37849" y="15506"/>
                  </a:lnTo>
                  <a:cubicBezTo>
                    <a:pt x="40210" y="15506"/>
                    <a:pt x="42082" y="17378"/>
                    <a:pt x="42082" y="19739"/>
                  </a:cubicBezTo>
                  <a:cubicBezTo>
                    <a:pt x="42082" y="22058"/>
                    <a:pt x="40210" y="23930"/>
                    <a:pt x="37849" y="23930"/>
                  </a:cubicBezTo>
                  <a:lnTo>
                    <a:pt x="18314" y="23930"/>
                  </a:lnTo>
                  <a:cubicBezTo>
                    <a:pt x="15995" y="23930"/>
                    <a:pt x="14123" y="22058"/>
                    <a:pt x="14123" y="19739"/>
                  </a:cubicBezTo>
                  <a:cubicBezTo>
                    <a:pt x="14123" y="17378"/>
                    <a:pt x="15995" y="15506"/>
                    <a:pt x="18314" y="15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1" name="Google Shape;3161;p53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3162" name="Google Shape;3162;p53"/>
            <p:cNvSpPr/>
            <p:nvPr/>
          </p:nvSpPr>
          <p:spPr>
            <a:xfrm>
              <a:off x="1026975" y="1552700"/>
              <a:ext cx="4572225" cy="3358775"/>
            </a:xfrm>
            <a:custGeom>
              <a:rect b="b" l="l" r="r" t="t"/>
              <a:pathLst>
                <a:path extrusionOk="0" h="134351" w="182889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3"/>
            <p:cNvSpPr/>
            <p:nvPr/>
          </p:nvSpPr>
          <p:spPr>
            <a:xfrm>
              <a:off x="3447375" y="1090575"/>
              <a:ext cx="1615775" cy="2946700"/>
            </a:xfrm>
            <a:custGeom>
              <a:rect b="b" l="l" r="r" t="t"/>
              <a:pathLst>
                <a:path extrusionOk="0" h="117868" w="64631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53"/>
            <p:cNvSpPr/>
            <p:nvPr/>
          </p:nvSpPr>
          <p:spPr>
            <a:xfrm>
              <a:off x="4114975" y="1894125"/>
              <a:ext cx="277300" cy="267500"/>
            </a:xfrm>
            <a:custGeom>
              <a:rect b="b" l="l" r="r" t="t"/>
              <a:pathLst>
                <a:path extrusionOk="0" h="10700" w="11092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53"/>
            <p:cNvSpPr/>
            <p:nvPr/>
          </p:nvSpPr>
          <p:spPr>
            <a:xfrm>
              <a:off x="1563025" y="1090575"/>
              <a:ext cx="1615800" cy="2946700"/>
            </a:xfrm>
            <a:custGeom>
              <a:rect b="b" l="l" r="r" t="t"/>
              <a:pathLst>
                <a:path extrusionOk="0" h="117868" w="64632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6" name="Google Shape;3166;p53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167" name="Google Shape;3167;p53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3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9" name="Google Shape;3169;p53"/>
          <p:cNvSpPr/>
          <p:nvPr/>
        </p:nvSpPr>
        <p:spPr>
          <a:xfrm flipH="1" rot="10800000">
            <a:off x="-864812" y="425928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54"/>
          <p:cNvSpPr txBox="1"/>
          <p:nvPr>
            <p:ph type="title"/>
          </p:nvPr>
        </p:nvSpPr>
        <p:spPr>
          <a:xfrm>
            <a:off x="713100" y="35017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GNUMail</a:t>
            </a:r>
            <a:endParaRPr/>
          </a:p>
        </p:txBody>
      </p:sp>
      <p:pic>
        <p:nvPicPr>
          <p:cNvPr id="3175" name="Google Shape;31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22875"/>
            <a:ext cx="5734050" cy="38100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55"/>
          <p:cNvSpPr txBox="1"/>
          <p:nvPr>
            <p:ph type="title"/>
          </p:nvPr>
        </p:nvSpPr>
        <p:spPr>
          <a:xfrm>
            <a:off x="713100" y="33175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Mplayer</a:t>
            </a:r>
            <a:endParaRPr/>
          </a:p>
        </p:txBody>
      </p:sp>
      <p:pic>
        <p:nvPicPr>
          <p:cNvPr id="3181" name="Google Shape;31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42775"/>
            <a:ext cx="5734050" cy="3886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3187" name="Google Shape;3187;p56"/>
          <p:cNvSpPr txBox="1"/>
          <p:nvPr>
            <p:ph idx="3" type="title"/>
          </p:nvPr>
        </p:nvSpPr>
        <p:spPr>
          <a:xfrm>
            <a:off x="784500" y="1830082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</a:t>
            </a:r>
            <a:endParaRPr/>
          </a:p>
        </p:txBody>
      </p:sp>
      <p:sp>
        <p:nvSpPr>
          <p:cNvPr id="3188" name="Google Shape;3188;p56"/>
          <p:cNvSpPr txBox="1"/>
          <p:nvPr>
            <p:ph idx="6" type="title"/>
          </p:nvPr>
        </p:nvSpPr>
        <p:spPr>
          <a:xfrm>
            <a:off x="3471150" y="256463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Loadable bundle</a:t>
            </a:r>
            <a:endParaRPr/>
          </a:p>
        </p:txBody>
      </p:sp>
      <p:sp>
        <p:nvSpPr>
          <p:cNvPr id="3189" name="Google Shape;3189;p56"/>
          <p:cNvSpPr txBox="1"/>
          <p:nvPr>
            <p:ph idx="9" type="title"/>
          </p:nvPr>
        </p:nvSpPr>
        <p:spPr>
          <a:xfrm>
            <a:off x="6081600" y="183008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Plug-in</a:t>
            </a:r>
            <a:endParaRPr/>
          </a:p>
        </p:txBody>
      </p:sp>
      <p:sp>
        <p:nvSpPr>
          <p:cNvPr id="3190" name="Google Shape;3190;p56"/>
          <p:cNvSpPr txBox="1"/>
          <p:nvPr>
            <p:ph idx="15" type="title"/>
          </p:nvPr>
        </p:nvSpPr>
        <p:spPr>
          <a:xfrm>
            <a:off x="784500" y="3465441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Palette</a:t>
            </a:r>
            <a:endParaRPr/>
          </a:p>
        </p:txBody>
      </p:sp>
      <p:sp>
        <p:nvSpPr>
          <p:cNvPr id="3191" name="Google Shape;3191;p56"/>
          <p:cNvSpPr txBox="1"/>
          <p:nvPr>
            <p:ph idx="18" type="title"/>
          </p:nvPr>
        </p:nvSpPr>
        <p:spPr>
          <a:xfrm>
            <a:off x="3281250" y="3837100"/>
            <a:ext cx="258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192" name="Google Shape;3192;p56"/>
          <p:cNvSpPr txBox="1"/>
          <p:nvPr>
            <p:ph idx="21" type="title"/>
          </p:nvPr>
        </p:nvSpPr>
        <p:spPr>
          <a:xfrm>
            <a:off x="6081600" y="3465441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</a:t>
            </a:r>
            <a:endParaRPr/>
          </a:p>
        </p:txBody>
      </p:sp>
      <p:sp>
        <p:nvSpPr>
          <p:cNvPr id="3193" name="Google Shape;3193;p56"/>
          <p:cNvSpPr txBox="1"/>
          <p:nvPr>
            <p:ph idx="15" type="title"/>
          </p:nvPr>
        </p:nvSpPr>
        <p:spPr>
          <a:xfrm>
            <a:off x="3220800" y="1230950"/>
            <a:ext cx="2702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5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</a:t>
            </a:r>
            <a:endParaRPr/>
          </a:p>
        </p:txBody>
      </p:sp>
      <p:sp>
        <p:nvSpPr>
          <p:cNvPr id="3199" name="Google Shape;3199;p57"/>
          <p:cNvSpPr txBox="1"/>
          <p:nvPr>
            <p:ph idx="3" type="title"/>
          </p:nvPr>
        </p:nvSpPr>
        <p:spPr>
          <a:xfrm>
            <a:off x="928950" y="1878682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GS/GC</a:t>
            </a:r>
            <a:endParaRPr/>
          </a:p>
        </p:txBody>
      </p:sp>
      <p:sp>
        <p:nvSpPr>
          <p:cNvPr id="3200" name="Google Shape;3200;p57"/>
          <p:cNvSpPr txBox="1"/>
          <p:nvPr>
            <p:ph idx="6" type="title"/>
          </p:nvPr>
        </p:nvSpPr>
        <p:spPr>
          <a:xfrm>
            <a:off x="3471150" y="149768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GSXML</a:t>
            </a:r>
            <a:endParaRPr/>
          </a:p>
        </p:txBody>
      </p:sp>
      <p:sp>
        <p:nvSpPr>
          <p:cNvPr id="3201" name="Google Shape;3201;p57"/>
          <p:cNvSpPr txBox="1"/>
          <p:nvPr>
            <p:ph idx="9" type="title"/>
          </p:nvPr>
        </p:nvSpPr>
        <p:spPr>
          <a:xfrm>
            <a:off x="5997450" y="187868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GSHtml</a:t>
            </a:r>
            <a:endParaRPr/>
          </a:p>
        </p:txBody>
      </p:sp>
      <p:sp>
        <p:nvSpPr>
          <p:cNvPr id="3202" name="Google Shape;3202;p57"/>
          <p:cNvSpPr txBox="1"/>
          <p:nvPr>
            <p:ph idx="15" type="title"/>
          </p:nvPr>
        </p:nvSpPr>
        <p:spPr>
          <a:xfrm>
            <a:off x="928950" y="3590241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GSMime</a:t>
            </a:r>
            <a:endParaRPr/>
          </a:p>
        </p:txBody>
      </p:sp>
      <p:sp>
        <p:nvSpPr>
          <p:cNvPr id="3203" name="Google Shape;3203;p57"/>
          <p:cNvSpPr txBox="1"/>
          <p:nvPr>
            <p:ph idx="18" type="title"/>
          </p:nvPr>
        </p:nvSpPr>
        <p:spPr>
          <a:xfrm>
            <a:off x="3471150" y="3133041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GSLazy</a:t>
            </a:r>
            <a:endParaRPr/>
          </a:p>
        </p:txBody>
      </p:sp>
      <p:sp>
        <p:nvSpPr>
          <p:cNvPr id="3204" name="Google Shape;3204;p57"/>
          <p:cNvSpPr txBox="1"/>
          <p:nvPr>
            <p:ph idx="21" type="title"/>
          </p:nvPr>
        </p:nvSpPr>
        <p:spPr>
          <a:xfrm>
            <a:off x="5997450" y="3590241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8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9" name="Google Shape;3209;p58"/>
          <p:cNvPicPr preferRelativeResize="0"/>
          <p:nvPr/>
        </p:nvPicPr>
        <p:blipFill rotWithShape="1">
          <a:blip r:embed="rId3">
            <a:alphaModFix/>
          </a:blip>
          <a:srcRect b="0" l="17128" r="17121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3210" name="Google Shape;3210;p5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1" name="Google Shape;3211;p58"/>
          <p:cNvSpPr txBox="1"/>
          <p:nvPr>
            <p:ph idx="1" type="subTitle"/>
          </p:nvPr>
        </p:nvSpPr>
        <p:spPr>
          <a:xfrm>
            <a:off x="865500" y="1896375"/>
            <a:ext cx="4553100" cy="22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GNUstep's architecture is made up of 3 main subsystems: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Kit</a:t>
            </a:r>
            <a:r>
              <a:rPr lang="en"/>
              <a:t>, </a:t>
            </a:r>
            <a:r>
              <a:rPr b="1" lang="en"/>
              <a:t>Foundation Kit</a:t>
            </a:r>
            <a:r>
              <a:rPr lang="en"/>
              <a:t>, and </a:t>
            </a:r>
            <a:r>
              <a:rPr b="1" lang="en"/>
              <a:t>Backend library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</a:t>
            </a:r>
            <a:r>
              <a:rPr b="1" lang="en"/>
              <a:t>NeXTSTEP framework</a:t>
            </a:r>
            <a:r>
              <a:rPr lang="en"/>
              <a:t>, GNUstep also interacts with external interfaces like the Gorm application for GUI creation.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outdated documentation, </a:t>
            </a:r>
            <a:r>
              <a:rPr b="1" lang="en"/>
              <a:t>we propose updating the resources to better explain the system architecture.</a:t>
            </a:r>
            <a:endParaRPr b="1"/>
          </a:p>
        </p:txBody>
      </p:sp>
      <p:sp>
        <p:nvSpPr>
          <p:cNvPr id="3212" name="Google Shape;3212;p5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3" name="Google Shape;3213;p58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3214" name="Google Shape;3214;p5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0" name="Google Shape;3220;p5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3221" name="Google Shape;3221;p5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22" name="Google Shape;3222;p5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5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5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5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5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5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5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5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5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5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2" name="Google Shape;3232;p5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33" name="Google Shape;3233;p5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5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5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5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5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5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5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5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5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5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43"/>
          <p:cNvSpPr/>
          <p:nvPr/>
        </p:nvSpPr>
        <p:spPr>
          <a:xfrm>
            <a:off x="1127100" y="3177447"/>
            <a:ext cx="6889800" cy="757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Rodrigo Del Aguila | Lucas Ferber | Robert He | Vlad Kukov | Enqi Liang | Luc Robitaille </a:t>
            </a:r>
            <a:r>
              <a:rPr b="1" lang="en" sz="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(group leader)</a:t>
            </a:r>
            <a:r>
              <a:rPr b="1" lang="en" sz="1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endParaRPr b="1" sz="12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704" name="Google Shape;2704;p4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5" name="Google Shape;2705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1" name="Google Shape;2711;p43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12" name="Google Shape;2712;p4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8" name="Google Shape;2718;p4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9" name="Google Shape;2719;p4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4" name="Google Shape;2724;p4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5" name="Google Shape;2725;p4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6" name="Google Shape;2726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6" name="Google Shape;2736;p4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7" name="Google Shape;2737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7" name="Google Shape;2747;p4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8" name="Google Shape;2748;p4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2" name="Google Shape;2762;p43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GNUstep</a:t>
            </a:r>
            <a:br>
              <a:rPr lang="en" sz="7700"/>
            </a:br>
            <a:r>
              <a:rPr lang="en" sz="3500"/>
              <a:t>Conceptual Architecture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44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44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44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44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44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44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4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74" name="Google Shape;2774;p44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775" name="Google Shape;2775;p44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and general Introduction</a:t>
            </a:r>
            <a:endParaRPr/>
          </a:p>
        </p:txBody>
      </p:sp>
      <p:sp>
        <p:nvSpPr>
          <p:cNvPr id="2776" name="Google Shape;2776;p44"/>
          <p:cNvSpPr txBox="1"/>
          <p:nvPr>
            <p:ph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7" name="Google Shape;2777;p44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Architecture</a:t>
            </a:r>
            <a:endParaRPr/>
          </a:p>
        </p:txBody>
      </p:sp>
      <p:sp>
        <p:nvSpPr>
          <p:cNvPr id="2778" name="Google Shape;2778;p44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and Subsystems</a:t>
            </a:r>
            <a:endParaRPr/>
          </a:p>
        </p:txBody>
      </p:sp>
      <p:sp>
        <p:nvSpPr>
          <p:cNvPr id="2779" name="Google Shape;2779;p44"/>
          <p:cNvSpPr txBox="1"/>
          <p:nvPr>
            <p:ph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0" name="Google Shape;2780;p44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2781" name="Google Shape;2781;p44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interfaces, system evolution,</a:t>
            </a:r>
            <a:endParaRPr/>
          </a:p>
        </p:txBody>
      </p:sp>
      <p:sp>
        <p:nvSpPr>
          <p:cNvPr id="2782" name="Google Shape;2782;p44"/>
          <p:cNvSpPr txBox="1"/>
          <p:nvPr>
            <p:ph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3" name="Google Shape;2783;p44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</a:t>
            </a:r>
            <a:endParaRPr/>
          </a:p>
        </p:txBody>
      </p:sp>
      <p:sp>
        <p:nvSpPr>
          <p:cNvPr id="2784" name="Google Shape;2784;p44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flow control, concurrency, responsibilities</a:t>
            </a:r>
            <a:endParaRPr/>
          </a:p>
        </p:txBody>
      </p:sp>
      <p:sp>
        <p:nvSpPr>
          <p:cNvPr id="2785" name="Google Shape;2785;p44"/>
          <p:cNvSpPr txBox="1"/>
          <p:nvPr>
            <p:ph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86" name="Google Shape;2786;p44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2787" name="Google Shape;2787;p44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cases, data dictionary, naming convention</a:t>
            </a:r>
            <a:endParaRPr/>
          </a:p>
        </p:txBody>
      </p:sp>
      <p:sp>
        <p:nvSpPr>
          <p:cNvPr id="2788" name="Google Shape;2788;p44"/>
          <p:cNvSpPr txBox="1"/>
          <p:nvPr>
            <p:ph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89" name="Google Shape;2789;p44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90" name="Google Shape;2790;p44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learned, Conclusion and references</a:t>
            </a:r>
            <a:endParaRPr/>
          </a:p>
        </p:txBody>
      </p:sp>
      <p:sp>
        <p:nvSpPr>
          <p:cNvPr id="2791" name="Google Shape;2791;p44"/>
          <p:cNvSpPr txBox="1"/>
          <p:nvPr>
            <p:ph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92" name="Google Shape;2792;p44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93" name="Google Shape;2793;p4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45"/>
          <p:cNvSpPr txBox="1"/>
          <p:nvPr>
            <p:ph type="title"/>
          </p:nvPr>
        </p:nvSpPr>
        <p:spPr>
          <a:xfrm>
            <a:off x="713100" y="1646850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GNUstep?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3" name="Google Shape;2803;p45"/>
          <p:cNvSpPr txBox="1"/>
          <p:nvPr>
            <p:ph idx="1" type="subTitle"/>
          </p:nvPr>
        </p:nvSpPr>
        <p:spPr>
          <a:xfrm>
            <a:off x="713100" y="22898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GNUstep is an open source object-oriented development environment originally derived from the OPENstep API and utilizing the NEXTstep framework that provides the user with a large range of utilities and libraries for building large, cross-platform, applications and tools.</a:t>
            </a:r>
            <a:endParaRPr/>
          </a:p>
        </p:txBody>
      </p:sp>
      <p:pic>
        <p:nvPicPr>
          <p:cNvPr id="2804" name="Google Shape;2804;p45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805" name="Google Shape;2805;p45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45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7" name="Google Shape;2807;p45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08" name="Google Shape;2808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4" name="Google Shape;2814;p45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815" name="Google Shape;2815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0" name="Google Shape;2820;p45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821" name="Google Shape;2821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45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28" name="Google Shape;2828;p4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29" name="Google Shape;2829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9" name="Google Shape;2839;p4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0" name="Google Shape;2840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46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855" name="Google Shape;2855;p46"/>
          <p:cNvSpPr txBox="1"/>
          <p:nvPr>
            <p:ph idx="2" type="title"/>
          </p:nvPr>
        </p:nvSpPr>
        <p:spPr>
          <a:xfrm>
            <a:off x="2995450" y="2127700"/>
            <a:ext cx="2810400" cy="11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 HERE</a:t>
            </a:r>
            <a:endParaRPr/>
          </a:p>
        </p:txBody>
      </p:sp>
      <p:grpSp>
        <p:nvGrpSpPr>
          <p:cNvPr id="2856" name="Google Shape;2856;p4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857" name="Google Shape;2857;p4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2" name="Google Shape;2862;p46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2863" name="Google Shape;2863;p4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64" name="Google Shape;2864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4" name="Google Shape;2874;p4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75" name="Google Shape;2875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5" name="Google Shape;2885;p46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2886" name="Google Shape;2886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91" name="Google Shape;28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800" y="1232875"/>
            <a:ext cx="3610400" cy="313495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7"/>
          <p:cNvSpPr/>
          <p:nvPr/>
        </p:nvSpPr>
        <p:spPr>
          <a:xfrm>
            <a:off x="5253921" y="2950636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47"/>
          <p:cNvSpPr/>
          <p:nvPr/>
        </p:nvSpPr>
        <p:spPr>
          <a:xfrm>
            <a:off x="1535796" y="2534111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47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899" name="Google Shape;2899;p47"/>
          <p:cNvSpPr txBox="1"/>
          <p:nvPr>
            <p:ph type="title"/>
          </p:nvPr>
        </p:nvSpPr>
        <p:spPr>
          <a:xfrm>
            <a:off x="1654450" y="2597100"/>
            <a:ext cx="21231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Kit</a:t>
            </a:r>
            <a:endParaRPr/>
          </a:p>
        </p:txBody>
      </p:sp>
      <p:sp>
        <p:nvSpPr>
          <p:cNvPr id="2900" name="Google Shape;2900;p47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Kit defines Graphical Objective C classes. </a:t>
            </a:r>
            <a:endParaRPr/>
          </a:p>
        </p:txBody>
      </p:sp>
      <p:sp>
        <p:nvSpPr>
          <p:cNvPr id="2901" name="Google Shape;2901;p47"/>
          <p:cNvSpPr txBox="1"/>
          <p:nvPr>
            <p:ph idx="2" type="title"/>
          </p:nvPr>
        </p:nvSpPr>
        <p:spPr>
          <a:xfrm>
            <a:off x="5326375" y="3013625"/>
            <a:ext cx="2215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Kit</a:t>
            </a:r>
            <a:endParaRPr/>
          </a:p>
        </p:txBody>
      </p:sp>
      <p:sp>
        <p:nvSpPr>
          <p:cNvPr id="2902" name="Google Shape;2902;p47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 Kit defines non-graphical Objective-C classes</a:t>
            </a:r>
            <a:endParaRPr/>
          </a:p>
        </p:txBody>
      </p:sp>
      <p:pic>
        <p:nvPicPr>
          <p:cNvPr id="2903" name="Google Shape;2903;p47"/>
          <p:cNvPicPr preferRelativeResize="0"/>
          <p:nvPr/>
        </p:nvPicPr>
        <p:blipFill rotWithShape="1">
          <a:blip r:embed="rId3">
            <a:alphaModFix/>
          </a:blip>
          <a:srcRect b="17300" l="0" r="0" t="17293"/>
          <a:stretch/>
        </p:blipFill>
        <p:spPr>
          <a:xfrm>
            <a:off x="5002225" y="1515747"/>
            <a:ext cx="2863800" cy="12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42913" rotWithShape="0" algn="bl">
              <a:schemeClr val="accent2">
                <a:alpha val="40000"/>
              </a:schemeClr>
            </a:outerShdw>
          </a:effectLst>
        </p:spPr>
      </p:pic>
      <p:pic>
        <p:nvPicPr>
          <p:cNvPr id="2904" name="Google Shape;2904;p47"/>
          <p:cNvPicPr preferRelativeResize="0"/>
          <p:nvPr/>
        </p:nvPicPr>
        <p:blipFill rotWithShape="1">
          <a:blip r:embed="rId4">
            <a:alphaModFix/>
          </a:blip>
          <a:srcRect b="17997" l="0" r="0" t="17997"/>
          <a:stretch/>
        </p:blipFill>
        <p:spPr>
          <a:xfrm>
            <a:off x="1284096" y="3188061"/>
            <a:ext cx="2863800" cy="12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42913" rotWithShape="0" algn="bl">
              <a:schemeClr val="accent2">
                <a:alpha val="40000"/>
              </a:schemeClr>
            </a:outerShdw>
          </a:effectLst>
        </p:spPr>
      </p:pic>
      <p:grpSp>
        <p:nvGrpSpPr>
          <p:cNvPr id="2905" name="Google Shape;2905;p47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906" name="Google Shape;2906;p4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1" name="Google Shape;2911;p47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2912" name="Google Shape;2912;p4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3" name="Google Shape;2913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3" name="Google Shape;2923;p4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4" name="Google Shape;2924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4" name="Google Shape;2934;p47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2935" name="Google Shape;2935;p4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48"/>
          <p:cNvSpPr/>
          <p:nvPr/>
        </p:nvSpPr>
        <p:spPr>
          <a:xfrm>
            <a:off x="3391796" y="2546136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48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r>
              <a:rPr lang="en" sz="1200"/>
              <a:t>(contd.)</a:t>
            </a:r>
            <a:endParaRPr sz="1200"/>
          </a:p>
        </p:txBody>
      </p:sp>
      <p:sp>
        <p:nvSpPr>
          <p:cNvPr id="2946" name="Google Shape;2946;p48"/>
          <p:cNvSpPr txBox="1"/>
          <p:nvPr>
            <p:ph type="title"/>
          </p:nvPr>
        </p:nvSpPr>
        <p:spPr>
          <a:xfrm>
            <a:off x="3464250" y="2609125"/>
            <a:ext cx="22155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947" name="Google Shape;2947;p48"/>
          <p:cNvSpPr txBox="1"/>
          <p:nvPr>
            <p:ph idx="1" type="subTitle"/>
          </p:nvPr>
        </p:nvSpPr>
        <p:spPr>
          <a:xfrm>
            <a:off x="3029396" y="15123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Backend Subsystem is actually a series of libraries each designed for a specific windowing system.</a:t>
            </a:r>
            <a:endParaRPr/>
          </a:p>
        </p:txBody>
      </p:sp>
      <p:pic>
        <p:nvPicPr>
          <p:cNvPr id="2948" name="Google Shape;2948;p48"/>
          <p:cNvPicPr preferRelativeResize="0"/>
          <p:nvPr/>
        </p:nvPicPr>
        <p:blipFill rotWithShape="1">
          <a:blip r:embed="rId3">
            <a:alphaModFix/>
          </a:blip>
          <a:srcRect b="17997" l="0" r="0" t="17997"/>
          <a:stretch/>
        </p:blipFill>
        <p:spPr>
          <a:xfrm>
            <a:off x="3140096" y="3200086"/>
            <a:ext cx="2863800" cy="12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42913" rotWithShape="0" algn="bl">
              <a:schemeClr val="accent2">
                <a:alpha val="40000"/>
              </a:schemeClr>
            </a:outerShdw>
          </a:effectLst>
        </p:spPr>
      </p:pic>
      <p:grpSp>
        <p:nvGrpSpPr>
          <p:cNvPr id="2949" name="Google Shape;2949;p48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950" name="Google Shape;2950;p4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5" name="Google Shape;2955;p48"/>
          <p:cNvGrpSpPr/>
          <p:nvPr/>
        </p:nvGrpSpPr>
        <p:grpSpPr>
          <a:xfrm flipH="1">
            <a:off x="4657567" y="4806591"/>
            <a:ext cx="1105976" cy="133969"/>
            <a:chOff x="8183182" y="663852"/>
            <a:chExt cx="1475028" cy="178673"/>
          </a:xfrm>
        </p:grpSpPr>
        <p:grpSp>
          <p:nvGrpSpPr>
            <p:cNvPr id="2956" name="Google Shape;2956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57" name="Google Shape;2957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7" name="Google Shape;2967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8" name="Google Shape;2968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8" name="Google Shape;2978;p48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2979" name="Google Shape;2979;p4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49"/>
          <p:cNvSpPr/>
          <p:nvPr/>
        </p:nvSpPr>
        <p:spPr>
          <a:xfrm>
            <a:off x="5487850" y="1438750"/>
            <a:ext cx="2223300" cy="404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49"/>
          <p:cNvSpPr/>
          <p:nvPr/>
        </p:nvSpPr>
        <p:spPr>
          <a:xfrm>
            <a:off x="5099500" y="3396525"/>
            <a:ext cx="3000000" cy="404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49"/>
          <p:cNvSpPr/>
          <p:nvPr/>
        </p:nvSpPr>
        <p:spPr>
          <a:xfrm>
            <a:off x="813175" y="1968600"/>
            <a:ext cx="3664200" cy="404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49"/>
          <p:cNvSpPr txBox="1"/>
          <p:nvPr>
            <p:ph idx="1" type="subTitle"/>
          </p:nvPr>
        </p:nvSpPr>
        <p:spPr>
          <a:xfrm>
            <a:off x="870925" y="1919400"/>
            <a:ext cx="3548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Objective-C Runtime &amp; Compiler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92" name="Google Shape;2992;p49"/>
          <p:cNvSpPr txBox="1"/>
          <p:nvPr>
            <p:ph idx="2" type="title"/>
          </p:nvPr>
        </p:nvSpPr>
        <p:spPr>
          <a:xfrm>
            <a:off x="5656600" y="150385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Gorm</a:t>
            </a:r>
            <a:endParaRPr/>
          </a:p>
        </p:txBody>
      </p:sp>
      <p:sp>
        <p:nvSpPr>
          <p:cNvPr id="2993" name="Google Shape;2993;p49"/>
          <p:cNvSpPr txBox="1"/>
          <p:nvPr>
            <p:ph idx="3" type="subTitle"/>
          </p:nvPr>
        </p:nvSpPr>
        <p:spPr>
          <a:xfrm>
            <a:off x="5056896" y="192786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Gorm is an interface modeler that builds and implements items from the GNUstep GUI Library for creating graphical applications. </a:t>
            </a:r>
            <a:endParaRPr/>
          </a:p>
        </p:txBody>
      </p:sp>
      <p:sp>
        <p:nvSpPr>
          <p:cNvPr id="2994" name="Google Shape;2994;p4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INTERFACES</a:t>
            </a:r>
            <a:endParaRPr/>
          </a:p>
        </p:txBody>
      </p:sp>
      <p:sp>
        <p:nvSpPr>
          <p:cNvPr id="2995" name="Google Shape;2995;p49"/>
          <p:cNvSpPr txBox="1"/>
          <p:nvPr/>
        </p:nvSpPr>
        <p:spPr>
          <a:xfrm>
            <a:off x="4998550" y="3396525"/>
            <a:ext cx="320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Windowing System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96" name="Google Shape;2996;p49"/>
          <p:cNvSpPr txBox="1"/>
          <p:nvPr/>
        </p:nvSpPr>
        <p:spPr>
          <a:xfrm>
            <a:off x="1145275" y="2451100"/>
            <a:ext cx="300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GNUstep, developed in Objective-C, compiles its code into machine code for execution. GNUstep-base handles communication with the Objective-C library.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97" name="Google Shape;2997;p49"/>
          <p:cNvSpPr txBox="1"/>
          <p:nvPr/>
        </p:nvSpPr>
        <p:spPr>
          <a:xfrm>
            <a:off x="5157850" y="38425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Windowing System renders graphical applications on a computer screen.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50"/>
          <p:cNvSpPr/>
          <p:nvPr/>
        </p:nvSpPr>
        <p:spPr>
          <a:xfrm>
            <a:off x="3442554" y="2837863"/>
            <a:ext cx="2267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50"/>
          <p:cNvSpPr/>
          <p:nvPr/>
        </p:nvSpPr>
        <p:spPr>
          <a:xfrm>
            <a:off x="6131594" y="2837863"/>
            <a:ext cx="2267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50"/>
          <p:cNvSpPr/>
          <p:nvPr/>
        </p:nvSpPr>
        <p:spPr>
          <a:xfrm>
            <a:off x="755600" y="2837875"/>
            <a:ext cx="22656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5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06" name="Google Shape;3006;p50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Libs-Base</a:t>
            </a:r>
            <a:endParaRPr/>
          </a:p>
        </p:txBody>
      </p:sp>
      <p:sp>
        <p:nvSpPr>
          <p:cNvPr id="3007" name="Google Shape;3007;p50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library is</a:t>
            </a:r>
            <a:r>
              <a:rPr lang="en"/>
              <a:t> responsible for some of the fundamental actions for an application</a:t>
            </a:r>
            <a:endParaRPr/>
          </a:p>
        </p:txBody>
      </p:sp>
      <p:sp>
        <p:nvSpPr>
          <p:cNvPr id="3008" name="Google Shape;3008;p50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Libs-Back</a:t>
            </a:r>
            <a:endParaRPr/>
          </a:p>
        </p:txBody>
      </p:sp>
      <p:sp>
        <p:nvSpPr>
          <p:cNvPr id="3009" name="Google Shape;3009;p50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library is responsible in handling rendering and events for the gui library</a:t>
            </a:r>
            <a:endParaRPr/>
          </a:p>
        </p:txBody>
      </p:sp>
      <p:sp>
        <p:nvSpPr>
          <p:cNvPr id="3010" name="Google Shape;3010;p50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Libs-gui</a:t>
            </a:r>
            <a:endParaRPr/>
          </a:p>
        </p:txBody>
      </p:sp>
      <p:sp>
        <p:nvSpPr>
          <p:cNvPr id="3011" name="Google Shape;3011;p50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library is responsible for frontend processes </a:t>
            </a:r>
            <a:r>
              <a:rPr lang="en"/>
              <a:t>related</a:t>
            </a:r>
            <a:r>
              <a:rPr lang="en"/>
              <a:t> to gui.</a:t>
            </a:r>
            <a:endParaRPr/>
          </a:p>
        </p:txBody>
      </p:sp>
      <p:grpSp>
        <p:nvGrpSpPr>
          <p:cNvPr id="3012" name="Google Shape;3012;p50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13" name="Google Shape;3013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14" name="Google Shape;3014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4" name="Google Shape;3024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25" name="Google Shape;302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35" name="Google Shape;3035;p50"/>
          <p:cNvGrpSpPr/>
          <p:nvPr/>
        </p:nvGrpSpPr>
        <p:grpSpPr>
          <a:xfrm>
            <a:off x="4148914" y="1744484"/>
            <a:ext cx="854980" cy="750308"/>
            <a:chOff x="7547949" y="2761477"/>
            <a:chExt cx="417348" cy="366254"/>
          </a:xfrm>
        </p:grpSpPr>
        <p:sp>
          <p:nvSpPr>
            <p:cNvPr id="3036" name="Google Shape;3036;p50"/>
            <p:cNvSpPr/>
            <p:nvPr/>
          </p:nvSpPr>
          <p:spPr>
            <a:xfrm>
              <a:off x="7744686" y="2908824"/>
              <a:ext cx="23889" cy="23889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7669761" y="3070654"/>
              <a:ext cx="173770" cy="57077"/>
            </a:xfrm>
            <a:custGeom>
              <a:rect b="b" l="l" r="r" t="t"/>
              <a:pathLst>
                <a:path extrusionOk="0" h="1596" w="4859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7547949" y="2761477"/>
              <a:ext cx="417348" cy="284491"/>
            </a:xfrm>
            <a:custGeom>
              <a:rect b="b" l="l" r="r" t="t"/>
              <a:pathLst>
                <a:path extrusionOk="0" h="7955" w="1167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9" name="Google Shape;3039;p50"/>
          <p:cNvGrpSpPr/>
          <p:nvPr/>
        </p:nvGrpSpPr>
        <p:grpSpPr>
          <a:xfrm>
            <a:off x="6891103" y="1746089"/>
            <a:ext cx="748683" cy="747098"/>
            <a:chOff x="6856386" y="1437970"/>
            <a:chExt cx="416490" cy="415632"/>
          </a:xfrm>
        </p:grpSpPr>
        <p:sp>
          <p:nvSpPr>
            <p:cNvPr id="3040" name="Google Shape;3040;p50"/>
            <p:cNvSpPr/>
            <p:nvPr/>
          </p:nvSpPr>
          <p:spPr>
            <a:xfrm>
              <a:off x="6856386" y="1437970"/>
              <a:ext cx="416490" cy="415632"/>
            </a:xfrm>
            <a:custGeom>
              <a:rect b="b" l="l" r="r" t="t"/>
              <a:pathLst>
                <a:path extrusionOk="0" h="11622" w="11646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7027551" y="1566576"/>
              <a:ext cx="74136" cy="52821"/>
            </a:xfrm>
            <a:custGeom>
              <a:rect b="b" l="l" r="r" t="t"/>
              <a:pathLst>
                <a:path extrusionOk="0" h="1477" w="2073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7012244" y="1644076"/>
              <a:ext cx="104784" cy="80931"/>
            </a:xfrm>
            <a:custGeom>
              <a:rect b="b" l="l" r="r" t="t"/>
              <a:pathLst>
                <a:path extrusionOk="0" h="2263" w="293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3" name="Google Shape;3043;p50"/>
          <p:cNvGrpSpPr/>
          <p:nvPr/>
        </p:nvGrpSpPr>
        <p:grpSpPr>
          <a:xfrm>
            <a:off x="1514059" y="1744494"/>
            <a:ext cx="748683" cy="750289"/>
            <a:chOff x="4722040" y="1437111"/>
            <a:chExt cx="416490" cy="417360"/>
          </a:xfrm>
        </p:grpSpPr>
        <p:sp>
          <p:nvSpPr>
            <p:cNvPr id="3044" name="Google Shape;3044;p50"/>
            <p:cNvSpPr/>
            <p:nvPr/>
          </p:nvSpPr>
          <p:spPr>
            <a:xfrm>
              <a:off x="4785056" y="1586997"/>
              <a:ext cx="298975" cy="179742"/>
            </a:xfrm>
            <a:custGeom>
              <a:rect b="b" l="l" r="r" t="t"/>
              <a:pathLst>
                <a:path extrusionOk="0" h="5026" w="836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4756946" y="1791422"/>
              <a:ext cx="356051" cy="63049"/>
            </a:xfrm>
            <a:custGeom>
              <a:rect b="b" l="l" r="r" t="t"/>
              <a:pathLst>
                <a:path extrusionOk="0" h="1763" w="9956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4722040" y="1437111"/>
              <a:ext cx="416490" cy="235103"/>
            </a:xfrm>
            <a:custGeom>
              <a:rect b="b" l="l" r="r" t="t"/>
              <a:pathLst>
                <a:path extrusionOk="0" h="6574" w="11646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