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57" r:id="rId4"/>
    <p:sldId id="258" r:id="rId5"/>
    <p:sldId id="259" r:id="rId6"/>
    <p:sldId id="293" r:id="rId7"/>
    <p:sldId id="291" r:id="rId8"/>
    <p:sldId id="292" r:id="rId9"/>
    <p:sldId id="260" r:id="rId10"/>
    <p:sldId id="262" r:id="rId11"/>
    <p:sldId id="266" r:id="rId12"/>
    <p:sldId id="270" r:id="rId13"/>
    <p:sldId id="31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4" autoAdjust="0"/>
  </p:normalViewPr>
  <p:slideViewPr>
    <p:cSldViewPr showGuides="1">
      <p:cViewPr>
        <p:scale>
          <a:sx n="73" d="100"/>
          <a:sy n="73" d="100"/>
        </p:scale>
        <p:origin x="-2736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0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606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569" y="365126"/>
            <a:ext cx="5346781" cy="630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0551"/>
            <a:ext cx="7886700" cy="481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1438-F2EA-45FA-98CE-C4E62377086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0CFE-D984-47CA-A2B2-900366A24E6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8F4F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63795" y="4004945"/>
            <a:ext cx="4072890" cy="27362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Leelawadee UI" panose="020B0502040204020203" pitchFamily="34" charset="-34"/>
              </a:rPr>
              <a:t>   Авторы студенты группы  ИВТ-22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indent="36195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Leelawadee UI" panose="020B0502040204020203" pitchFamily="34" charset="-34"/>
              </a:rPr>
              <a:t>Богодухов  А.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indent="36195">
              <a:buNone/>
            </a:pPr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Leelawadee UI" panose="020B0502040204020203" pitchFamily="34" charset="-34"/>
              </a:rPr>
              <a:t>Нечталенко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Leelawadee UI" panose="020B0502040204020203" pitchFamily="34" charset="-34"/>
              </a:rPr>
              <a:t> И.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indent="36195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Leelawadee UI" panose="020B0502040204020203" pitchFamily="34" charset="-34"/>
              </a:rPr>
              <a:t>Сапожников Ю.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cs typeface="Leelawadee UI" panose="020B0502040204020203" pitchFamily="34" charset="-3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5" y="332740"/>
            <a:ext cx="9143365" cy="25920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244827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Leelawadee UI" panose="020B0502040204020203" pitchFamily="34" charset="-34"/>
              </a:rPr>
              <a:t>Анализ и предсказание тональности сообщений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endParaRPr lang="ru-RU" sz="3200" dirty="0">
              <a:cs typeface="Leelawadee UI" panose="020B0502040204020203" pitchFamily="34" charset="-34"/>
            </a:endParaRPr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3850" y="4293235"/>
            <a:ext cx="1291590" cy="907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347720" y="4293870"/>
            <a:ext cx="1429385" cy="906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95" y="5300980"/>
            <a:ext cx="882650" cy="924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775" y="5300980"/>
            <a:ext cx="882650" cy="924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5" y="365126"/>
            <a:ext cx="6156176" cy="6302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Оценка качества </a:t>
            </a:r>
            <a:r>
              <a:rPr lang="ru-RU" dirty="0" smtClean="0"/>
              <a:t>модели</a:t>
            </a:r>
            <a:endParaRPr lang="ru-RU" dirty="0"/>
          </a:p>
        </p:txBody>
      </p:sp>
      <p:pic>
        <p:nvPicPr>
          <p:cNvPr id="4" name="Picture 4" descr="C:\Users\Fmudi\Desktop\Без имени.png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 t="49123" b="34206"/>
          <a:stretch>
            <a:fillRect/>
          </a:stretch>
        </p:blipFill>
        <p:spPr bwMode="auto">
          <a:xfrm>
            <a:off x="417195" y="1360805"/>
            <a:ext cx="8124825" cy="481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60551"/>
            <a:ext cx="8515350" cy="5497449"/>
          </a:xfrm>
        </p:spPr>
        <p:txBody>
          <a:bodyPr>
            <a:normAutofit/>
          </a:bodyPr>
          <a:lstStyle/>
          <a:p>
            <a:pPr indent="0">
              <a:lnSpc>
                <a:spcPts val="4000"/>
              </a:lnSpc>
              <a:buNone/>
            </a:pPr>
            <a:r>
              <a:rPr lang="ru-RU" sz="3200" dirty="0" smtClean="0"/>
              <a:t>В заключений можно сказать что анализ тональности сообщений в интернете помогает понять мнения пользователей о брендах и продуктах, выявляя общественное настроение. Несмотря на сложности, такие как сарказм и многозначность, этот инструмент находит широкое применение в маркетинге и управлении репутацией, способствуя принятию обоснованных решений. </a:t>
            </a:r>
            <a:endParaRPr lang="ru-RU" sz="3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ru-RU" altLang="en-US" sz="2200" b="1"/>
              <a:t>ᛋᛈᚨᛋᛁᛒᛟ ᛉᚨ ᚡᚾᛁᛗᚨᚾᛁᛖ</a:t>
            </a:r>
            <a:endParaRPr lang="ru-RU" altLang="en-US" sz="2200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28650" y="1360805"/>
            <a:ext cx="7886700" cy="1082040"/>
          </a:xfrm>
        </p:spPr>
        <p:txBody>
          <a:bodyPr/>
          <a:p>
            <a:pPr marL="0" indent="0" algn="ctr">
              <a:buNone/>
            </a:pPr>
            <a:r>
              <a:rPr lang="ru-RU" altLang="en-US" sz="5400"/>
              <a:t>Спасибо за внимание</a:t>
            </a:r>
            <a:endParaRPr lang="ru-RU" altLang="en-US" sz="540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9545" y="2780665"/>
            <a:ext cx="372427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cs typeface="Leelawadee UI" panose="020B0502040204020203" pitchFamily="34" charset="-34"/>
              </a:rPr>
              <a:t>Цель проекта</a:t>
            </a:r>
            <a:endParaRPr lang="ru-RU" b="1" dirty="0">
              <a:cs typeface="Leelawadee UI" panose="020B0502040204020203" pitchFamily="34" charset="-34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43510" y="1073785"/>
            <a:ext cx="9288145" cy="2494915"/>
          </a:xfrm>
        </p:spPr>
        <p:txBody>
          <a:bodyPr>
            <a:noAutofit/>
          </a:bodyPr>
          <a:lstStyle/>
          <a:p>
            <a:pPr indent="0">
              <a:lnSpc>
                <a:spcPts val="4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-RU" sz="3200" dirty="0" smtClean="0"/>
              <a:t>Цель разработать метод предсказания тональности сообщений с использованием методов анализа данных, </a:t>
            </a:r>
            <a:r>
              <a:rPr lang="ru-RU" altLang="en-US" sz="3200">
                <a:sym typeface="+mn-ea"/>
              </a:rPr>
              <a:t>понять, как люди воспринимают продукты, события или бренды.</a:t>
            </a:r>
            <a:endParaRPr lang="ru-RU" sz="3200" dirty="0" smtClean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724525" y="3429000"/>
            <a:ext cx="3240000" cy="324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71755" y="3284855"/>
            <a:ext cx="5447030" cy="2656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ts val="4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-RU" altLang="en-US" sz="3200">
                <a:sym typeface="+mn-ea"/>
              </a:rPr>
              <a:t>В этом могут помочь </a:t>
            </a:r>
            <a:r>
              <a:rPr lang="ru-RU" sz="3200" dirty="0" smtClean="0">
                <a:sym typeface="+mn-ea"/>
              </a:rPr>
              <a:t>различные алгоритмы машинного обучения </a:t>
            </a:r>
            <a:r>
              <a:rPr lang="ru-RU" altLang="en-US" sz="3200">
                <a:sym typeface="+mn-ea"/>
              </a:rPr>
              <a:t>и нейронные сети</a:t>
            </a:r>
            <a:r>
              <a:rPr lang="ru-RU" sz="3200" dirty="0" smtClean="0">
                <a:sym typeface="+mn-ea"/>
              </a:rPr>
              <a:t> для решения задачи классификации.</a:t>
            </a:r>
            <a:endParaRPr lang="ru-RU" altLang="en-US" sz="32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Актуальность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7530" y="981075"/>
            <a:ext cx="6047740" cy="5733415"/>
          </a:xfrm>
        </p:spPr>
        <p:txBody>
          <a:bodyPr>
            <a:noAutofit/>
          </a:bodyPr>
          <a:lstStyle/>
          <a:p>
            <a:pPr indent="0">
              <a:lnSpc>
                <a:spcPts val="4000"/>
              </a:lnSpc>
              <a:buNone/>
            </a:pPr>
            <a:r>
              <a:rPr lang="ru-RU" sz="3200" dirty="0" smtClean="0"/>
              <a:t>Анализ тональности используется для понимания настроений пользователей в социальных сетях, отзывах и комментариях. </a:t>
            </a:r>
            <a:endParaRPr lang="ru-RU" sz="3200" dirty="0" smtClean="0"/>
          </a:p>
          <a:p>
            <a:pPr indent="0">
              <a:lnSpc>
                <a:spcPts val="4000"/>
              </a:lnSpc>
              <a:buNone/>
            </a:pPr>
            <a:r>
              <a:rPr lang="ru-RU" sz="3200" dirty="0" smtClean="0"/>
              <a:t>В различных компаниях эти данные используют для улучшения качества обслуживания клиентов и адаптации своих стратегий маркетинга.</a:t>
            </a:r>
            <a:endParaRPr lang="ru-RU" sz="3200" dirty="0" smtClean="0"/>
          </a:p>
          <a:p>
            <a:pPr indent="0">
              <a:lnSpc>
                <a:spcPts val="4000"/>
              </a:lnSpc>
              <a:buNone/>
            </a:pPr>
            <a:endParaRPr lang="ru-RU" sz="3200" dirty="0" smtClean="0"/>
          </a:p>
        </p:txBody>
      </p:sp>
      <p:pic>
        <p:nvPicPr>
          <p:cNvPr id="101" name="Изображение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" y="1809115"/>
            <a:ext cx="3240000" cy="32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Описание задачи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60805"/>
            <a:ext cx="6550660" cy="5176520"/>
          </a:xfrm>
        </p:spPr>
        <p:txBody>
          <a:bodyPr>
            <a:noAutofit/>
          </a:bodyPr>
          <a:lstStyle/>
          <a:p>
            <a:pPr indent="0">
              <a:lnSpc>
                <a:spcPts val="4000"/>
              </a:lnSpc>
              <a:buNone/>
            </a:pPr>
            <a:r>
              <a:rPr lang="ru-RU" sz="3100" dirty="0" smtClean="0"/>
              <a:t>Целью является предсказания тональности заключается в автоматической классификации текстовых сообщений по категориям: положительная, отрицательная или нейтральная.</a:t>
            </a:r>
            <a:endParaRPr lang="ru-RU" sz="3100" dirty="0" smtClean="0"/>
          </a:p>
          <a:p>
            <a:pPr indent="0">
              <a:lnSpc>
                <a:spcPts val="4000"/>
              </a:lnSpc>
              <a:buNone/>
            </a:pPr>
            <a:r>
              <a:rPr lang="ru-RU" sz="3100" dirty="0" smtClean="0"/>
              <a:t>Автоматизация нужна для обработки больших объемов данных быстрее и точнее, чем при ручной классификации. </a:t>
            </a:r>
            <a:br>
              <a:rPr lang="ru-RU" sz="3100" dirty="0" smtClean="0"/>
            </a:br>
            <a:endParaRPr lang="ru-RU" sz="3100" dirty="0" smtClean="0"/>
          </a:p>
        </p:txBody>
      </p:sp>
      <p:pic>
        <p:nvPicPr>
          <p:cNvPr id="103" name="Изображение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156325" y="1988820"/>
            <a:ext cx="3240000" cy="32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 b="1"/>
              <a:t>Что такое тональность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2860" y="1002030"/>
            <a:ext cx="9152890" cy="58553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ru-RU" altLang="en-US"/>
              <a:t>Тональность текста – это отношение некоторого лица к теме текста или каким-то ее аспектам. Тональность может быть положительной, отрицательной или нейтральной.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 b="1"/>
              <a:t>Положительная тональность</a:t>
            </a:r>
            <a:r>
              <a:rPr lang="ru-RU" altLang="en-US"/>
              <a:t> - текст передает позитивные эмоции, выражает одобрение или удовлетворение.</a:t>
            </a:r>
            <a:endParaRPr lang="ru-RU" altLang="en-US"/>
          </a:p>
          <a:p>
            <a:pPr marL="0" indent="0">
              <a:buNone/>
            </a:pPr>
            <a:r>
              <a:rPr lang="ru-RU" altLang="en-US" b="1"/>
              <a:t>Отрицательная тональность</a:t>
            </a:r>
            <a:r>
              <a:rPr lang="ru-RU" altLang="en-US"/>
              <a:t> - текст выражает негативные эмоции, критику или неудовлетворение.</a:t>
            </a:r>
            <a:endParaRPr lang="ru-RU" altLang="en-US"/>
          </a:p>
          <a:p>
            <a:pPr marL="0" indent="0">
              <a:buNone/>
            </a:pPr>
            <a:r>
              <a:rPr lang="ru-RU" altLang="en-US" b="1"/>
              <a:t>Нейтральная тональность</a:t>
            </a:r>
            <a:r>
              <a:rPr lang="ru-RU" altLang="en-US"/>
              <a:t> - текст не содержит выраженной эмоциональной окраски, чаще всего сообщает факты.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8650" y="365125"/>
            <a:ext cx="5974715" cy="630555"/>
          </a:xfrm>
        </p:spPr>
        <p:txBody>
          <a:bodyPr>
            <a:noAutofit/>
          </a:bodyPr>
          <a:p>
            <a:r>
              <a:rPr lang="ru-RU" altLang="en-US" sz="2400" b="1" i="1"/>
              <a:t>Как определить тональность сообщений</a:t>
            </a:r>
            <a:r>
              <a:rPr lang="ru-RU" altLang="en-US" sz="2400" i="1"/>
              <a:t> </a:t>
            </a:r>
            <a:endParaRPr lang="ru-RU" altLang="en-US" sz="2400" i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1275" y="1055370"/>
            <a:ext cx="5997575" cy="568198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 sz="2000"/>
              <a:t>Для определения тональности сообщения используют несколько методов, такие как</a:t>
            </a:r>
            <a:r>
              <a:rPr lang="en-US" altLang="en-US" sz="2000"/>
              <a:t>:</a:t>
            </a:r>
            <a:endParaRPr lang="en-US" altLang="en-US" sz="2000"/>
          </a:p>
          <a:p>
            <a:pPr marL="0" indent="0">
              <a:buNone/>
            </a:pPr>
            <a:r>
              <a:rPr lang="ru-RU" altLang="en-US" sz="2000" b="1"/>
              <a:t>Лексический анализ</a:t>
            </a:r>
            <a:r>
              <a:rPr lang="en-US" altLang="ru-RU" sz="2000"/>
              <a:t> - </a:t>
            </a:r>
            <a:r>
              <a:rPr lang="ru-RU" altLang="en-US" sz="2000"/>
              <a:t>использование заранее созданных словарей тональности, где каждому слову присвоена положительная, отрицательная или нейтральная оценка.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2000" b="1"/>
              <a:t>Машинное обучение</a:t>
            </a:r>
            <a:r>
              <a:rPr lang="ru-RU" altLang="en-US" sz="2000"/>
              <a:t> - обучение на размеченных данных: Алгоритмы анализируют тысячи примеров с заранее помеченной тональностью и учатся определять её в новых сообщениях. Такие как: модели, такие как логистическая регрессия, SVM, деревья решений.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2000" b="1"/>
              <a:t>Анализ с помощью нейронных сетей</a:t>
            </a:r>
            <a:r>
              <a:rPr lang="ru-RU" altLang="en-US" sz="2000"/>
              <a:t> - рекуррентные нейронные сети (RNN) и их улучшенные варианты (LSTM, GRU) анализируют порядок слов и их взаимосвязь в тексте.</a:t>
            </a:r>
            <a:endParaRPr lang="ru-RU" altLang="en-US" sz="2000"/>
          </a:p>
          <a:p>
            <a:pPr marL="0" indent="0">
              <a:buNone/>
            </a:pPr>
            <a:endParaRPr lang="ru-RU" altLang="en-US" sz="2000"/>
          </a:p>
        </p:txBody>
      </p:sp>
      <p:pic>
        <p:nvPicPr>
          <p:cNvPr id="104" name="Изображение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724114" y="1484854"/>
            <a:ext cx="3240000" cy="32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2600" y="365125"/>
            <a:ext cx="6122035" cy="630555"/>
          </a:xfrm>
        </p:spPr>
        <p:txBody>
          <a:bodyPr>
            <a:normAutofit fontScale="90000"/>
          </a:bodyPr>
          <a:p>
            <a:r>
              <a:rPr lang="ru-RU" altLang="en-US" sz="3220"/>
              <a:t>Проблемы определения тональности</a:t>
            </a:r>
            <a:endParaRPr lang="ru-RU" altLang="en-US" sz="322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7145" y="983615"/>
            <a:ext cx="9126855" cy="2602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ru-RU" altLang="en-US"/>
              <a:t>Сложности с контекстом: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Тональность некоторых слов зависит от контекста. Например, слово "хорошо" может иметь саркастический оттенок: "Ну, конечно, очень хорошо, что ты опоздал!" – здесь очевидно отрицательная тональность, несмотря на использование положительного слова.</a:t>
            </a:r>
            <a:endParaRPr lang="ru-RU" altLang="en-US"/>
          </a:p>
        </p:txBody>
      </p:sp>
      <p:pic>
        <p:nvPicPr>
          <p:cNvPr id="105" name="Изображение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7236460" y="4940935"/>
            <a:ext cx="1800000" cy="180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0" y="3672840"/>
            <a:ext cx="8210550" cy="3471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ru-RU" altLang="en-US" sz="2800">
                <a:sym typeface="+mn-ea"/>
              </a:rPr>
              <a:t>Сарказм и ирония:</a:t>
            </a:r>
            <a:endParaRPr lang="ru-RU" altLang="en-US" sz="2800"/>
          </a:p>
          <a:p>
            <a:pPr marL="0" indent="0">
              <a:buNone/>
            </a:pPr>
            <a:r>
              <a:rPr lang="ru-RU" altLang="en-US" sz="2800">
                <a:sym typeface="+mn-ea"/>
              </a:rPr>
              <a:t>    Алгоритмам сложно правильно интерпретировать саркастические или ироничные высказывания.</a:t>
            </a:r>
            <a:endParaRPr lang="ru-RU" altLang="en-US" sz="2800"/>
          </a:p>
          <a:p>
            <a:pPr marL="0" indent="0">
              <a:buNone/>
            </a:pPr>
            <a:r>
              <a:rPr lang="ru-RU" altLang="en-US" sz="2800">
                <a:sym typeface="+mn-ea"/>
              </a:rPr>
              <a:t>    Пример: "Да, мне так нравится, когда поезд задерживается на час". Здесь выражается недовольство, но фраза выглядит как положительная.</a:t>
            </a:r>
            <a:endParaRPr lang="ru-RU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80840" y="1700530"/>
            <a:ext cx="479679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 txBox="1"/>
          <p:nvPr/>
        </p:nvSpPr>
        <p:spPr>
          <a:xfrm>
            <a:off x="251460" y="1124982"/>
            <a:ext cx="4067944" cy="568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ru-RU" sz="2000" dirty="0" smtClean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Для анализа данных был выбран датасет </a:t>
            </a:r>
            <a:r>
              <a:rPr lang="en-US" sz="2000" dirty="0" smtClean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AlexSham/</a:t>
            </a:r>
            <a:r>
              <a:rPr lang="en-US" sz="2000" dirty="0" err="1" smtClean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Toxic_Russian_Comments</a:t>
            </a:r>
            <a:r>
              <a:rPr lang="ru-RU" sz="2000" dirty="0" smtClean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. Датасет </a:t>
            </a:r>
            <a:r>
              <a:rPr lang="ru-RU" sz="2000" dirty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состоит из </a:t>
            </a:r>
            <a:r>
              <a:rPr lang="ru-RU" sz="2000" dirty="0" smtClean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248290 </a:t>
            </a:r>
            <a:r>
              <a:rPr lang="ru-RU" sz="2000" dirty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строк и разделен на 2 колонки </a:t>
            </a:r>
            <a:r>
              <a:rPr lang="ru-RU" sz="2000" dirty="0" err="1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text</a:t>
            </a:r>
            <a:r>
              <a:rPr lang="ru-RU" sz="2000" dirty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 и </a:t>
            </a:r>
            <a:r>
              <a:rPr lang="ru-RU" sz="2000" dirty="0" err="1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label</a:t>
            </a:r>
            <a:r>
              <a:rPr lang="ru-RU" sz="2000" dirty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. В столбце </a:t>
            </a:r>
            <a:r>
              <a:rPr lang="en-US" sz="2000" dirty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text </a:t>
            </a:r>
            <a:r>
              <a:rPr lang="ru-RU" sz="2000" dirty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хранятся тексты комментариев,  в </a:t>
            </a:r>
            <a:r>
              <a:rPr lang="ru-RU" sz="2000" dirty="0" err="1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label</a:t>
            </a:r>
            <a:r>
              <a:rPr lang="ru-RU" sz="2000" dirty="0">
                <a:latin typeface="+mn-ea"/>
                <a:ea typeface="Times New Roman" panose="02020603050405020304" pitchFamily="18" charset="0"/>
                <a:cs typeface="+mn-ea"/>
                <a:sym typeface="+mn-ea"/>
              </a:rPr>
              <a:t> представлены метки для  каждого, где 0 - нейтральные комментарии, а 1 - токсичные комментарии пользователей.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9832" y="365126"/>
            <a:ext cx="6084168" cy="630298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chemeClr val="bg1"/>
                </a:solidFill>
              </a:rPr>
              <a:t>Предварительная </a:t>
            </a:r>
            <a:r>
              <a:rPr lang="ru-RU" sz="3000" dirty="0" smtClean="0">
                <a:solidFill>
                  <a:schemeClr val="bg1"/>
                </a:solidFill>
              </a:rPr>
              <a:t>обработка </a:t>
            </a:r>
            <a:r>
              <a:rPr lang="ru-RU" sz="3000" dirty="0" smtClean="0">
                <a:solidFill>
                  <a:schemeClr val="bg1"/>
                </a:solidFill>
              </a:rPr>
              <a:t>данных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8135" y="1360805"/>
            <a:ext cx="8707755" cy="1129665"/>
          </a:xfrm>
        </p:spPr>
        <p:txBody>
          <a:bodyPr>
            <a:noAutofit/>
          </a:bodyPr>
          <a:lstStyle/>
          <a:p>
            <a:pPr indent="0" algn="l">
              <a:lnSpc>
                <a:spcPts val="4000"/>
              </a:lnSpc>
              <a:buNone/>
            </a:pPr>
            <a:r>
              <a:rPr lang="ru-RU" sz="1800" smtClean="0"/>
              <a:t>Была проведенна очистка данных и также были сбалансированны оба класса</a:t>
            </a:r>
            <a:endParaRPr lang="ru-RU" sz="1800" smtClean="0"/>
          </a:p>
        </p:txBody>
      </p:sp>
      <p:pic>
        <p:nvPicPr>
          <p:cNvPr id="5" name="Рисунок 4"/>
          <p:cNvPicPr/>
          <p:nvPr/>
        </p:nvPicPr>
        <p:blipFill rotWithShape="1">
          <a:blip r:embed="rId1"/>
          <a:srcRect t="1861"/>
          <a:stretch>
            <a:fillRect/>
          </a:stretch>
        </p:blipFill>
        <p:spPr bwMode="auto">
          <a:xfrm>
            <a:off x="755650" y="2060575"/>
            <a:ext cx="7442835" cy="470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0</TotalTime>
  <Words>3470</Words>
  <Application>WPS Presentation</Application>
  <PresentationFormat>Экран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Leelawadee UI</vt:lpstr>
      <vt:lpstr>Times New Roman</vt:lpstr>
      <vt:lpstr>Calibri</vt:lpstr>
      <vt:lpstr>Calibri Light</vt:lpstr>
      <vt:lpstr>Microsoft YaHei</vt:lpstr>
      <vt:lpstr>Arial Unicode MS</vt:lpstr>
      <vt:lpstr>Тема1</vt:lpstr>
      <vt:lpstr>Анализ и предсказание тональности сообщений </vt:lpstr>
      <vt:lpstr>Цель проекта</vt:lpstr>
      <vt:lpstr>Актуальность</vt:lpstr>
      <vt:lpstr>Описание задачи</vt:lpstr>
      <vt:lpstr>Что такое тональность </vt:lpstr>
      <vt:lpstr>Как определить тональность сообщений </vt:lpstr>
      <vt:lpstr>Проблемы определения тональности</vt:lpstr>
      <vt:lpstr>Описание датасета</vt:lpstr>
      <vt:lpstr>Предварительная обработка данных</vt:lpstr>
      <vt:lpstr>Оценка качества модели</vt:lpstr>
      <vt:lpstr>Заключение </vt:lpstr>
      <vt:lpstr>ᛋᛈᚨᛋᛁᛒᛟ ᛉᚨ ᚡᚾᛁᛗᚨᚾᛁᛖ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предсказание тональности сообщений с использованием методов цифровой аналитики</dc:title>
  <dc:creator>Fmudi</dc:creator>
  <cp:lastModifiedBy>Lux</cp:lastModifiedBy>
  <cp:revision>32</cp:revision>
  <dcterms:created xsi:type="dcterms:W3CDTF">2024-10-21T00:52:00Z</dcterms:created>
  <dcterms:modified xsi:type="dcterms:W3CDTF">2024-10-22T14:02:08Z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9AC166E7F6954B0198D3075A12AEC7E9_13</vt:lpwstr>
  </property>
  <property fmtid="{D5CDD505-2E9C-101B-9397-08002B2CF9AE}" pid="3" name="KSOProductBuildVer">
    <vt:lpwstr>1049-12.2.0.13472</vt:lpwstr>
  </property>
</Properties>
</file>