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3" r:id="rId6"/>
    <p:sldId id="264" r:id="rId7"/>
    <p:sldId id="258" r:id="rId8"/>
    <p:sldId id="259" r:id="rId9"/>
    <p:sldId id="260" r:id="rId10"/>
    <p:sldId id="261" r:id="rId11"/>
    <p:sldId id="262" r:id="rId12"/>
    <p:sldId id="265" r:id="rId13"/>
    <p:sldId id="267"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19" autoAdjust="0"/>
  </p:normalViewPr>
  <p:slideViewPr>
    <p:cSldViewPr snapToGrid="0">
      <p:cViewPr varScale="1">
        <p:scale>
          <a:sx n="102" d="100"/>
          <a:sy n="102"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Arrays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09C152DA-7620-4852-8162-A77EC3609F3F}">
      <dgm:prSet/>
      <dgm:spPr/>
      <dgm:t>
        <a:bodyPr/>
        <a:lstStyle/>
        <a:p>
          <a:r>
            <a:rPr lang="en-US" dirty="0"/>
            <a:t>List </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1. Non Homogenous Data Types :</a:t>
          </a:r>
        </a:p>
        <a:p>
          <a:r>
            <a:rPr lang="en-US" b="0" i="0" dirty="0"/>
            <a:t>More flexible than arrays, as they can store elements of different data types.</a:t>
          </a:r>
          <a:endParaRPr lang="en-US" dirty="0"/>
        </a:p>
        <a:p>
          <a:r>
            <a:rPr lang="en-US" dirty="0"/>
            <a:t>2. Used for large amount of string operations.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82832A8-A74D-46F1-8836-9AF3CF6DD91E}">
      <dgm:prSet/>
      <dgm:spPr/>
      <dgm:t>
        <a:bodyPr/>
        <a:lstStyle/>
        <a:p>
          <a:pPr>
            <a:buNone/>
          </a:pPr>
          <a:r>
            <a:rPr lang="en-US" b="0" i="0" dirty="0"/>
            <a:t>In Python, an array is a data structure that stores a collection of elements of the same type. It's similar to a list, but with a few key differences: </a:t>
          </a:r>
          <a:endParaRPr lang="en-US" dirty="0"/>
        </a:p>
      </dgm:t>
    </dgm:pt>
    <dgm:pt modelId="{051C4E62-9FCA-4485-99B8-F9515AFF48DE}" type="parTrans" cxnId="{D669B9EB-DE14-49F7-81A7-4A5D0C9DA184}">
      <dgm:prSet/>
      <dgm:spPr/>
      <dgm:t>
        <a:bodyPr/>
        <a:lstStyle/>
        <a:p>
          <a:endParaRPr lang="en-US"/>
        </a:p>
      </dgm:t>
    </dgm:pt>
    <dgm:pt modelId="{54D9488A-825C-48EA-A18E-396CC2968223}" type="sibTrans" cxnId="{D669B9EB-DE14-49F7-81A7-4A5D0C9DA184}">
      <dgm:prSet/>
      <dgm:spPr/>
      <dgm:t>
        <a:bodyPr/>
        <a:lstStyle/>
        <a:p>
          <a:endParaRPr lang="en-US"/>
        </a:p>
      </dgm:t>
    </dgm:pt>
    <dgm:pt modelId="{120153AF-7373-40F0-BBD9-51F4CD52746B}">
      <dgm:prSet/>
      <dgm:spPr/>
      <dgm:t>
        <a:bodyPr/>
        <a:lstStyle/>
        <a:p>
          <a:pPr>
            <a:buFont typeface="Arial" panose="020B0604020202020204" pitchFamily="34" charset="0"/>
            <a:buNone/>
          </a:pPr>
          <a:r>
            <a:rPr lang="en-US" b="1" i="0" dirty="0"/>
            <a:t>Homogeneous Data Type:</a:t>
          </a:r>
        </a:p>
      </dgm:t>
    </dgm:pt>
    <dgm:pt modelId="{61F3BC1B-DB9D-4573-82B6-C4E06B611EF0}" type="parTrans" cxnId="{EAD072DA-1F0F-488E-8040-D15CCB8D37E9}">
      <dgm:prSet/>
      <dgm:spPr/>
      <dgm:t>
        <a:bodyPr/>
        <a:lstStyle/>
        <a:p>
          <a:endParaRPr lang="en-US"/>
        </a:p>
      </dgm:t>
    </dgm:pt>
    <dgm:pt modelId="{0EE4A272-7016-4307-8E29-14510377AE2C}" type="sibTrans" cxnId="{EAD072DA-1F0F-488E-8040-D15CCB8D37E9}">
      <dgm:prSet/>
      <dgm:spPr/>
      <dgm:t>
        <a:bodyPr/>
        <a:lstStyle/>
        <a:p>
          <a:endParaRPr lang="en-US"/>
        </a:p>
      </dgm:t>
    </dgm:pt>
    <dgm:pt modelId="{8041000B-9D58-4D4A-A50E-F3E88498E0BF}">
      <dgm:prSet/>
      <dgm:spPr/>
      <dgm:t>
        <a:bodyPr/>
        <a:lstStyle/>
        <a:p>
          <a:pPr>
            <a:buFont typeface="Arial" panose="020B0604020202020204" pitchFamily="34" charset="0"/>
            <a:buChar char="•"/>
          </a:pPr>
          <a:r>
            <a:rPr lang="en-US" b="0" i="0" dirty="0"/>
            <a:t>Arrays can only store elements of the same data type (e.g., integers, floats, or strings), unlike lists which can hold elements of different types.</a:t>
          </a:r>
        </a:p>
      </dgm:t>
    </dgm:pt>
    <dgm:pt modelId="{2C613E71-1DEB-420B-A22D-51E6E764917F}" type="parTrans" cxnId="{698B0DA0-AF44-416C-AA8E-2801F19876E3}">
      <dgm:prSet/>
      <dgm:spPr/>
      <dgm:t>
        <a:bodyPr/>
        <a:lstStyle/>
        <a:p>
          <a:endParaRPr lang="en-US"/>
        </a:p>
      </dgm:t>
    </dgm:pt>
    <dgm:pt modelId="{D830DB64-E912-471D-934D-ECA6D3CBC1BA}" type="sibTrans" cxnId="{698B0DA0-AF44-416C-AA8E-2801F19876E3}">
      <dgm:prSet/>
      <dgm:spPr/>
      <dgm:t>
        <a:bodyPr/>
        <a:lstStyle/>
        <a:p>
          <a:endParaRPr lang="en-US"/>
        </a:p>
      </dgm:t>
    </dgm:pt>
    <dgm:pt modelId="{202962C4-3BB3-4687-B592-ACDADAA2808E}">
      <dgm:prSet/>
      <dgm:spPr/>
      <dgm:t>
        <a:bodyPr/>
        <a:lstStyle/>
        <a:p>
          <a:pPr>
            <a:buFont typeface="Arial" panose="020B0604020202020204" pitchFamily="34" charset="0"/>
            <a:buChar char="•"/>
          </a:pPr>
          <a:r>
            <a:rPr lang="en-US" b="1" i="0" dirty="0"/>
            <a:t>Efficient Memory Usage:</a:t>
          </a:r>
        </a:p>
      </dgm:t>
    </dgm:pt>
    <dgm:pt modelId="{D7385560-90A7-49FA-9E7C-93F9E0C902CC}" type="parTrans" cxnId="{B76A8E2C-C15A-4E23-9406-DEE96D4CADA9}">
      <dgm:prSet/>
      <dgm:spPr/>
      <dgm:t>
        <a:bodyPr/>
        <a:lstStyle/>
        <a:p>
          <a:endParaRPr lang="en-US"/>
        </a:p>
      </dgm:t>
    </dgm:pt>
    <dgm:pt modelId="{BAFD69B7-754C-47A9-8161-A7E21E120814}" type="sibTrans" cxnId="{B76A8E2C-C15A-4E23-9406-DEE96D4CADA9}">
      <dgm:prSet/>
      <dgm:spPr/>
      <dgm:t>
        <a:bodyPr/>
        <a:lstStyle/>
        <a:p>
          <a:endParaRPr lang="en-US"/>
        </a:p>
      </dgm:t>
    </dgm:pt>
    <dgm:pt modelId="{35AD6CA4-FC2D-4D04-939C-3EE719A57C0E}">
      <dgm:prSet/>
      <dgm:spPr/>
      <dgm:t>
        <a:bodyPr/>
        <a:lstStyle/>
        <a:p>
          <a:pPr>
            <a:buFont typeface="Arial" panose="020B0604020202020204" pitchFamily="34" charset="0"/>
            <a:buChar char="•"/>
          </a:pPr>
          <a:r>
            <a:rPr lang="en-US" b="0" i="0" dirty="0"/>
            <a:t>Arrays are more memory-efficient than lists, especially when dealing with large datasets.</a:t>
          </a:r>
        </a:p>
      </dgm:t>
    </dgm:pt>
    <dgm:pt modelId="{C1F31778-AD4C-48F9-A5FD-1C4CDC8AE913}" type="parTrans" cxnId="{A5807AB1-D3C0-4A90-AD15-4E50C3E68CB6}">
      <dgm:prSet/>
      <dgm:spPr/>
      <dgm:t>
        <a:bodyPr/>
        <a:lstStyle/>
        <a:p>
          <a:endParaRPr lang="en-US"/>
        </a:p>
      </dgm:t>
    </dgm:pt>
    <dgm:pt modelId="{B49E54AF-A513-4925-AF80-BA6466365F53}" type="sibTrans" cxnId="{A5807AB1-D3C0-4A90-AD15-4E50C3E68CB6}">
      <dgm:prSet/>
      <dgm:spPr/>
      <dgm:t>
        <a:bodyPr/>
        <a:lstStyle/>
        <a:p>
          <a:endParaRPr lang="en-US"/>
        </a:p>
      </dgm:t>
    </dgm:pt>
    <dgm:pt modelId="{7D6A7BFC-7315-4D4E-B4CA-E56FF5D26AE8}">
      <dgm:prSet/>
      <dgm:spPr/>
      <dgm:t>
        <a:bodyPr/>
        <a:lstStyle/>
        <a:p>
          <a:pPr>
            <a:buFont typeface="Arial" panose="020B0604020202020204" pitchFamily="34" charset="0"/>
            <a:buChar char="•"/>
          </a:pPr>
          <a:r>
            <a:rPr lang="en-US" b="1" i="0" dirty="0"/>
            <a:t>Specialized Operations:</a:t>
          </a:r>
        </a:p>
      </dgm:t>
    </dgm:pt>
    <dgm:pt modelId="{1DF9A5AB-707F-45A8-A7BA-6C8B3EC6E4B5}" type="parTrans" cxnId="{8EDA12C5-5661-4E3E-8CD1-FAACDEBC3DB8}">
      <dgm:prSet/>
      <dgm:spPr/>
      <dgm:t>
        <a:bodyPr/>
        <a:lstStyle/>
        <a:p>
          <a:endParaRPr lang="en-US"/>
        </a:p>
      </dgm:t>
    </dgm:pt>
    <dgm:pt modelId="{64A7884B-9422-49BA-B053-65A52C955384}" type="sibTrans" cxnId="{8EDA12C5-5661-4E3E-8CD1-FAACDEBC3DB8}">
      <dgm:prSet/>
      <dgm:spPr/>
      <dgm:t>
        <a:bodyPr/>
        <a:lstStyle/>
        <a:p>
          <a:endParaRPr lang="en-US"/>
        </a:p>
      </dgm:t>
    </dgm:pt>
    <dgm:pt modelId="{11CE841B-0035-4003-BE03-3A8F4255BB68}">
      <dgm:prSet/>
      <dgm:spPr/>
      <dgm:t>
        <a:bodyPr/>
        <a:lstStyle/>
        <a:p>
          <a:pPr>
            <a:buFont typeface="Arial" panose="020B0604020202020204" pitchFamily="34" charset="0"/>
            <a:buChar char="•"/>
          </a:pPr>
          <a:r>
            <a:rPr lang="en-US" b="0" i="0" dirty="0"/>
            <a:t>Arrays offer specialized methods for mathematical operations and manipulation of numerical data.</a:t>
          </a:r>
        </a:p>
      </dgm:t>
    </dgm:pt>
    <dgm:pt modelId="{D3B44A05-9125-4120-A8A6-B0B5C9AF59F6}" type="parTrans" cxnId="{4103811F-DF0D-4DCB-9312-FE5D531D3EEE}">
      <dgm:prSet/>
      <dgm:spPr/>
      <dgm:t>
        <a:bodyPr/>
        <a:lstStyle/>
        <a:p>
          <a:endParaRPr lang="en-US"/>
        </a:p>
      </dgm:t>
    </dgm:pt>
    <dgm:pt modelId="{223A190D-8560-4C65-808E-FC9B3F492310}" type="sibTrans" cxnId="{4103811F-DF0D-4DCB-9312-FE5D531D3EEE}">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F3E49EC-C958-421C-88F6-7C343A2B8665}" type="pres">
      <dgm:prSet presAssocID="{8DB5D7D5-6A1C-4ABC-8850-759A9D876047}" presName="composite" presStyleCnt="0"/>
      <dgm:spPr/>
    </dgm:pt>
    <dgm:pt modelId="{D1AF6F78-4084-428F-94D9-3A035431AB29}" type="pres">
      <dgm:prSet presAssocID="{8DB5D7D5-6A1C-4ABC-8850-759A9D876047}" presName="parent" presStyleLbl="alignNode1" presStyleIdx="0" presStyleCnt="2">
        <dgm:presLayoutVars>
          <dgm:chMax val="1"/>
          <dgm:chPref val="1"/>
          <dgm:bulletEnabled val="1"/>
        </dgm:presLayoutVars>
      </dgm:prSet>
      <dgm:spPr/>
    </dgm:pt>
    <dgm:pt modelId="{6B96A6AF-ED53-42A5-B2A6-4B11E296514B}" type="pres">
      <dgm:prSet presAssocID="{8DB5D7D5-6A1C-4ABC-8850-759A9D876047}" presName="Childtext" presStyleLbl="revTx" presStyleIdx="0" presStyleCnt="2">
        <dgm:presLayoutVars>
          <dgm:bulletEnabled val="1"/>
        </dgm:presLayoutVars>
      </dgm:prSet>
      <dgm:spPr/>
    </dgm:pt>
    <dgm:pt modelId="{F3975DA6-2936-43E1-A39F-ED4C512C41FB}" type="pres">
      <dgm:prSet presAssocID="{8DB5D7D5-6A1C-4ABC-8850-759A9D876047}" presName="ConnectLine" presStyleLbl="sibTrans1D1" presStyleIdx="0" presStyleCnt="2"/>
      <dgm:spPr>
        <a:noFill/>
        <a:ln w="12700" cap="rnd" cmpd="sng" algn="ctr">
          <a:solidFill>
            <a:schemeClr val="accent1">
              <a:shade val="90000"/>
              <a:hueOff val="0"/>
              <a:satOff val="0"/>
              <a:lumOff val="0"/>
              <a:alphaOff val="0"/>
            </a:schemeClr>
          </a:solidFill>
          <a:prstDash val="dash"/>
        </a:ln>
        <a:effectLst/>
      </dgm:spPr>
    </dgm:pt>
    <dgm:pt modelId="{AF58142F-7E23-490E-8E41-7EEDE034AC8A}" type="pres">
      <dgm:prSet presAssocID="{8DB5D7D5-6A1C-4ABC-8850-759A9D876047}" presName="ConnectLineEnd" presStyleLbl="lnNode1" presStyleIdx="0" presStyleCnt="2"/>
      <dgm:spPr/>
    </dgm:pt>
    <dgm:pt modelId="{F0BADD79-62B6-4D26-BDBD-5C2AB10359F9}" type="pres">
      <dgm:prSet presAssocID="{8DB5D7D5-6A1C-4ABC-8850-759A9D876047}" presName="EmptyPane" presStyleCnt="0"/>
      <dgm:spPr/>
    </dgm:pt>
    <dgm:pt modelId="{0AE6FB81-3CC8-449E-AC9D-5AD9D27F9CB7}" type="pres">
      <dgm:prSet presAssocID="{BD6E0A2E-99C8-4F5A-971A-CD211D1099FF}" presName="spaceBetweenRectangles" presStyleCnt="0"/>
      <dgm:spPr/>
    </dgm:pt>
    <dgm:pt modelId="{06B4B2F6-C96F-4839-81C7-E040A7C948D0}" type="pres">
      <dgm:prSet presAssocID="{09C152DA-7620-4852-8162-A77EC3609F3F}" presName="composite" presStyleCnt="0"/>
      <dgm:spPr/>
    </dgm:pt>
    <dgm:pt modelId="{8A58ECCD-932F-44B3-8146-762C5A58A889}" type="pres">
      <dgm:prSet presAssocID="{09C152DA-7620-4852-8162-A77EC3609F3F}" presName="parent" presStyleLbl="alignNode1" presStyleIdx="1" presStyleCnt="2">
        <dgm:presLayoutVars>
          <dgm:chMax val="1"/>
          <dgm:chPref val="1"/>
          <dgm:bulletEnabled val="1"/>
        </dgm:presLayoutVars>
      </dgm:prSet>
      <dgm:spPr/>
    </dgm:pt>
    <dgm:pt modelId="{EB013F5B-ADE6-4AA3-9A1F-E33DCFCCBE84}" type="pres">
      <dgm:prSet presAssocID="{09C152DA-7620-4852-8162-A77EC3609F3F}" presName="Childtext" presStyleLbl="revTx" presStyleIdx="1" presStyleCnt="2">
        <dgm:presLayoutVars>
          <dgm:bulletEnabled val="1"/>
        </dgm:presLayoutVars>
      </dgm:prSet>
      <dgm:spPr/>
    </dgm:pt>
    <dgm:pt modelId="{F4725452-1E6D-401B-B35B-71182FF6CDD1}" type="pres">
      <dgm:prSet presAssocID="{09C152DA-7620-4852-8162-A77EC3609F3F}" presName="ConnectLine" presStyleLbl="sibTrans1D1" presStyleIdx="1" presStyleCnt="2"/>
      <dgm:spPr>
        <a:noFill/>
        <a:ln w="12700" cap="rnd" cmpd="sng" algn="ctr">
          <a:solidFill>
            <a:schemeClr val="accent1">
              <a:shade val="90000"/>
              <a:hueOff val="446212"/>
              <a:satOff val="-8602"/>
              <a:lumOff val="28124"/>
              <a:alphaOff val="0"/>
            </a:schemeClr>
          </a:solidFill>
          <a:prstDash val="dash"/>
        </a:ln>
        <a:effectLst/>
      </dgm:spPr>
    </dgm:pt>
    <dgm:pt modelId="{8DF49761-E255-4840-84A3-EA7025034B33}" type="pres">
      <dgm:prSet presAssocID="{09C152DA-7620-4852-8162-A77EC3609F3F}" presName="ConnectLineEnd" presStyleLbl="lnNode1" presStyleIdx="1" presStyleCnt="2"/>
      <dgm:spPr/>
    </dgm:pt>
    <dgm:pt modelId="{0996C437-CFB9-4BC9-8B00-6006B81A5D39}" type="pres">
      <dgm:prSet presAssocID="{09C152DA-7620-4852-8162-A77EC3609F3F}"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5A4EB81B-D173-47AC-8619-6A07CFFDDBB9}" type="presOf" srcId="{7D6A7BFC-7315-4D4E-B4CA-E56FF5D26AE8}" destId="{6B96A6AF-ED53-42A5-B2A6-4B11E296514B}" srcOrd="0" destOrd="5" presId="urn:microsoft.com/office/officeart/2016/7/layout/RoundedRectangleTimeline"/>
    <dgm:cxn modelId="{4103811F-DF0D-4DCB-9312-FE5D531D3EEE}" srcId="{8DB5D7D5-6A1C-4ABC-8850-759A9D876047}" destId="{11CE841B-0035-4003-BE03-3A8F4255BB68}" srcOrd="6" destOrd="0" parTransId="{D3B44A05-9125-4120-A8A6-B0B5C9AF59F6}" sibTransId="{223A190D-8560-4C65-808E-FC9B3F492310}"/>
    <dgm:cxn modelId="{B76A8E2C-C15A-4E23-9406-DEE96D4CADA9}" srcId="{8DB5D7D5-6A1C-4ABC-8850-759A9D876047}" destId="{202962C4-3BB3-4687-B592-ACDADAA2808E}" srcOrd="3" destOrd="0" parTransId="{D7385560-90A7-49FA-9E7C-93F9E0C902CC}" sibTransId="{BAFD69B7-754C-47A9-8161-A7E21E120814}"/>
    <dgm:cxn modelId="{BC587C3A-8EDF-47CD-86F5-217E0B371D16}" type="presOf" srcId="{35AD6CA4-FC2D-4D04-939C-3EE719A57C0E}" destId="{6B96A6AF-ED53-42A5-B2A6-4B11E296514B}" srcOrd="0" destOrd="4" presId="urn:microsoft.com/office/officeart/2016/7/layout/RoundedRectangleTimeline"/>
    <dgm:cxn modelId="{8B56A546-1E01-4897-A332-92146C521D88}" type="presOf" srcId="{11CE841B-0035-4003-BE03-3A8F4255BB68}" destId="{6B96A6AF-ED53-42A5-B2A6-4B11E296514B}" srcOrd="0" destOrd="6" presId="urn:microsoft.com/office/officeart/2016/7/layout/RoundedRectangleTimeline"/>
    <dgm:cxn modelId="{9BFEC872-5456-412F-AEF4-127461068FF0}" type="presOf" srcId="{8DB5D7D5-6A1C-4ABC-8850-759A9D876047}" destId="{D1AF6F78-4084-428F-94D9-3A035431AB29}" srcOrd="0" destOrd="0" presId="urn:microsoft.com/office/officeart/2016/7/layout/RoundedRectangleTimeline"/>
    <dgm:cxn modelId="{231DC959-ABF2-4692-8451-9669C766CE72}" type="presOf" srcId="{8041000B-9D58-4D4A-A50E-F3E88498E0BF}" destId="{6B96A6AF-ED53-42A5-B2A6-4B11E296514B}" srcOrd="0" destOrd="2" presId="urn:microsoft.com/office/officeart/2016/7/layout/RoundedRectangleTimeline"/>
    <dgm:cxn modelId="{F836215A-E064-4E17-BF8E-B29310BD2F88}" type="presOf" srcId="{09C152DA-7620-4852-8162-A77EC3609F3F}" destId="{8A58ECCD-932F-44B3-8146-762C5A58A889}" srcOrd="0" destOrd="0" presId="urn:microsoft.com/office/officeart/2016/7/layout/RoundedRectangleTimeline"/>
    <dgm:cxn modelId="{EFA9A386-52FC-4B41-82D0-9E6AFC66A693}" type="presOf" srcId="{202962C4-3BB3-4687-B592-ACDADAA2808E}" destId="{6B96A6AF-ED53-42A5-B2A6-4B11E296514B}" srcOrd="0" destOrd="3" presId="urn:microsoft.com/office/officeart/2016/7/layout/RoundedRectangleTimeline"/>
    <dgm:cxn modelId="{23ECAC8B-17A4-4883-AA0E-06D66B7E788A}" srcId="{6A70FD8F-0050-42E3-8B3A-6ED7CFB9852E}" destId="{09C152DA-7620-4852-8162-A77EC3609F3F}" srcOrd="1" destOrd="0" parTransId="{9F6D14C0-6C82-4CBD-8D6D-B0E117B6F2ED}" sibTransId="{0AE8D36D-0F0F-4206-AE39-0A2D73987B68}"/>
    <dgm:cxn modelId="{698B0DA0-AF44-416C-AA8E-2801F19876E3}" srcId="{8DB5D7D5-6A1C-4ABC-8850-759A9D876047}" destId="{8041000B-9D58-4D4A-A50E-F3E88498E0BF}" srcOrd="2" destOrd="0" parTransId="{2C613E71-1DEB-420B-A22D-51E6E764917F}" sibTransId="{D830DB64-E912-471D-934D-ECA6D3CBC1BA}"/>
    <dgm:cxn modelId="{A5807AB1-D3C0-4A90-AD15-4E50C3E68CB6}" srcId="{8DB5D7D5-6A1C-4ABC-8850-759A9D876047}" destId="{35AD6CA4-FC2D-4D04-939C-3EE719A57C0E}" srcOrd="4" destOrd="0" parTransId="{C1F31778-AD4C-48F9-A5FD-1C4CDC8AE913}" sibTransId="{B49E54AF-A513-4925-AF80-BA6466365F53}"/>
    <dgm:cxn modelId="{D9A44AC0-307E-4A96-A943-ED02486E71CC}" type="presOf" srcId="{120153AF-7373-40F0-BBD9-51F4CD52746B}" destId="{6B96A6AF-ED53-42A5-B2A6-4B11E296514B}" srcOrd="0" destOrd="1" presId="urn:microsoft.com/office/officeart/2016/7/layout/RoundedRectangleTimeline"/>
    <dgm:cxn modelId="{8EDA12C5-5661-4E3E-8CD1-FAACDEBC3DB8}" srcId="{8DB5D7D5-6A1C-4ABC-8850-759A9D876047}" destId="{7D6A7BFC-7315-4D4E-B4CA-E56FF5D26AE8}" srcOrd="5" destOrd="0" parTransId="{1DF9A5AB-707F-45A8-A7BA-6C8B3EC6E4B5}" sibTransId="{64A7884B-9422-49BA-B053-65A52C955384}"/>
    <dgm:cxn modelId="{DD51D2CB-8216-457E-B7D8-F4B290D6DA32}" type="presOf" srcId="{C82832A8-A74D-46F1-8836-9AF3CF6DD91E}" destId="{6B96A6AF-ED53-42A5-B2A6-4B11E296514B}" srcOrd="0" destOrd="0" presId="urn:microsoft.com/office/officeart/2016/7/layout/RoundedRectangleTimeline"/>
    <dgm:cxn modelId="{169629D3-E35F-4F96-9035-9B1B557355E5}" type="presOf" srcId="{6C8937BE-93F8-4DED-8538-1C601DAEBA66}" destId="{EB013F5B-ADE6-4AA3-9A1F-E33DCFCCBE84}" srcOrd="0" destOrd="0" presId="urn:microsoft.com/office/officeart/2016/7/layout/RoundedRectangleTimeline"/>
    <dgm:cxn modelId="{EAD072DA-1F0F-488E-8040-D15CCB8D37E9}" srcId="{8DB5D7D5-6A1C-4ABC-8850-759A9D876047}" destId="{120153AF-7373-40F0-BBD9-51F4CD52746B}" srcOrd="1" destOrd="0" parTransId="{61F3BC1B-DB9D-4573-82B6-C4E06B611EF0}" sibTransId="{0EE4A272-7016-4307-8E29-14510377AE2C}"/>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D669B9EB-DE14-49F7-81A7-4A5D0C9DA184}" srcId="{8DB5D7D5-6A1C-4ABC-8850-759A9D876047}" destId="{C82832A8-A74D-46F1-8836-9AF3CF6DD91E}" srcOrd="0" destOrd="0" parTransId="{051C4E62-9FCA-4485-99B8-F9515AFF48DE}" sibTransId="{54D9488A-825C-48EA-A18E-396CC2968223}"/>
    <dgm:cxn modelId="{DD20154C-86EE-4DB0-88C2-FA8D53F5115B}" type="presParOf" srcId="{AB52B3CC-6563-466D-BFC3-9B6B5AFA0881}" destId="{8F3E49EC-C958-421C-88F6-7C343A2B8665}" srcOrd="0" destOrd="0" presId="urn:microsoft.com/office/officeart/2016/7/layout/RoundedRectangleTimeline"/>
    <dgm:cxn modelId="{6B2E7601-61D6-4E6A-AB97-403D4B284573}" type="presParOf" srcId="{8F3E49EC-C958-421C-88F6-7C343A2B8665}" destId="{D1AF6F78-4084-428F-94D9-3A035431AB29}" srcOrd="0" destOrd="0" presId="urn:microsoft.com/office/officeart/2016/7/layout/RoundedRectangleTimeline"/>
    <dgm:cxn modelId="{8A6EDA3E-D9BD-448E-B2DF-C0168849224D}" type="presParOf" srcId="{8F3E49EC-C958-421C-88F6-7C343A2B8665}" destId="{6B96A6AF-ED53-42A5-B2A6-4B11E296514B}" srcOrd="1" destOrd="0" presId="urn:microsoft.com/office/officeart/2016/7/layout/RoundedRectangleTimeline"/>
    <dgm:cxn modelId="{627D0AEF-8482-4E4B-9D59-00A46D9F4458}" type="presParOf" srcId="{8F3E49EC-C958-421C-88F6-7C343A2B8665}" destId="{F3975DA6-2936-43E1-A39F-ED4C512C41FB}" srcOrd="2" destOrd="0" presId="urn:microsoft.com/office/officeart/2016/7/layout/RoundedRectangleTimeline"/>
    <dgm:cxn modelId="{6044188F-722A-4169-8499-0E3BD0B02C5D}" type="presParOf" srcId="{8F3E49EC-C958-421C-88F6-7C343A2B8665}" destId="{AF58142F-7E23-490E-8E41-7EEDE034AC8A}" srcOrd="3" destOrd="0" presId="urn:microsoft.com/office/officeart/2016/7/layout/RoundedRectangleTimeline"/>
    <dgm:cxn modelId="{F33A35E7-F575-4A67-8D69-AA5E6B630A66}" type="presParOf" srcId="{8F3E49EC-C958-421C-88F6-7C343A2B8665}" destId="{F0BADD79-62B6-4D26-BDBD-5C2AB10359F9}" srcOrd="4" destOrd="0" presId="urn:microsoft.com/office/officeart/2016/7/layout/RoundedRectangleTimeline"/>
    <dgm:cxn modelId="{DA742A91-0ACF-4019-9422-E7A8F6339C3C}" type="presParOf" srcId="{AB52B3CC-6563-466D-BFC3-9B6B5AFA0881}" destId="{0AE6FB81-3CC8-449E-AC9D-5AD9D27F9CB7}" srcOrd="1" destOrd="0" presId="urn:microsoft.com/office/officeart/2016/7/layout/RoundedRectangleTimeline"/>
    <dgm:cxn modelId="{4563C1E4-0AF4-467D-BCE2-5EA9EEEC580B}" type="presParOf" srcId="{AB52B3CC-6563-466D-BFC3-9B6B5AFA0881}" destId="{06B4B2F6-C96F-4839-81C7-E040A7C948D0}" srcOrd="2" destOrd="0" presId="urn:microsoft.com/office/officeart/2016/7/layout/RoundedRectangleTimeline"/>
    <dgm:cxn modelId="{8D7FBEA7-7DF3-4C4C-8ABC-3A06C4EDD009}" type="presParOf" srcId="{06B4B2F6-C96F-4839-81C7-E040A7C948D0}" destId="{8A58ECCD-932F-44B3-8146-762C5A58A889}" srcOrd="0" destOrd="0" presId="urn:microsoft.com/office/officeart/2016/7/layout/RoundedRectangleTimeline"/>
    <dgm:cxn modelId="{B254B920-061C-416E-AD35-52A13E657D4E}" type="presParOf" srcId="{06B4B2F6-C96F-4839-81C7-E040A7C948D0}" destId="{EB013F5B-ADE6-4AA3-9A1F-E33DCFCCBE84}" srcOrd="1" destOrd="0" presId="urn:microsoft.com/office/officeart/2016/7/layout/RoundedRectangleTimeline"/>
    <dgm:cxn modelId="{8CE892C9-3A51-40A0-BB3B-B5A55D13954B}" type="presParOf" srcId="{06B4B2F6-C96F-4839-81C7-E040A7C948D0}" destId="{F4725452-1E6D-401B-B35B-71182FF6CDD1}" srcOrd="2" destOrd="0" presId="urn:microsoft.com/office/officeart/2016/7/layout/RoundedRectangleTimeline"/>
    <dgm:cxn modelId="{6EB8A391-5FB5-4765-AD8C-C411BED371E3}" type="presParOf" srcId="{06B4B2F6-C96F-4839-81C7-E040A7C948D0}" destId="{8DF49761-E255-4840-84A3-EA7025034B33}" srcOrd="3" destOrd="0" presId="urn:microsoft.com/office/officeart/2016/7/layout/RoundedRectangleTimeline"/>
    <dgm:cxn modelId="{0FBF70BD-A1D5-4F90-BD48-7D5387E97B1C}" type="presParOf" srcId="{06B4B2F6-C96F-4839-81C7-E040A7C948D0}" destId="{0996C437-CFB9-4BC9-8B00-6006B81A5D39}"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F6F78-4084-428F-94D9-3A035431AB29}">
      <dsp:nvSpPr>
        <dsp:cNvPr id="0" name=""/>
        <dsp:cNvSpPr/>
      </dsp:nvSpPr>
      <dsp:spPr>
        <a:xfrm rot="16200000">
          <a:off x="3260608" y="-205606"/>
          <a:ext cx="372501" cy="413623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Arrays</a:t>
          </a:r>
        </a:p>
      </dsp:txBody>
      <dsp:txXfrm rot="5400000">
        <a:off x="1396927" y="1694443"/>
        <a:ext cx="4118047" cy="336133"/>
      </dsp:txXfrm>
    </dsp:sp>
    <dsp:sp modelId="{6B96A6AF-ED53-42A5-B2A6-4B11E296514B}">
      <dsp:nvSpPr>
        <dsp:cNvPr id="0" name=""/>
        <dsp:cNvSpPr/>
      </dsp:nvSpPr>
      <dsp:spPr>
        <a:xfrm>
          <a:off x="1378743" y="0"/>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0" i="0" kern="1200" dirty="0"/>
            <a:t>In Python, an array is a data structure that stores a collection of elements of the same type. It's similar to a list, but with a few key differences: </a:t>
          </a:r>
          <a:endParaRPr lang="en-US" sz="1100" kern="1200" dirty="0"/>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Homogeneous Data Type: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can only store elements of the same data type (e.g., integers, floats, or strings), unlike lists which can hold elements of different types.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Efficient Memory Usage: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are more memory-efficient than lists, especially when dealing with large datasets.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Specialized Operations:</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offer specialized methods for mathematical operations and manipulation of numerical data.</a:t>
          </a:r>
        </a:p>
      </dsp:txBody>
      <dsp:txXfrm>
        <a:off x="1378743" y="0"/>
        <a:ext cx="4136231" cy="1303756"/>
      </dsp:txXfrm>
    </dsp:sp>
    <dsp:sp modelId="{F3975DA6-2936-43E1-A39F-ED4C512C41FB}">
      <dsp:nvSpPr>
        <dsp:cNvPr id="0" name=""/>
        <dsp:cNvSpPr/>
      </dsp:nvSpPr>
      <dsp:spPr>
        <a:xfrm>
          <a:off x="3446859" y="1378257"/>
          <a:ext cx="0" cy="298001"/>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F58142F-7E23-490E-8E41-7EEDE034AC8A}">
      <dsp:nvSpPr>
        <dsp:cNvPr id="0" name=""/>
        <dsp:cNvSpPr/>
      </dsp:nvSpPr>
      <dsp:spPr>
        <a:xfrm>
          <a:off x="3409609" y="1303756"/>
          <a:ext cx="74500" cy="74500"/>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8ECCD-932F-44B3-8146-762C5A58A889}">
      <dsp:nvSpPr>
        <dsp:cNvPr id="0" name=""/>
        <dsp:cNvSpPr/>
      </dsp:nvSpPr>
      <dsp:spPr>
        <a:xfrm rot="5400000">
          <a:off x="7396839" y="-205606"/>
          <a:ext cx="372501" cy="413623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List </a:t>
          </a:r>
        </a:p>
      </dsp:txBody>
      <dsp:txXfrm rot="-5400000">
        <a:off x="5514974" y="1694443"/>
        <a:ext cx="4118047" cy="336133"/>
      </dsp:txXfrm>
    </dsp:sp>
    <dsp:sp modelId="{EB013F5B-ADE6-4AA3-9A1F-E33DCFCCBE84}">
      <dsp:nvSpPr>
        <dsp:cNvPr id="0" name=""/>
        <dsp:cNvSpPr/>
      </dsp:nvSpPr>
      <dsp:spPr>
        <a:xfrm>
          <a:off x="5514974" y="2421262"/>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1. Non Homogenous Data Types :</a:t>
          </a:r>
        </a:p>
        <a:p>
          <a:pPr marL="0" lvl="0" indent="0" algn="ctr" defTabSz="488950">
            <a:lnSpc>
              <a:spcPct val="90000"/>
            </a:lnSpc>
            <a:spcBef>
              <a:spcPct val="0"/>
            </a:spcBef>
            <a:spcAft>
              <a:spcPct val="35000"/>
            </a:spcAft>
            <a:buNone/>
          </a:pPr>
          <a:r>
            <a:rPr lang="en-US" sz="1100" b="0" i="0" kern="1200" dirty="0"/>
            <a:t>More flexible than arrays, as they can store elements of different data types.</a:t>
          </a:r>
          <a:endParaRPr lang="en-US" sz="1100" kern="1200" dirty="0"/>
        </a:p>
        <a:p>
          <a:pPr marL="0" lvl="0" indent="0" algn="ctr" defTabSz="488950">
            <a:lnSpc>
              <a:spcPct val="90000"/>
            </a:lnSpc>
            <a:spcBef>
              <a:spcPct val="0"/>
            </a:spcBef>
            <a:spcAft>
              <a:spcPct val="35000"/>
            </a:spcAft>
            <a:buNone/>
          </a:pPr>
          <a:r>
            <a:rPr lang="en-US" sz="1100" kern="1200" dirty="0"/>
            <a:t>2. Used for large amount of string operations. </a:t>
          </a:r>
        </a:p>
      </dsp:txBody>
      <dsp:txXfrm>
        <a:off x="5514974" y="2421262"/>
        <a:ext cx="4136231" cy="1303756"/>
      </dsp:txXfrm>
    </dsp:sp>
    <dsp:sp modelId="{F4725452-1E6D-401B-B35B-71182FF6CDD1}">
      <dsp:nvSpPr>
        <dsp:cNvPr id="0" name=""/>
        <dsp:cNvSpPr/>
      </dsp:nvSpPr>
      <dsp:spPr>
        <a:xfrm>
          <a:off x="7583090" y="2048760"/>
          <a:ext cx="0" cy="298001"/>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8DF49761-E255-4840-84A3-EA7025034B33}">
      <dsp:nvSpPr>
        <dsp:cNvPr id="0" name=""/>
        <dsp:cNvSpPr/>
      </dsp:nvSpPr>
      <dsp:spPr>
        <a:xfrm>
          <a:off x="7545840" y="2346761"/>
          <a:ext cx="74500" cy="74500"/>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upyter.org/try-jupyter/notebooks/?path=notebooks/Intr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Numpy</a:t>
            </a:r>
            <a:r>
              <a:rPr lang="en-US" dirty="0"/>
              <a:t> and Pandas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Avnit Bambah</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A7F0-76CF-4C26-B650-C3062546862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EDFAFED9-9601-43FF-ADDE-ABE99C8064CB}"/>
              </a:ext>
            </a:extLst>
          </p:cNvPr>
          <p:cNvSpPr>
            <a:spLocks noGrp="1"/>
          </p:cNvSpPr>
          <p:nvPr>
            <p:ph idx="1"/>
          </p:nvPr>
        </p:nvSpPr>
        <p:spPr/>
        <p:txBody>
          <a:bodyPr/>
          <a:lstStyle/>
          <a:p>
            <a:r>
              <a:rPr lang="en-US" dirty="0"/>
              <a:t>Runs on top of NumPy</a:t>
            </a:r>
          </a:p>
          <a:p>
            <a:r>
              <a:rPr lang="en-US" dirty="0"/>
              <a:t>Very popular for data science </a:t>
            </a:r>
          </a:p>
          <a:p>
            <a:endParaRPr lang="en-US" dirty="0"/>
          </a:p>
        </p:txBody>
      </p:sp>
      <p:sp>
        <p:nvSpPr>
          <p:cNvPr id="4" name="Text Placeholder 3">
            <a:extLst>
              <a:ext uri="{FF2B5EF4-FFF2-40B4-BE49-F238E27FC236}">
                <a16:creationId xmlns:a16="http://schemas.microsoft.com/office/drawing/2014/main" id="{E79D8E43-01E8-48F0-B6FB-BB822F3B2D8F}"/>
              </a:ext>
            </a:extLst>
          </p:cNvPr>
          <p:cNvSpPr>
            <a:spLocks noGrp="1"/>
          </p:cNvSpPr>
          <p:nvPr>
            <p:ph type="body" sz="half" idx="2"/>
          </p:nvPr>
        </p:nvSpPr>
        <p:spPr/>
        <p:txBody>
          <a:bodyPr/>
          <a:lstStyle/>
          <a:p>
            <a:r>
              <a:rPr lang="en-US" dirty="0"/>
              <a:t>Pandas is an open source python library providing high performance, easy to use data structures and data analysis tools. </a:t>
            </a:r>
          </a:p>
        </p:txBody>
      </p:sp>
    </p:spTree>
    <p:extLst>
      <p:ext uri="{BB962C8B-B14F-4D97-AF65-F5344CB8AC3E}">
        <p14:creationId xmlns:p14="http://schemas.microsoft.com/office/powerpoint/2010/main" val="1290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56E-E213-4307-A4E5-6FB9B6E065BC}"/>
              </a:ext>
            </a:extLst>
          </p:cNvPr>
          <p:cNvSpPr>
            <a:spLocks noGrp="1"/>
          </p:cNvSpPr>
          <p:nvPr>
            <p:ph type="title"/>
          </p:nvPr>
        </p:nvSpPr>
        <p:spPr/>
        <p:txBody>
          <a:bodyPr/>
          <a:lstStyle/>
          <a:p>
            <a:r>
              <a:rPr lang="en-US" dirty="0"/>
              <a:t>Creating Array with reshape</a:t>
            </a:r>
          </a:p>
        </p:txBody>
      </p:sp>
      <p:sp>
        <p:nvSpPr>
          <p:cNvPr id="3" name="Content Placeholder 2">
            <a:extLst>
              <a:ext uri="{FF2B5EF4-FFF2-40B4-BE49-F238E27FC236}">
                <a16:creationId xmlns:a16="http://schemas.microsoft.com/office/drawing/2014/main" id="{F211FA97-EAB8-4A05-8123-EE1D6A200D4D}"/>
              </a:ext>
            </a:extLst>
          </p:cNvPr>
          <p:cNvSpPr>
            <a:spLocks noGrp="1"/>
          </p:cNvSpPr>
          <p:nvPr>
            <p:ph idx="1"/>
          </p:nvPr>
        </p:nvSpPr>
        <p:spPr/>
        <p:txBody>
          <a:bodyPr/>
          <a:lstStyle/>
          <a:p>
            <a:r>
              <a:rPr lang="en-US" dirty="0"/>
              <a:t>Task extract the 2</a:t>
            </a:r>
            <a:r>
              <a:rPr lang="en-US" baseline="30000" dirty="0"/>
              <a:t>nd</a:t>
            </a:r>
            <a:r>
              <a:rPr lang="en-US" dirty="0"/>
              <a:t> and the 4</a:t>
            </a:r>
            <a:r>
              <a:rPr lang="en-US" baseline="30000" dirty="0"/>
              <a:t>th</a:t>
            </a:r>
            <a:r>
              <a:rPr lang="en-US" dirty="0"/>
              <a:t> column </a:t>
            </a:r>
          </a:p>
        </p:txBody>
      </p:sp>
      <p:sp>
        <p:nvSpPr>
          <p:cNvPr id="4" name="Text Placeholder 3">
            <a:extLst>
              <a:ext uri="{FF2B5EF4-FFF2-40B4-BE49-F238E27FC236}">
                <a16:creationId xmlns:a16="http://schemas.microsoft.com/office/drawing/2014/main" id="{8EDD617A-2BCB-4DAD-B3EB-202F8E53643F}"/>
              </a:ext>
            </a:extLst>
          </p:cNvPr>
          <p:cNvSpPr>
            <a:spLocks noGrp="1"/>
          </p:cNvSpPr>
          <p:nvPr>
            <p:ph type="body" sz="half" idx="2"/>
          </p:nvPr>
        </p:nvSpPr>
        <p:spPr/>
        <p:txBody>
          <a:bodyPr/>
          <a:lstStyle/>
          <a:p>
            <a:r>
              <a:rPr lang="en-US" dirty="0"/>
              <a:t>a=</a:t>
            </a:r>
            <a:r>
              <a:rPr lang="en-US" dirty="0" err="1"/>
              <a:t>np.arange</a:t>
            </a:r>
            <a:r>
              <a:rPr lang="en-US" dirty="0"/>
              <a:t>(25).reshape(5,5)</a:t>
            </a:r>
          </a:p>
        </p:txBody>
      </p:sp>
    </p:spTree>
    <p:extLst>
      <p:ext uri="{BB962C8B-B14F-4D97-AF65-F5344CB8AC3E}">
        <p14:creationId xmlns:p14="http://schemas.microsoft.com/office/powerpoint/2010/main" val="330113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B2BA39-9F5B-4812-9D06-4A106EF99172}"/>
              </a:ext>
            </a:extLst>
          </p:cNvPr>
          <p:cNvSpPr>
            <a:spLocks noGrp="1"/>
          </p:cNvSpPr>
          <p:nvPr>
            <p:ph type="title"/>
          </p:nvPr>
        </p:nvSpPr>
        <p:spPr/>
        <p:txBody>
          <a:bodyPr/>
          <a:lstStyle/>
          <a:p>
            <a:r>
              <a:rPr lang="en-US" dirty="0"/>
              <a:t>Pandas Vs </a:t>
            </a:r>
            <a:r>
              <a:rPr lang="en-US" dirty="0" err="1"/>
              <a:t>NumPY</a:t>
            </a:r>
            <a:r>
              <a:rPr lang="en-US" dirty="0"/>
              <a:t> </a:t>
            </a:r>
          </a:p>
        </p:txBody>
      </p:sp>
      <p:sp>
        <p:nvSpPr>
          <p:cNvPr id="6" name="Content Placeholder 5">
            <a:extLst>
              <a:ext uri="{FF2B5EF4-FFF2-40B4-BE49-F238E27FC236}">
                <a16:creationId xmlns:a16="http://schemas.microsoft.com/office/drawing/2014/main" id="{0DD7A71C-58F4-4619-8A1A-FFF62A8BC924}"/>
              </a:ext>
            </a:extLst>
          </p:cNvPr>
          <p:cNvSpPr>
            <a:spLocks noGrp="1"/>
          </p:cNvSpPr>
          <p:nvPr>
            <p:ph sz="half" idx="1"/>
          </p:nvPr>
        </p:nvSpPr>
        <p:spPr/>
        <p:txBody>
          <a:bodyPr/>
          <a:lstStyle/>
          <a:p>
            <a:r>
              <a:rPr lang="en-US" b="1" dirty="0"/>
              <a:t>NumPy</a:t>
            </a:r>
          </a:p>
          <a:p>
            <a:r>
              <a:rPr lang="en-US" dirty="0"/>
              <a:t>Low-level data structure (</a:t>
            </a:r>
            <a:r>
              <a:rPr lang="en-US" dirty="0" err="1"/>
              <a:t>np.array</a:t>
            </a:r>
            <a:r>
              <a:rPr lang="en-US" dirty="0"/>
              <a:t>)</a:t>
            </a:r>
          </a:p>
          <a:p>
            <a:r>
              <a:rPr lang="en-US" dirty="0"/>
              <a:t>Support for large multi dimensional arrays and matrices</a:t>
            </a:r>
          </a:p>
          <a:p>
            <a:r>
              <a:rPr lang="en-US" dirty="0"/>
              <a:t>A wide range of mathematical array operations. </a:t>
            </a:r>
          </a:p>
        </p:txBody>
      </p:sp>
      <p:sp>
        <p:nvSpPr>
          <p:cNvPr id="7" name="Content Placeholder 6">
            <a:extLst>
              <a:ext uri="{FF2B5EF4-FFF2-40B4-BE49-F238E27FC236}">
                <a16:creationId xmlns:a16="http://schemas.microsoft.com/office/drawing/2014/main" id="{A2700428-47F6-456C-994B-B424A4BCC51E}"/>
              </a:ext>
            </a:extLst>
          </p:cNvPr>
          <p:cNvSpPr>
            <a:spLocks noGrp="1"/>
          </p:cNvSpPr>
          <p:nvPr>
            <p:ph sz="half" idx="2"/>
          </p:nvPr>
        </p:nvSpPr>
        <p:spPr/>
        <p:txBody>
          <a:bodyPr/>
          <a:lstStyle/>
          <a:p>
            <a:r>
              <a:rPr lang="en-US" dirty="0"/>
              <a:t>Pandas </a:t>
            </a:r>
          </a:p>
          <a:p>
            <a:r>
              <a:rPr lang="en-US" dirty="0"/>
              <a:t>High level data structures (data frames ). </a:t>
            </a:r>
          </a:p>
          <a:p>
            <a:r>
              <a:rPr lang="en-US" dirty="0"/>
              <a:t>More streamlined handling of tabular data, and rich time series functionality. </a:t>
            </a:r>
          </a:p>
          <a:p>
            <a:r>
              <a:rPr lang="en-US" dirty="0"/>
              <a:t>Data alignment, missing-data friendly statistics, </a:t>
            </a:r>
            <a:r>
              <a:rPr lang="en-US" dirty="0" err="1"/>
              <a:t>groupby</a:t>
            </a:r>
            <a:r>
              <a:rPr lang="en-US" dirty="0"/>
              <a:t>, merge and join methods. </a:t>
            </a:r>
          </a:p>
          <a:p>
            <a:r>
              <a:rPr lang="en-US" dirty="0"/>
              <a:t>You can use pandas data structures, and freely draw on NumPy and SciPy functions to manipulate them. </a:t>
            </a:r>
          </a:p>
          <a:p>
            <a:r>
              <a:rPr lang="en-US" dirty="0">
                <a:hlinkClick r:id="rId2"/>
              </a:rPr>
              <a:t>https://pandas.pydata.org/</a:t>
            </a:r>
            <a:r>
              <a:rPr lang="en-US" dirty="0"/>
              <a:t> </a:t>
            </a:r>
          </a:p>
        </p:txBody>
      </p:sp>
    </p:spTree>
    <p:extLst>
      <p:ext uri="{BB962C8B-B14F-4D97-AF65-F5344CB8AC3E}">
        <p14:creationId xmlns:p14="http://schemas.microsoft.com/office/powerpoint/2010/main" val="316699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BA3A-49B0-43AB-B80F-F415B3445D97}"/>
              </a:ext>
            </a:extLst>
          </p:cNvPr>
          <p:cNvSpPr>
            <a:spLocks noGrp="1"/>
          </p:cNvSpPr>
          <p:nvPr>
            <p:ph type="title"/>
          </p:nvPr>
        </p:nvSpPr>
        <p:spPr/>
        <p:txBody>
          <a:bodyPr/>
          <a:lstStyle/>
          <a:p>
            <a:r>
              <a:rPr lang="en-US" dirty="0"/>
              <a:t>Working with </a:t>
            </a:r>
            <a:r>
              <a:rPr lang="en-US" dirty="0" err="1"/>
              <a:t>Jupyter</a:t>
            </a:r>
            <a:r>
              <a:rPr lang="en-US" dirty="0"/>
              <a:t> notebooks </a:t>
            </a:r>
          </a:p>
        </p:txBody>
      </p:sp>
      <p:sp>
        <p:nvSpPr>
          <p:cNvPr id="3" name="Content Placeholder 2">
            <a:extLst>
              <a:ext uri="{FF2B5EF4-FFF2-40B4-BE49-F238E27FC236}">
                <a16:creationId xmlns:a16="http://schemas.microsoft.com/office/drawing/2014/main" id="{6B2AA6DE-6D89-4F76-93C4-E292DBF9775E}"/>
              </a:ext>
            </a:extLst>
          </p:cNvPr>
          <p:cNvSpPr>
            <a:spLocks noGrp="1"/>
          </p:cNvSpPr>
          <p:nvPr>
            <p:ph idx="1"/>
          </p:nvPr>
        </p:nvSpPr>
        <p:spPr/>
        <p:txBody>
          <a:bodyPr numCol="2"/>
          <a:lstStyle/>
          <a:p>
            <a:pPr marL="0" indent="0">
              <a:buNone/>
            </a:pPr>
            <a:r>
              <a:rPr lang="en-US" dirty="0">
                <a:hlinkClick r:id="rId2"/>
              </a:rPr>
              <a:t>https://jupyter.org/try-jupyter/notebooks/?path=notebooks/Intro.ipynb</a:t>
            </a:r>
            <a:endParaRPr lang="en-US" dirty="0"/>
          </a:p>
          <a:p>
            <a:endParaRPr lang="en-US" dirty="0"/>
          </a:p>
          <a:p>
            <a:endParaRPr lang="en-US" dirty="0"/>
          </a:p>
        </p:txBody>
      </p:sp>
      <p:pic>
        <p:nvPicPr>
          <p:cNvPr id="5" name="Picture 4">
            <a:extLst>
              <a:ext uri="{FF2B5EF4-FFF2-40B4-BE49-F238E27FC236}">
                <a16:creationId xmlns:a16="http://schemas.microsoft.com/office/drawing/2014/main" id="{6685C2FC-5842-46FC-9B10-57960865BB85}"/>
              </a:ext>
            </a:extLst>
          </p:cNvPr>
          <p:cNvPicPr>
            <a:picLocks noChangeAspect="1"/>
          </p:cNvPicPr>
          <p:nvPr/>
        </p:nvPicPr>
        <p:blipFill>
          <a:blip r:embed="rId3"/>
          <a:stretch>
            <a:fillRect/>
          </a:stretch>
        </p:blipFill>
        <p:spPr>
          <a:xfrm>
            <a:off x="5290992" y="2457547"/>
            <a:ext cx="6319815" cy="3424444"/>
          </a:xfrm>
          <a:prstGeom prst="rect">
            <a:avLst/>
          </a:prstGeom>
        </p:spPr>
      </p:pic>
    </p:spTree>
    <p:extLst>
      <p:ext uri="{BB962C8B-B14F-4D97-AF65-F5344CB8AC3E}">
        <p14:creationId xmlns:p14="http://schemas.microsoft.com/office/powerpoint/2010/main" val="31464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5F26-8E05-4035-9360-A4642FE60C60}"/>
              </a:ext>
            </a:extLst>
          </p:cNvPr>
          <p:cNvSpPr>
            <a:spLocks noGrp="1"/>
          </p:cNvSpPr>
          <p:nvPr>
            <p:ph type="title"/>
          </p:nvPr>
        </p:nvSpPr>
        <p:spPr/>
        <p:txBody>
          <a:bodyPr/>
          <a:lstStyle/>
          <a:p>
            <a:r>
              <a:rPr lang="en-US" dirty="0"/>
              <a:t>Installing </a:t>
            </a:r>
            <a:r>
              <a:rPr lang="en-US" dirty="0" err="1"/>
              <a:t>jupyter</a:t>
            </a:r>
            <a:r>
              <a:rPr lang="en-US" dirty="0"/>
              <a:t> notebook or use online </a:t>
            </a:r>
          </a:p>
        </p:txBody>
      </p:sp>
      <p:sp>
        <p:nvSpPr>
          <p:cNvPr id="3" name="Content Placeholder 2">
            <a:extLst>
              <a:ext uri="{FF2B5EF4-FFF2-40B4-BE49-F238E27FC236}">
                <a16:creationId xmlns:a16="http://schemas.microsoft.com/office/drawing/2014/main" id="{295B0693-4413-4329-B6C7-D29426268E4D}"/>
              </a:ext>
            </a:extLst>
          </p:cNvPr>
          <p:cNvSpPr>
            <a:spLocks noGrp="1"/>
          </p:cNvSpPr>
          <p:nvPr>
            <p:ph idx="1"/>
          </p:nvPr>
        </p:nvSpPr>
        <p:spPr/>
        <p:txBody>
          <a:bodyPr>
            <a:normAutofit/>
          </a:bodyPr>
          <a:lstStyle/>
          <a:p>
            <a:r>
              <a:rPr lang="en-US" sz="4000" dirty="0"/>
              <a:t>pip install </a:t>
            </a:r>
            <a:r>
              <a:rPr lang="en-US" sz="4000" dirty="0" err="1"/>
              <a:t>jupyterlab</a:t>
            </a:r>
            <a:endParaRPr lang="en-US" sz="4000" dirty="0"/>
          </a:p>
          <a:p>
            <a:r>
              <a:rPr lang="en-US" sz="4000" dirty="0"/>
              <a:t>Python –m notebook </a:t>
            </a:r>
          </a:p>
        </p:txBody>
      </p:sp>
      <p:sp>
        <p:nvSpPr>
          <p:cNvPr id="4" name="TextBox 3">
            <a:extLst>
              <a:ext uri="{FF2B5EF4-FFF2-40B4-BE49-F238E27FC236}">
                <a16:creationId xmlns:a16="http://schemas.microsoft.com/office/drawing/2014/main" id="{D3CA3241-CA9C-4A10-8B9C-41468090B33A}"/>
              </a:ext>
            </a:extLst>
          </p:cNvPr>
          <p:cNvSpPr txBox="1"/>
          <p:nvPr/>
        </p:nvSpPr>
        <p:spPr>
          <a:xfrm>
            <a:off x="7114162" y="2340864"/>
            <a:ext cx="3197157" cy="3539430"/>
          </a:xfrm>
          <a:prstGeom prst="rect">
            <a:avLst/>
          </a:prstGeom>
          <a:noFill/>
        </p:spPr>
        <p:txBody>
          <a:bodyPr wrap="square" rtlCol="0">
            <a:spAutoFit/>
          </a:bodyPr>
          <a:lstStyle/>
          <a:p>
            <a:r>
              <a:rPr lang="en-US" sz="2800" b="1" dirty="0">
                <a:solidFill>
                  <a:srgbClr val="00B0F0"/>
                </a:solidFill>
              </a:rPr>
              <a:t>This is a common tool used by most of the data engineers so if we are using </a:t>
            </a:r>
            <a:r>
              <a:rPr lang="en-US" sz="2800" b="1" dirty="0" err="1">
                <a:solidFill>
                  <a:srgbClr val="00B0F0"/>
                </a:solidFill>
              </a:rPr>
              <a:t>numpy</a:t>
            </a:r>
            <a:r>
              <a:rPr lang="en-US" sz="2800" b="1" dirty="0">
                <a:solidFill>
                  <a:srgbClr val="00B0F0"/>
                </a:solidFill>
              </a:rPr>
              <a:t> and pandas we should be using the same toolsets. </a:t>
            </a:r>
          </a:p>
        </p:txBody>
      </p:sp>
    </p:spTree>
    <p:extLst>
      <p:ext uri="{BB962C8B-B14F-4D97-AF65-F5344CB8AC3E}">
        <p14:creationId xmlns:p14="http://schemas.microsoft.com/office/powerpoint/2010/main" val="427438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328976"/>
          </a:xfrm>
        </p:spPr>
        <p:txBody>
          <a:bodyPr>
            <a:normAutofit fontScale="90000"/>
          </a:bodyPr>
          <a:lstStyle/>
          <a:p>
            <a:r>
              <a:rPr lang="en-US" dirty="0"/>
              <a:t>ARRAYS Vs List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795241901"/>
              </p:ext>
            </p:extLst>
          </p:nvPr>
        </p:nvGraphicFramePr>
        <p:xfrm>
          <a:off x="581025" y="2250331"/>
          <a:ext cx="11029950" cy="3725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DEF3-2D71-479B-9E22-CDE7DF085137}"/>
              </a:ext>
            </a:extLst>
          </p:cNvPr>
          <p:cNvSpPr>
            <a:spLocks noGrp="1"/>
          </p:cNvSpPr>
          <p:nvPr>
            <p:ph type="title"/>
          </p:nvPr>
        </p:nvSpPr>
        <p:spPr/>
        <p:txBody>
          <a:bodyPr>
            <a:normAutofit/>
          </a:bodyPr>
          <a:lstStyle/>
          <a:p>
            <a:pPr algn="ctr"/>
            <a:r>
              <a:rPr lang="en-US" dirty="0" err="1"/>
              <a:t>IntrOucing</a:t>
            </a:r>
            <a:r>
              <a:rPr lang="en-US" dirty="0"/>
              <a:t> </a:t>
            </a:r>
            <a:r>
              <a:rPr lang="en-US" dirty="0" err="1"/>
              <a:t>Numpy</a:t>
            </a:r>
            <a:r>
              <a:rPr lang="en-US" dirty="0"/>
              <a:t> Arrays</a:t>
            </a:r>
          </a:p>
        </p:txBody>
      </p:sp>
      <p:sp>
        <p:nvSpPr>
          <p:cNvPr id="3" name="Content Placeholder 2">
            <a:extLst>
              <a:ext uri="{FF2B5EF4-FFF2-40B4-BE49-F238E27FC236}">
                <a16:creationId xmlns:a16="http://schemas.microsoft.com/office/drawing/2014/main" id="{7571C3C5-4A5F-4AFC-B35A-995694F9E17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1F7FF0C-85A8-4F7F-A6FE-80F111696ABA}"/>
              </a:ext>
            </a:extLst>
          </p:cNvPr>
          <p:cNvSpPr/>
          <p:nvPr/>
        </p:nvSpPr>
        <p:spPr>
          <a:xfrm>
            <a:off x="581192" y="2341123"/>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Array Creation</a:t>
            </a:r>
          </a:p>
        </p:txBody>
      </p:sp>
      <p:sp>
        <p:nvSpPr>
          <p:cNvPr id="5" name="Rectangle 4">
            <a:extLst>
              <a:ext uri="{FF2B5EF4-FFF2-40B4-BE49-F238E27FC236}">
                <a16:creationId xmlns:a16="http://schemas.microsoft.com/office/drawing/2014/main" id="{D8F74272-190D-4816-8789-92F4722CFA38}"/>
              </a:ext>
            </a:extLst>
          </p:cNvPr>
          <p:cNvSpPr/>
          <p:nvPr/>
        </p:nvSpPr>
        <p:spPr>
          <a:xfrm>
            <a:off x="581193" y="2846236"/>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 = </a:t>
            </a:r>
            <a:r>
              <a:rPr lang="en-US" dirty="0" err="1"/>
              <a:t>np.array</a:t>
            </a:r>
            <a:r>
              <a:rPr lang="en-US" dirty="0"/>
              <a:t>([1,2,3])</a:t>
            </a:r>
          </a:p>
        </p:txBody>
      </p:sp>
      <p:sp>
        <p:nvSpPr>
          <p:cNvPr id="6" name="Rectangle 5">
            <a:extLst>
              <a:ext uri="{FF2B5EF4-FFF2-40B4-BE49-F238E27FC236}">
                <a16:creationId xmlns:a16="http://schemas.microsoft.com/office/drawing/2014/main" id="{224C101A-B5D6-43D4-9698-E7A82E90020B}"/>
              </a:ext>
            </a:extLst>
          </p:cNvPr>
          <p:cNvSpPr/>
          <p:nvPr/>
        </p:nvSpPr>
        <p:spPr>
          <a:xfrm>
            <a:off x="581192" y="3351608"/>
            <a:ext cx="3932441"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Checking the type </a:t>
            </a:r>
          </a:p>
        </p:txBody>
      </p:sp>
      <p:sp>
        <p:nvSpPr>
          <p:cNvPr id="7" name="Rectangle 6">
            <a:extLst>
              <a:ext uri="{FF2B5EF4-FFF2-40B4-BE49-F238E27FC236}">
                <a16:creationId xmlns:a16="http://schemas.microsoft.com/office/drawing/2014/main" id="{15AB2B24-85AE-4863-A7E0-836ABF3BA76F}"/>
              </a:ext>
            </a:extLst>
          </p:cNvPr>
          <p:cNvSpPr/>
          <p:nvPr/>
        </p:nvSpPr>
        <p:spPr>
          <a:xfrm>
            <a:off x="581191" y="4061002"/>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type(a)</a:t>
            </a:r>
          </a:p>
        </p:txBody>
      </p:sp>
      <p:sp>
        <p:nvSpPr>
          <p:cNvPr id="8" name="Rectangle 7">
            <a:extLst>
              <a:ext uri="{FF2B5EF4-FFF2-40B4-BE49-F238E27FC236}">
                <a16:creationId xmlns:a16="http://schemas.microsoft.com/office/drawing/2014/main" id="{D9E9278A-0388-4591-B7F6-83420DD35BEF}"/>
              </a:ext>
            </a:extLst>
          </p:cNvPr>
          <p:cNvSpPr/>
          <p:nvPr/>
        </p:nvSpPr>
        <p:spPr>
          <a:xfrm>
            <a:off x="581191"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 “Type” of Elements</a:t>
            </a:r>
          </a:p>
        </p:txBody>
      </p:sp>
      <p:sp>
        <p:nvSpPr>
          <p:cNvPr id="9" name="Rectangle 8">
            <a:extLst>
              <a:ext uri="{FF2B5EF4-FFF2-40B4-BE49-F238E27FC236}">
                <a16:creationId xmlns:a16="http://schemas.microsoft.com/office/drawing/2014/main" id="{F05FB7ED-DD83-49AE-B6D9-681EC03D2FE9}"/>
              </a:ext>
            </a:extLst>
          </p:cNvPr>
          <p:cNvSpPr/>
          <p:nvPr/>
        </p:nvSpPr>
        <p:spPr>
          <a:xfrm>
            <a:off x="581191"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a.dtype</a:t>
            </a:r>
            <a:endParaRPr lang="en-US" dirty="0"/>
          </a:p>
        </p:txBody>
      </p:sp>
      <p:sp>
        <p:nvSpPr>
          <p:cNvPr id="10" name="Rectangle 9">
            <a:extLst>
              <a:ext uri="{FF2B5EF4-FFF2-40B4-BE49-F238E27FC236}">
                <a16:creationId xmlns:a16="http://schemas.microsoft.com/office/drawing/2014/main" id="{A2BA33F3-998F-4BEC-987A-B9CC38536CD1}"/>
              </a:ext>
            </a:extLst>
          </p:cNvPr>
          <p:cNvSpPr/>
          <p:nvPr/>
        </p:nvSpPr>
        <p:spPr>
          <a:xfrm>
            <a:off x="4702477" y="2343271"/>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dimensions</a:t>
            </a:r>
          </a:p>
        </p:txBody>
      </p:sp>
      <p:sp>
        <p:nvSpPr>
          <p:cNvPr id="11" name="Rectangle 10">
            <a:extLst>
              <a:ext uri="{FF2B5EF4-FFF2-40B4-BE49-F238E27FC236}">
                <a16:creationId xmlns:a16="http://schemas.microsoft.com/office/drawing/2014/main" id="{525C064C-8B2E-4752-9C8E-0D58DC898D30}"/>
              </a:ext>
            </a:extLst>
          </p:cNvPr>
          <p:cNvSpPr/>
          <p:nvPr/>
        </p:nvSpPr>
        <p:spPr>
          <a:xfrm>
            <a:off x="4702477" y="2855239"/>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a.ndim</a:t>
            </a:r>
            <a:endParaRPr lang="en-US" dirty="0"/>
          </a:p>
        </p:txBody>
      </p:sp>
      <p:sp>
        <p:nvSpPr>
          <p:cNvPr id="12" name="Rectangle 11">
            <a:extLst>
              <a:ext uri="{FF2B5EF4-FFF2-40B4-BE49-F238E27FC236}">
                <a16:creationId xmlns:a16="http://schemas.microsoft.com/office/drawing/2014/main" id="{0B4C8AFA-E23B-4000-963D-4A72D99597DA}"/>
              </a:ext>
            </a:extLst>
          </p:cNvPr>
          <p:cNvSpPr/>
          <p:nvPr/>
        </p:nvSpPr>
        <p:spPr>
          <a:xfrm>
            <a:off x="4702477" y="3367207"/>
            <a:ext cx="3932442"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Shape (length of array along each dimension </a:t>
            </a:r>
          </a:p>
        </p:txBody>
      </p:sp>
      <p:sp>
        <p:nvSpPr>
          <p:cNvPr id="13" name="Rectangle 12">
            <a:extLst>
              <a:ext uri="{FF2B5EF4-FFF2-40B4-BE49-F238E27FC236}">
                <a16:creationId xmlns:a16="http://schemas.microsoft.com/office/drawing/2014/main" id="{D7CF687E-6613-4C4F-83CB-86179C15C591}"/>
              </a:ext>
            </a:extLst>
          </p:cNvPr>
          <p:cNvSpPr/>
          <p:nvPr/>
        </p:nvSpPr>
        <p:spPr>
          <a:xfrm>
            <a:off x="4702477" y="4061957"/>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a.shape</a:t>
            </a:r>
            <a:endParaRPr lang="en-US" dirty="0"/>
          </a:p>
        </p:txBody>
      </p:sp>
      <p:sp>
        <p:nvSpPr>
          <p:cNvPr id="14" name="Rectangle 13">
            <a:extLst>
              <a:ext uri="{FF2B5EF4-FFF2-40B4-BE49-F238E27FC236}">
                <a16:creationId xmlns:a16="http://schemas.microsoft.com/office/drawing/2014/main" id="{5F7FE197-3195-47DC-8DC8-C89BB2952620}"/>
              </a:ext>
            </a:extLst>
          </p:cNvPr>
          <p:cNvSpPr/>
          <p:nvPr/>
        </p:nvSpPr>
        <p:spPr>
          <a:xfrm>
            <a:off x="4702477"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 per element</a:t>
            </a:r>
          </a:p>
        </p:txBody>
      </p:sp>
      <p:sp>
        <p:nvSpPr>
          <p:cNvPr id="15" name="Rectangle 14">
            <a:extLst>
              <a:ext uri="{FF2B5EF4-FFF2-40B4-BE49-F238E27FC236}">
                <a16:creationId xmlns:a16="http://schemas.microsoft.com/office/drawing/2014/main" id="{B35867D9-BCBC-4313-9F4D-3D7A501F0F54}"/>
              </a:ext>
            </a:extLst>
          </p:cNvPr>
          <p:cNvSpPr/>
          <p:nvPr/>
        </p:nvSpPr>
        <p:spPr>
          <a:xfrm>
            <a:off x="4702477"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a.Itemsize</a:t>
            </a:r>
            <a:r>
              <a:rPr lang="en-US" dirty="0"/>
              <a:t> </a:t>
            </a:r>
          </a:p>
        </p:txBody>
      </p:sp>
      <p:sp>
        <p:nvSpPr>
          <p:cNvPr id="16" name="Rectangle 15">
            <a:extLst>
              <a:ext uri="{FF2B5EF4-FFF2-40B4-BE49-F238E27FC236}">
                <a16:creationId xmlns:a16="http://schemas.microsoft.com/office/drawing/2014/main" id="{20F08AE6-234A-40AA-9B8E-C6AF0755686A}"/>
              </a:ext>
            </a:extLst>
          </p:cNvPr>
          <p:cNvSpPr/>
          <p:nvPr/>
        </p:nvSpPr>
        <p:spPr>
          <a:xfrm>
            <a:off x="8796393" y="4061002"/>
            <a:ext cx="2755007"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a.nbytes</a:t>
            </a:r>
            <a:endParaRPr lang="en-US" dirty="0"/>
          </a:p>
        </p:txBody>
      </p:sp>
      <p:sp>
        <p:nvSpPr>
          <p:cNvPr id="18" name="Rectangle 17">
            <a:extLst>
              <a:ext uri="{FF2B5EF4-FFF2-40B4-BE49-F238E27FC236}">
                <a16:creationId xmlns:a16="http://schemas.microsoft.com/office/drawing/2014/main" id="{D6FB9A81-F000-4600-BCC5-0E1D948EAB43}"/>
              </a:ext>
            </a:extLst>
          </p:cNvPr>
          <p:cNvSpPr/>
          <p:nvPr/>
        </p:nvSpPr>
        <p:spPr>
          <a:xfrm>
            <a:off x="8823761" y="2335110"/>
            <a:ext cx="2700272" cy="1646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Bytes of memory </a:t>
            </a:r>
          </a:p>
          <a:p>
            <a:pPr algn="ctr"/>
            <a:r>
              <a:rPr lang="en-US" dirty="0"/>
              <a:t>used </a:t>
            </a:r>
          </a:p>
          <a:p>
            <a:pPr algn="ctr"/>
            <a:r>
              <a:rPr lang="en-US" dirty="0"/>
              <a:t>Returns the number of bytes of used by the data portion of the array </a:t>
            </a:r>
          </a:p>
        </p:txBody>
      </p:sp>
      <p:sp>
        <p:nvSpPr>
          <p:cNvPr id="20" name="Rectangle 19">
            <a:extLst>
              <a:ext uri="{FF2B5EF4-FFF2-40B4-BE49-F238E27FC236}">
                <a16:creationId xmlns:a16="http://schemas.microsoft.com/office/drawing/2014/main" id="{B89F9DF9-7AE1-4E86-BD36-FF4D64CC7C33}"/>
              </a:ext>
            </a:extLst>
          </p:cNvPr>
          <p:cNvSpPr/>
          <p:nvPr/>
        </p:nvSpPr>
        <p:spPr>
          <a:xfrm>
            <a:off x="8772727" y="4615158"/>
            <a:ext cx="2751306" cy="1086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the elements in the array are of same type can be changed during creation by using </a:t>
            </a:r>
            <a:r>
              <a:rPr lang="en-US" dirty="0" err="1"/>
              <a:t>dtype</a:t>
            </a:r>
            <a:r>
              <a:rPr lang="en-US" dirty="0"/>
              <a:t> </a:t>
            </a:r>
          </a:p>
        </p:txBody>
      </p:sp>
    </p:spTree>
    <p:extLst>
      <p:ext uri="{BB962C8B-B14F-4D97-AF65-F5344CB8AC3E}">
        <p14:creationId xmlns:p14="http://schemas.microsoft.com/office/powerpoint/2010/main" val="90246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769-D8CC-46AB-9142-FF5A66F05152}"/>
              </a:ext>
            </a:extLst>
          </p:cNvPr>
          <p:cNvSpPr>
            <a:spLocks noGrp="1"/>
          </p:cNvSpPr>
          <p:nvPr>
            <p:ph type="title"/>
          </p:nvPr>
        </p:nvSpPr>
        <p:spPr/>
        <p:txBody>
          <a:bodyPr/>
          <a:lstStyle/>
          <a:p>
            <a:r>
              <a:rPr lang="en-US" dirty="0"/>
              <a:t>One Dimension And Two Dimension Array </a:t>
            </a:r>
          </a:p>
        </p:txBody>
      </p:sp>
      <p:sp>
        <p:nvSpPr>
          <p:cNvPr id="4" name="Content Placeholder 3">
            <a:extLst>
              <a:ext uri="{FF2B5EF4-FFF2-40B4-BE49-F238E27FC236}">
                <a16:creationId xmlns:a16="http://schemas.microsoft.com/office/drawing/2014/main" id="{26B24CE3-88F5-4DEF-BBF9-F76BEF1F3F72}"/>
              </a:ext>
            </a:extLst>
          </p:cNvPr>
          <p:cNvSpPr>
            <a:spLocks noGrp="1"/>
          </p:cNvSpPr>
          <p:nvPr>
            <p:ph sz="half" idx="1"/>
          </p:nvPr>
        </p:nvSpPr>
        <p:spPr/>
        <p:txBody>
          <a:bodyPr/>
          <a:lstStyle/>
          <a:p>
            <a:r>
              <a:rPr lang="en-US" dirty="0"/>
              <a:t>A = Array([10,11,120])</a:t>
            </a:r>
          </a:p>
          <a:p>
            <a:r>
              <a:rPr lang="en-US" dirty="0"/>
              <a:t>a[0] = 10</a:t>
            </a:r>
          </a:p>
          <a:p>
            <a:endParaRPr lang="en-US" dirty="0"/>
          </a:p>
        </p:txBody>
      </p:sp>
      <p:sp>
        <p:nvSpPr>
          <p:cNvPr id="5" name="Content Placeholder 4">
            <a:extLst>
              <a:ext uri="{FF2B5EF4-FFF2-40B4-BE49-F238E27FC236}">
                <a16:creationId xmlns:a16="http://schemas.microsoft.com/office/drawing/2014/main" id="{1310A732-341E-4E28-81D5-B91900E14A5F}"/>
              </a:ext>
            </a:extLst>
          </p:cNvPr>
          <p:cNvSpPr>
            <a:spLocks noGrp="1"/>
          </p:cNvSpPr>
          <p:nvPr>
            <p:ph sz="half" idx="2"/>
          </p:nvPr>
        </p:nvSpPr>
        <p:spPr/>
        <p:txBody>
          <a:bodyPr>
            <a:normAutofit/>
          </a:bodyPr>
          <a:lstStyle/>
          <a:p>
            <a:r>
              <a:rPr lang="en-US" sz="1800" dirty="0"/>
              <a:t>a = Array([10,11,13],[20,21,22])</a:t>
            </a:r>
          </a:p>
          <a:p>
            <a:r>
              <a:rPr lang="en-US" sz="1800" dirty="0"/>
              <a:t>A[0,0] =10 or a[2,2] = 22</a:t>
            </a:r>
          </a:p>
          <a:p>
            <a:r>
              <a:rPr lang="en-US" sz="1800" dirty="0"/>
              <a:t>A[0] = array [10,11,13] # one dimension array  </a:t>
            </a:r>
          </a:p>
          <a:p>
            <a:endParaRPr lang="en-US" sz="1800" dirty="0"/>
          </a:p>
          <a:p>
            <a:endParaRPr lang="en-US" sz="1800" dirty="0"/>
          </a:p>
          <a:p>
            <a:endParaRPr lang="en-US" sz="1800" dirty="0"/>
          </a:p>
        </p:txBody>
      </p:sp>
    </p:spTree>
    <p:extLst>
      <p:ext uri="{BB962C8B-B14F-4D97-AF65-F5344CB8AC3E}">
        <p14:creationId xmlns:p14="http://schemas.microsoft.com/office/powerpoint/2010/main" val="30224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27C41-FD8A-4BD9-B3A3-6DE8554B2291}"/>
              </a:ext>
            </a:extLst>
          </p:cNvPr>
          <p:cNvSpPr>
            <a:spLocks noGrp="1"/>
          </p:cNvSpPr>
          <p:nvPr>
            <p:ph type="title"/>
          </p:nvPr>
        </p:nvSpPr>
        <p:spPr/>
        <p:txBody>
          <a:bodyPr/>
          <a:lstStyle/>
          <a:p>
            <a:r>
              <a:rPr lang="en-US" dirty="0"/>
              <a:t>SLICING ONE DIMENSIONAL ARRAYS </a:t>
            </a:r>
          </a:p>
        </p:txBody>
      </p:sp>
      <p:sp>
        <p:nvSpPr>
          <p:cNvPr id="6" name="Content Placeholder 5">
            <a:extLst>
              <a:ext uri="{FF2B5EF4-FFF2-40B4-BE49-F238E27FC236}">
                <a16:creationId xmlns:a16="http://schemas.microsoft.com/office/drawing/2014/main" id="{B051753E-7073-493C-A557-80FCF06C96B5}"/>
              </a:ext>
            </a:extLst>
          </p:cNvPr>
          <p:cNvSpPr>
            <a:spLocks noGrp="1"/>
          </p:cNvSpPr>
          <p:nvPr>
            <p:ph idx="1"/>
          </p:nvPr>
        </p:nvSpPr>
        <p:spPr/>
        <p:txBody>
          <a:bodyPr/>
          <a:lstStyle/>
          <a:p>
            <a:r>
              <a:rPr lang="en-US" dirty="0"/>
              <a:t>a[1:3] array will return -4 and -3 </a:t>
            </a:r>
          </a:p>
          <a:p>
            <a:r>
              <a:rPr lang="en-US" dirty="0"/>
              <a:t>a[1:-2] start with first element -4 and till last -2 that will be 3(8). So all elements from -4 to 3</a:t>
            </a:r>
          </a:p>
          <a:p>
            <a:r>
              <a:rPr lang="en-US" dirty="0"/>
              <a:t>a[-4:3] start with last -5(0) and goes to 2(7) and print from the end moving forward 3 positions. So prints nothing. </a:t>
            </a:r>
          </a:p>
          <a:p>
            <a:r>
              <a:rPr lang="en-US" dirty="0"/>
              <a:t>a[-5:-2] start at 0 goes to 1(6)  and print from the end moving backward two position till 8 so print 1,2,3</a:t>
            </a:r>
          </a:p>
          <a:p>
            <a:endParaRPr lang="en-US" dirty="0"/>
          </a:p>
        </p:txBody>
      </p:sp>
      <p:sp>
        <p:nvSpPr>
          <p:cNvPr id="7" name="Text Placeholder 6">
            <a:extLst>
              <a:ext uri="{FF2B5EF4-FFF2-40B4-BE49-F238E27FC236}">
                <a16:creationId xmlns:a16="http://schemas.microsoft.com/office/drawing/2014/main" id="{AB48A388-B56B-4E89-9B7B-202CA1F717E2}"/>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a:p>
            <a:endParaRPr lang="en-US" dirty="0"/>
          </a:p>
        </p:txBody>
      </p:sp>
    </p:spTree>
    <p:extLst>
      <p:ext uri="{BB962C8B-B14F-4D97-AF65-F5344CB8AC3E}">
        <p14:creationId xmlns:p14="http://schemas.microsoft.com/office/powerpoint/2010/main" val="73145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043-7E02-4856-ACB6-ED9C028D5E84}"/>
              </a:ext>
            </a:extLst>
          </p:cNvPr>
          <p:cNvSpPr>
            <a:spLocks noGrp="1"/>
          </p:cNvSpPr>
          <p:nvPr>
            <p:ph type="title"/>
          </p:nvPr>
        </p:nvSpPr>
        <p:spPr/>
        <p:txBody>
          <a:bodyPr/>
          <a:lstStyle/>
          <a:p>
            <a:r>
              <a:rPr lang="en-US" dirty="0"/>
              <a:t>Omitting ONE DIMENSIONAL INDICES</a:t>
            </a:r>
          </a:p>
        </p:txBody>
      </p:sp>
      <p:sp>
        <p:nvSpPr>
          <p:cNvPr id="3" name="Content Placeholder 2">
            <a:extLst>
              <a:ext uri="{FF2B5EF4-FFF2-40B4-BE49-F238E27FC236}">
                <a16:creationId xmlns:a16="http://schemas.microsoft.com/office/drawing/2014/main" id="{B8B472A8-3E13-419B-9722-015F8D666EEF}"/>
              </a:ext>
            </a:extLst>
          </p:cNvPr>
          <p:cNvSpPr>
            <a:spLocks noGrp="1"/>
          </p:cNvSpPr>
          <p:nvPr>
            <p:ph idx="1"/>
          </p:nvPr>
        </p:nvSpPr>
        <p:spPr/>
        <p:txBody>
          <a:bodyPr/>
          <a:lstStyle/>
          <a:p>
            <a:r>
              <a:rPr lang="en-US" dirty="0"/>
              <a:t>a[:3] grab first three elements  -&gt; -5,-4,-3</a:t>
            </a:r>
          </a:p>
          <a:p>
            <a:r>
              <a:rPr lang="en-US" dirty="0"/>
              <a:t>a[-2:] grab last two elements </a:t>
            </a:r>
          </a:p>
        </p:txBody>
      </p:sp>
      <p:sp>
        <p:nvSpPr>
          <p:cNvPr id="4" name="Text Placeholder 3">
            <a:extLst>
              <a:ext uri="{FF2B5EF4-FFF2-40B4-BE49-F238E27FC236}">
                <a16:creationId xmlns:a16="http://schemas.microsoft.com/office/drawing/2014/main" id="{0C6349E3-C783-4139-942B-89B8145D0C60}"/>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p:txBody>
      </p:sp>
    </p:spTree>
    <p:extLst>
      <p:ext uri="{BB962C8B-B14F-4D97-AF65-F5344CB8AC3E}">
        <p14:creationId xmlns:p14="http://schemas.microsoft.com/office/powerpoint/2010/main" val="208879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3F6C-22A2-4EF7-A7CA-45AB2E116A35}"/>
              </a:ext>
            </a:extLst>
          </p:cNvPr>
          <p:cNvSpPr>
            <a:spLocks noGrp="1"/>
          </p:cNvSpPr>
          <p:nvPr>
            <p:ph type="title"/>
          </p:nvPr>
        </p:nvSpPr>
        <p:spPr/>
        <p:txBody>
          <a:bodyPr/>
          <a:lstStyle/>
          <a:p>
            <a:r>
              <a:rPr lang="en-US" dirty="0"/>
              <a:t>Slicing TWO Dimensional Array </a:t>
            </a:r>
          </a:p>
        </p:txBody>
      </p:sp>
      <p:sp>
        <p:nvSpPr>
          <p:cNvPr id="3" name="Content Placeholder 2">
            <a:extLst>
              <a:ext uri="{FF2B5EF4-FFF2-40B4-BE49-F238E27FC236}">
                <a16:creationId xmlns:a16="http://schemas.microsoft.com/office/drawing/2014/main" id="{BCFBB67E-F22B-4444-979E-6B25656E9F0B}"/>
              </a:ext>
            </a:extLst>
          </p:cNvPr>
          <p:cNvSpPr>
            <a:spLocks noGrp="1"/>
          </p:cNvSpPr>
          <p:nvPr>
            <p:ph idx="1"/>
          </p:nvPr>
        </p:nvSpPr>
        <p:spPr/>
        <p:txBody>
          <a:bodyPr/>
          <a:lstStyle/>
          <a:p>
            <a:r>
              <a:rPr lang="en-US" dirty="0"/>
              <a:t>a[0,3:4] -&gt; array[(4,5)]</a:t>
            </a:r>
          </a:p>
          <a:p>
            <a:r>
              <a:rPr lang="en-US" dirty="0"/>
              <a:t>a[1:,1:] -? </a:t>
            </a:r>
          </a:p>
          <a:p>
            <a:r>
              <a:rPr lang="en-US" dirty="0"/>
              <a:t>a[:,2] -&gt; array[(3,8)]</a:t>
            </a:r>
          </a:p>
        </p:txBody>
      </p:sp>
      <p:sp>
        <p:nvSpPr>
          <p:cNvPr id="4" name="Text Placeholder 3">
            <a:extLst>
              <a:ext uri="{FF2B5EF4-FFF2-40B4-BE49-F238E27FC236}">
                <a16:creationId xmlns:a16="http://schemas.microsoft.com/office/drawing/2014/main" id="{A64AC946-67E8-4198-977B-1DD2E428334B}"/>
              </a:ext>
            </a:extLst>
          </p:cNvPr>
          <p:cNvSpPr>
            <a:spLocks noGrp="1"/>
          </p:cNvSpPr>
          <p:nvPr>
            <p:ph type="body" sz="half" idx="2"/>
          </p:nvPr>
        </p:nvSpPr>
        <p:spPr/>
        <p:txBody>
          <a:bodyPr/>
          <a:lstStyle/>
          <a:p>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np</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array</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9</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41049176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{842CDF6E-7DAB-4CC3-9900-0D2ACBD433C9}tf33552983_win32</Template>
  <TotalTime>3330</TotalTime>
  <Words>825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Franklin Gothic Book</vt:lpstr>
      <vt:lpstr>Franklin Gothic Demi</vt:lpstr>
      <vt:lpstr>Wingdings 2</vt:lpstr>
      <vt:lpstr>DividendVTI</vt:lpstr>
      <vt:lpstr>Numpy and Pandas</vt:lpstr>
      <vt:lpstr>Working with Jupyter notebooks </vt:lpstr>
      <vt:lpstr>Installing jupyter notebook or use online </vt:lpstr>
      <vt:lpstr>ARRAYS Vs List</vt:lpstr>
      <vt:lpstr>IntrOucing Numpy Arrays</vt:lpstr>
      <vt:lpstr>One Dimension And Two Dimension Array </vt:lpstr>
      <vt:lpstr>SLICING ONE DIMENSIONAL ARRAYS </vt:lpstr>
      <vt:lpstr>Omitting ONE DIMENSIONAL INDICES</vt:lpstr>
      <vt:lpstr>Slicing TWO Dimensional Array </vt:lpstr>
      <vt:lpstr>PANDAS</vt:lpstr>
      <vt:lpstr>Creating Array with reshape</vt:lpstr>
      <vt:lpstr>Pandas Vs NumPY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Pandas</dc:title>
  <dc:creator>avnit bambah</dc:creator>
  <cp:lastModifiedBy>avnit bambah</cp:lastModifiedBy>
  <cp:revision>16</cp:revision>
  <dcterms:created xsi:type="dcterms:W3CDTF">2024-09-29T23:43:14Z</dcterms:created>
  <dcterms:modified xsi:type="dcterms:W3CDTF">2025-03-06T02:39:29Z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