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2" r:id="rId7"/>
    <p:sldId id="273" r:id="rId8"/>
    <p:sldId id="274" r:id="rId9"/>
    <p:sldId id="261" r:id="rId10"/>
    <p:sldId id="262" r:id="rId11"/>
    <p:sldId id="264" r:id="rId12"/>
    <p:sldId id="263" r:id="rId13"/>
    <p:sldId id="265" r:id="rId14"/>
    <p:sldId id="266" r:id="rId15"/>
    <p:sldId id="267" r:id="rId16"/>
    <p:sldId id="268" r:id="rId17"/>
    <p:sldId id="269" r:id="rId18"/>
    <p:sldId id="270" r:id="rId19"/>
    <p:sldId id="27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3664" autoAdjust="0"/>
  </p:normalViewPr>
  <p:slideViewPr>
    <p:cSldViewPr snapToGrid="0">
      <p:cViewPr varScale="1">
        <p:scale>
          <a:sx n="92" d="100"/>
          <a:sy n="92" d="100"/>
        </p:scale>
        <p:origin x="77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059624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702303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890597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53639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253153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561121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714533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18384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176212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76120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05343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227686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8AB521-9182-4012-B86B-65B8484C7DE3}"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887243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8AB521-9182-4012-B86B-65B8484C7DE3}"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6238034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8AB521-9182-4012-B86B-65B8484C7DE3}"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410694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339305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A8AB521-9182-4012-B86B-65B8484C7DE3}"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0B5283-B408-487C-BD9C-A240A6426090}" type="slidenum">
              <a:rPr lang="en-US" smtClean="0"/>
              <a:t>‹#›</a:t>
            </a:fld>
            <a:endParaRPr lang="en-US"/>
          </a:p>
        </p:txBody>
      </p:sp>
    </p:spTree>
    <p:extLst>
      <p:ext uri="{BB962C8B-B14F-4D97-AF65-F5344CB8AC3E}">
        <p14:creationId xmlns:p14="http://schemas.microsoft.com/office/powerpoint/2010/main" val="1427216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8AB521-9182-4012-B86B-65B8484C7DE3}" type="datetimeFigureOut">
              <a:rPr lang="en-US" smtClean="0"/>
              <a:t>1/29/2025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B0B5283-B408-487C-BD9C-A240A6426090}" type="slidenum">
              <a:rPr lang="en-US" smtClean="0"/>
              <a:t>‹#›</a:t>
            </a:fld>
            <a:endParaRPr lang="en-US"/>
          </a:p>
        </p:txBody>
      </p:sp>
    </p:spTree>
    <p:extLst>
      <p:ext uri="{BB962C8B-B14F-4D97-AF65-F5344CB8AC3E}">
        <p14:creationId xmlns:p14="http://schemas.microsoft.com/office/powerpoint/2010/main" val="282973050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ode.visualstudio.com/download" TargetMode="External"/><Relationship Id="rId2" Type="http://schemas.openxmlformats.org/officeDocument/2006/relationships/hyperlink" Target="https://www.python.org/downloads/" TargetMode="External"/><Relationship Id="rId1" Type="http://schemas.openxmlformats.org/officeDocument/2006/relationships/slideLayout" Target="../slideLayouts/slideLayout2.xml"/><Relationship Id="rId4" Type="http://schemas.openxmlformats.org/officeDocument/2006/relationships/hyperlink" Target="https://www.jetbrains.com/pycharm/"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avnit/Python-for-everyon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D236-DFEA-463C-AAD0-4033863F3676}"/>
              </a:ext>
            </a:extLst>
          </p:cNvPr>
          <p:cNvSpPr>
            <a:spLocks noGrp="1"/>
          </p:cNvSpPr>
          <p:nvPr>
            <p:ph type="ctrTitle"/>
          </p:nvPr>
        </p:nvSpPr>
        <p:spPr/>
        <p:txBody>
          <a:bodyPr/>
          <a:lstStyle/>
          <a:p>
            <a:r>
              <a:rPr lang="en-US" dirty="0"/>
              <a:t>Python For Everyone</a:t>
            </a:r>
          </a:p>
        </p:txBody>
      </p:sp>
      <p:sp>
        <p:nvSpPr>
          <p:cNvPr id="3" name="Subtitle 2">
            <a:extLst>
              <a:ext uri="{FF2B5EF4-FFF2-40B4-BE49-F238E27FC236}">
                <a16:creationId xmlns:a16="http://schemas.microsoft.com/office/drawing/2014/main" id="{9A761069-8F48-4250-B34F-F8A43E59DF25}"/>
              </a:ext>
            </a:extLst>
          </p:cNvPr>
          <p:cNvSpPr>
            <a:spLocks noGrp="1"/>
          </p:cNvSpPr>
          <p:nvPr>
            <p:ph type="subTitle" idx="1"/>
          </p:nvPr>
        </p:nvSpPr>
        <p:spPr/>
        <p:txBody>
          <a:bodyPr/>
          <a:lstStyle/>
          <a:p>
            <a:r>
              <a:rPr lang="en-US" dirty="0"/>
              <a:t>Avnit Bambah</a:t>
            </a:r>
          </a:p>
        </p:txBody>
      </p:sp>
    </p:spTree>
    <p:extLst>
      <p:ext uri="{BB962C8B-B14F-4D97-AF65-F5344CB8AC3E}">
        <p14:creationId xmlns:p14="http://schemas.microsoft.com/office/powerpoint/2010/main" val="32609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7759-7906-4D29-87BE-D22351AA1AF3}"/>
              </a:ext>
            </a:extLst>
          </p:cNvPr>
          <p:cNvSpPr>
            <a:spLocks noGrp="1"/>
          </p:cNvSpPr>
          <p:nvPr>
            <p:ph type="title"/>
          </p:nvPr>
        </p:nvSpPr>
        <p:spPr/>
        <p:txBody>
          <a:bodyPr/>
          <a:lstStyle/>
          <a:p>
            <a:r>
              <a:rPr lang="en-US" dirty="0"/>
              <a:t>Strings </a:t>
            </a:r>
          </a:p>
        </p:txBody>
      </p:sp>
      <p:sp>
        <p:nvSpPr>
          <p:cNvPr id="3" name="Content Placeholder 2">
            <a:extLst>
              <a:ext uri="{FF2B5EF4-FFF2-40B4-BE49-F238E27FC236}">
                <a16:creationId xmlns:a16="http://schemas.microsoft.com/office/drawing/2014/main" id="{090DA997-1116-4BE0-8949-EB1EA734934D}"/>
              </a:ext>
            </a:extLst>
          </p:cNvPr>
          <p:cNvSpPr>
            <a:spLocks noGrp="1"/>
          </p:cNvSpPr>
          <p:nvPr>
            <p:ph idx="1"/>
          </p:nvPr>
        </p:nvSpPr>
        <p:spPr/>
        <p:txBody>
          <a:bodyPr/>
          <a:lstStyle/>
          <a:p>
            <a:r>
              <a:rPr lang="en-US" dirty="0"/>
              <a:t>Strings are basic sequence of characters or basically a text. </a:t>
            </a:r>
          </a:p>
          <a:p>
            <a:r>
              <a:rPr lang="en-US" dirty="0"/>
              <a:t>Strings are always surrounded by quotation marks </a:t>
            </a:r>
          </a:p>
          <a:p>
            <a:r>
              <a:rPr lang="en-US" dirty="0"/>
              <a:t>Keyword is str </a:t>
            </a:r>
          </a:p>
          <a:p>
            <a:r>
              <a:rPr lang="en-US" dirty="0"/>
              <a:t>Example </a:t>
            </a:r>
          </a:p>
          <a:p>
            <a:r>
              <a:rPr lang="en-US" dirty="0"/>
              <a:t>a = “my name is </a:t>
            </a:r>
            <a:r>
              <a:rPr lang="en-US" dirty="0" err="1"/>
              <a:t>xyz</a:t>
            </a:r>
            <a:r>
              <a:rPr lang="en-US" dirty="0"/>
              <a:t>” </a:t>
            </a:r>
          </a:p>
          <a:p>
            <a:r>
              <a:rPr lang="en-US" dirty="0"/>
              <a:t>Type function helps us determine what is the type of the variable it is. </a:t>
            </a:r>
          </a:p>
          <a:p>
            <a:endParaRPr lang="en-US" dirty="0"/>
          </a:p>
          <a:p>
            <a:endParaRPr lang="en-US" dirty="0"/>
          </a:p>
          <a:p>
            <a:endParaRPr lang="en-US" dirty="0"/>
          </a:p>
        </p:txBody>
      </p:sp>
    </p:spTree>
    <p:extLst>
      <p:ext uri="{BB962C8B-B14F-4D97-AF65-F5344CB8AC3E}">
        <p14:creationId xmlns:p14="http://schemas.microsoft.com/office/powerpoint/2010/main" val="1284129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1C72-FA3B-48EA-861D-46B179609540}"/>
              </a:ext>
            </a:extLst>
          </p:cNvPr>
          <p:cNvSpPr>
            <a:spLocks noGrp="1"/>
          </p:cNvSpPr>
          <p:nvPr>
            <p:ph type="title"/>
          </p:nvPr>
        </p:nvSpPr>
        <p:spPr/>
        <p:txBody>
          <a:bodyPr/>
          <a:lstStyle/>
          <a:p>
            <a:r>
              <a:rPr lang="en-US" dirty="0" err="1"/>
              <a:t>Concat</a:t>
            </a:r>
            <a:r>
              <a:rPr lang="en-US" dirty="0"/>
              <a:t> two strings </a:t>
            </a:r>
          </a:p>
        </p:txBody>
      </p:sp>
      <p:sp>
        <p:nvSpPr>
          <p:cNvPr id="3" name="Content Placeholder 2">
            <a:extLst>
              <a:ext uri="{FF2B5EF4-FFF2-40B4-BE49-F238E27FC236}">
                <a16:creationId xmlns:a16="http://schemas.microsoft.com/office/drawing/2014/main" id="{B802B224-EAED-4C5C-B364-1C2EE94BA9BE}"/>
              </a:ext>
            </a:extLst>
          </p:cNvPr>
          <p:cNvSpPr>
            <a:spLocks noGrp="1"/>
          </p:cNvSpPr>
          <p:nvPr>
            <p:ph idx="1"/>
          </p:nvPr>
        </p:nvSpPr>
        <p:spPr/>
        <p:txBody>
          <a:bodyPr/>
          <a:lstStyle/>
          <a:p>
            <a:r>
              <a:rPr lang="en-US" dirty="0"/>
              <a:t>a = “my name” </a:t>
            </a:r>
          </a:p>
          <a:p>
            <a:r>
              <a:rPr lang="en-US" dirty="0"/>
              <a:t>b = “</a:t>
            </a:r>
            <a:r>
              <a:rPr lang="en-US" dirty="0" err="1"/>
              <a:t>xyz</a:t>
            </a:r>
            <a:r>
              <a:rPr lang="en-US" dirty="0"/>
              <a:t>” </a:t>
            </a:r>
          </a:p>
          <a:p>
            <a:r>
              <a:rPr lang="en-US" dirty="0"/>
              <a:t>c = a + b</a:t>
            </a:r>
          </a:p>
          <a:p>
            <a:r>
              <a:rPr lang="en-US" dirty="0"/>
              <a:t>Print(c) </a:t>
            </a:r>
          </a:p>
          <a:p>
            <a:endParaRPr lang="en-US" dirty="0"/>
          </a:p>
        </p:txBody>
      </p:sp>
    </p:spTree>
    <p:extLst>
      <p:ext uri="{BB962C8B-B14F-4D97-AF65-F5344CB8AC3E}">
        <p14:creationId xmlns:p14="http://schemas.microsoft.com/office/powerpoint/2010/main" val="2001054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C3B8C-9D53-454F-B981-097863C227DB}"/>
              </a:ext>
            </a:extLst>
          </p:cNvPr>
          <p:cNvSpPr>
            <a:spLocks noGrp="1"/>
          </p:cNvSpPr>
          <p:nvPr>
            <p:ph type="title"/>
          </p:nvPr>
        </p:nvSpPr>
        <p:spPr/>
        <p:txBody>
          <a:bodyPr/>
          <a:lstStyle/>
          <a:p>
            <a:r>
              <a:rPr lang="en-US" dirty="0"/>
              <a:t>Booleans</a:t>
            </a:r>
          </a:p>
        </p:txBody>
      </p:sp>
      <p:sp>
        <p:nvSpPr>
          <p:cNvPr id="3" name="Content Placeholder 2">
            <a:extLst>
              <a:ext uri="{FF2B5EF4-FFF2-40B4-BE49-F238E27FC236}">
                <a16:creationId xmlns:a16="http://schemas.microsoft.com/office/drawing/2014/main" id="{1A6E18F8-09FE-4FCF-B718-E1F5A121B8DC}"/>
              </a:ext>
            </a:extLst>
          </p:cNvPr>
          <p:cNvSpPr>
            <a:spLocks noGrp="1"/>
          </p:cNvSpPr>
          <p:nvPr>
            <p:ph idx="1"/>
          </p:nvPr>
        </p:nvSpPr>
        <p:spPr/>
        <p:txBody>
          <a:bodyPr/>
          <a:lstStyle/>
          <a:p>
            <a:r>
              <a:rPr lang="en-US" dirty="0"/>
              <a:t>It can be True or False </a:t>
            </a:r>
          </a:p>
          <a:p>
            <a:r>
              <a:rPr lang="en-US" dirty="0"/>
              <a:t>Keyword bool </a:t>
            </a:r>
          </a:p>
        </p:txBody>
      </p:sp>
    </p:spTree>
    <p:extLst>
      <p:ext uri="{BB962C8B-B14F-4D97-AF65-F5344CB8AC3E}">
        <p14:creationId xmlns:p14="http://schemas.microsoft.com/office/powerpoint/2010/main" val="3800990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4019-7D0C-4EA9-BA87-63BDDAAF6BAB}"/>
              </a:ext>
            </a:extLst>
          </p:cNvPr>
          <p:cNvSpPr>
            <a:spLocks noGrp="1"/>
          </p:cNvSpPr>
          <p:nvPr>
            <p:ph type="title"/>
          </p:nvPr>
        </p:nvSpPr>
        <p:spPr/>
        <p:txBody>
          <a:bodyPr/>
          <a:lstStyle/>
          <a:p>
            <a:r>
              <a:rPr lang="en-US" dirty="0"/>
              <a:t>SEQUENCES </a:t>
            </a:r>
          </a:p>
        </p:txBody>
      </p:sp>
      <p:sp>
        <p:nvSpPr>
          <p:cNvPr id="3" name="Content Placeholder 2">
            <a:extLst>
              <a:ext uri="{FF2B5EF4-FFF2-40B4-BE49-F238E27FC236}">
                <a16:creationId xmlns:a16="http://schemas.microsoft.com/office/drawing/2014/main" id="{0D055B72-3F07-45EC-958C-F6922EFF32B0}"/>
              </a:ext>
            </a:extLst>
          </p:cNvPr>
          <p:cNvSpPr>
            <a:spLocks noGrp="1"/>
          </p:cNvSpPr>
          <p:nvPr>
            <p:ph idx="1"/>
          </p:nvPr>
        </p:nvSpPr>
        <p:spPr/>
        <p:txBody>
          <a:bodyPr/>
          <a:lstStyle/>
          <a:p>
            <a:r>
              <a:rPr lang="en-US" dirty="0"/>
              <a:t>Collection of variable, objects </a:t>
            </a:r>
          </a:p>
          <a:p>
            <a:endParaRPr lang="en-US" dirty="0"/>
          </a:p>
        </p:txBody>
      </p:sp>
      <p:graphicFrame>
        <p:nvGraphicFramePr>
          <p:cNvPr id="4" name="Table 4">
            <a:extLst>
              <a:ext uri="{FF2B5EF4-FFF2-40B4-BE49-F238E27FC236}">
                <a16:creationId xmlns:a16="http://schemas.microsoft.com/office/drawing/2014/main" id="{06675CA6-8DB1-4011-9C53-17DF0CF8BC1C}"/>
              </a:ext>
            </a:extLst>
          </p:cNvPr>
          <p:cNvGraphicFramePr>
            <a:graphicFrameLocks noGrp="1"/>
          </p:cNvGraphicFramePr>
          <p:nvPr>
            <p:extLst>
              <p:ext uri="{D42A27DB-BD31-4B8C-83A1-F6EECF244321}">
                <p14:modId xmlns:p14="http://schemas.microsoft.com/office/powerpoint/2010/main" val="3076003276"/>
              </p:ext>
            </p:extLst>
          </p:nvPr>
        </p:nvGraphicFramePr>
        <p:xfrm>
          <a:off x="1093849" y="2687320"/>
          <a:ext cx="8127999" cy="14833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541224046"/>
                    </a:ext>
                  </a:extLst>
                </a:gridCol>
                <a:gridCol w="2709333">
                  <a:extLst>
                    <a:ext uri="{9D8B030D-6E8A-4147-A177-3AD203B41FA5}">
                      <a16:colId xmlns:a16="http://schemas.microsoft.com/office/drawing/2014/main" val="1298536220"/>
                    </a:ext>
                  </a:extLst>
                </a:gridCol>
                <a:gridCol w="2709333">
                  <a:extLst>
                    <a:ext uri="{9D8B030D-6E8A-4147-A177-3AD203B41FA5}">
                      <a16:colId xmlns:a16="http://schemas.microsoft.com/office/drawing/2014/main" val="2530377974"/>
                    </a:ext>
                  </a:extLst>
                </a:gridCol>
              </a:tblGrid>
              <a:tr h="370840">
                <a:tc>
                  <a:txBody>
                    <a:bodyPr/>
                    <a:lstStyle/>
                    <a:p>
                      <a:r>
                        <a:rPr lang="en-US" dirty="0"/>
                        <a:t>Data Type</a:t>
                      </a:r>
                    </a:p>
                  </a:txBody>
                  <a:tcPr/>
                </a:tc>
                <a:tc>
                  <a:txBody>
                    <a:bodyPr/>
                    <a:lstStyle/>
                    <a:p>
                      <a:r>
                        <a:rPr lang="en-US" dirty="0"/>
                        <a:t>Keyword</a:t>
                      </a:r>
                    </a:p>
                  </a:txBody>
                  <a:tcPr/>
                </a:tc>
                <a:tc>
                  <a:txBody>
                    <a:bodyPr/>
                    <a:lstStyle/>
                    <a:p>
                      <a:r>
                        <a:rPr lang="en-US" dirty="0"/>
                        <a:t>Description</a:t>
                      </a:r>
                    </a:p>
                  </a:txBody>
                  <a:tcPr/>
                </a:tc>
                <a:extLst>
                  <a:ext uri="{0D108BD9-81ED-4DB2-BD59-A6C34878D82A}">
                    <a16:rowId xmlns:a16="http://schemas.microsoft.com/office/drawing/2014/main" val="4165613312"/>
                  </a:ext>
                </a:extLst>
              </a:tr>
              <a:tr h="370840">
                <a:tc>
                  <a:txBody>
                    <a:bodyPr/>
                    <a:lstStyle/>
                    <a:p>
                      <a:r>
                        <a:rPr lang="en-US" dirty="0"/>
                        <a:t>List</a:t>
                      </a:r>
                    </a:p>
                  </a:txBody>
                  <a:tcPr/>
                </a:tc>
                <a:tc>
                  <a:txBody>
                    <a:bodyPr/>
                    <a:lstStyle/>
                    <a:p>
                      <a:r>
                        <a:rPr lang="en-US" dirty="0"/>
                        <a:t>List</a:t>
                      </a:r>
                    </a:p>
                  </a:txBody>
                  <a:tcPr/>
                </a:tc>
                <a:tc>
                  <a:txBody>
                    <a:bodyPr/>
                    <a:lstStyle/>
                    <a:p>
                      <a:r>
                        <a:rPr lang="en-US" dirty="0"/>
                        <a:t>Collection of values</a:t>
                      </a:r>
                    </a:p>
                  </a:txBody>
                  <a:tcPr/>
                </a:tc>
                <a:extLst>
                  <a:ext uri="{0D108BD9-81ED-4DB2-BD59-A6C34878D82A}">
                    <a16:rowId xmlns:a16="http://schemas.microsoft.com/office/drawing/2014/main" val="2251756255"/>
                  </a:ext>
                </a:extLst>
              </a:tr>
              <a:tr h="370840">
                <a:tc>
                  <a:txBody>
                    <a:bodyPr/>
                    <a:lstStyle/>
                    <a:p>
                      <a:r>
                        <a:rPr lang="en-US" dirty="0"/>
                        <a:t>Tuple</a:t>
                      </a:r>
                    </a:p>
                  </a:txBody>
                  <a:tcPr/>
                </a:tc>
                <a:tc>
                  <a:txBody>
                    <a:bodyPr/>
                    <a:lstStyle/>
                    <a:p>
                      <a:r>
                        <a:rPr lang="en-US" dirty="0"/>
                        <a:t>Tuple</a:t>
                      </a:r>
                    </a:p>
                  </a:txBody>
                  <a:tcPr/>
                </a:tc>
                <a:tc>
                  <a:txBody>
                    <a:bodyPr/>
                    <a:lstStyle/>
                    <a:p>
                      <a:r>
                        <a:rPr lang="en-US" dirty="0"/>
                        <a:t>Immutable list </a:t>
                      </a:r>
                    </a:p>
                  </a:txBody>
                  <a:tcPr/>
                </a:tc>
                <a:extLst>
                  <a:ext uri="{0D108BD9-81ED-4DB2-BD59-A6C34878D82A}">
                    <a16:rowId xmlns:a16="http://schemas.microsoft.com/office/drawing/2014/main" val="2557490448"/>
                  </a:ext>
                </a:extLst>
              </a:tr>
              <a:tr h="370840">
                <a:tc>
                  <a:txBody>
                    <a:bodyPr/>
                    <a:lstStyle/>
                    <a:p>
                      <a:r>
                        <a:rPr lang="en-US" dirty="0"/>
                        <a:t>Dictionary</a:t>
                      </a:r>
                    </a:p>
                  </a:txBody>
                  <a:tcPr/>
                </a:tc>
                <a:tc>
                  <a:txBody>
                    <a:bodyPr/>
                    <a:lstStyle/>
                    <a:p>
                      <a:r>
                        <a:rPr lang="en-US" dirty="0" err="1"/>
                        <a:t>Dict</a:t>
                      </a:r>
                      <a:endParaRPr lang="en-US" dirty="0"/>
                    </a:p>
                  </a:txBody>
                  <a:tcPr/>
                </a:tc>
                <a:tc>
                  <a:txBody>
                    <a:bodyPr/>
                    <a:lstStyle/>
                    <a:p>
                      <a:r>
                        <a:rPr lang="en-US" dirty="0"/>
                        <a:t>List of key value pairs</a:t>
                      </a:r>
                    </a:p>
                  </a:txBody>
                  <a:tcPr/>
                </a:tc>
                <a:extLst>
                  <a:ext uri="{0D108BD9-81ED-4DB2-BD59-A6C34878D82A}">
                    <a16:rowId xmlns:a16="http://schemas.microsoft.com/office/drawing/2014/main" val="1921340745"/>
                  </a:ext>
                </a:extLst>
              </a:tr>
            </a:tbl>
          </a:graphicData>
        </a:graphic>
      </p:graphicFrame>
    </p:spTree>
    <p:extLst>
      <p:ext uri="{BB962C8B-B14F-4D97-AF65-F5344CB8AC3E}">
        <p14:creationId xmlns:p14="http://schemas.microsoft.com/office/powerpoint/2010/main" val="2210209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D996D-2277-4BA8-A9A4-355EEFEBC962}"/>
              </a:ext>
            </a:extLst>
          </p:cNvPr>
          <p:cNvSpPr>
            <a:spLocks noGrp="1"/>
          </p:cNvSpPr>
          <p:nvPr>
            <p:ph type="title"/>
          </p:nvPr>
        </p:nvSpPr>
        <p:spPr/>
        <p:txBody>
          <a:bodyPr/>
          <a:lstStyle/>
          <a:p>
            <a:r>
              <a:rPr lang="en-US" dirty="0"/>
              <a:t>Operators </a:t>
            </a:r>
          </a:p>
        </p:txBody>
      </p:sp>
      <p:graphicFrame>
        <p:nvGraphicFramePr>
          <p:cNvPr id="4" name="Table 4">
            <a:extLst>
              <a:ext uri="{FF2B5EF4-FFF2-40B4-BE49-F238E27FC236}">
                <a16:creationId xmlns:a16="http://schemas.microsoft.com/office/drawing/2014/main" id="{BCB92679-DC2F-4A9C-9032-BC03A59AB7A9}"/>
              </a:ext>
            </a:extLst>
          </p:cNvPr>
          <p:cNvGraphicFramePr>
            <a:graphicFrameLocks noGrp="1"/>
          </p:cNvGraphicFramePr>
          <p:nvPr>
            <p:ph idx="1"/>
            <p:extLst>
              <p:ext uri="{D42A27DB-BD31-4B8C-83A1-F6EECF244321}">
                <p14:modId xmlns:p14="http://schemas.microsoft.com/office/powerpoint/2010/main" val="285663047"/>
              </p:ext>
            </p:extLst>
          </p:nvPr>
        </p:nvGraphicFramePr>
        <p:xfrm>
          <a:off x="633919" y="1778878"/>
          <a:ext cx="10820400" cy="459232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567644901"/>
                    </a:ext>
                  </a:extLst>
                </a:gridCol>
                <a:gridCol w="2705100">
                  <a:extLst>
                    <a:ext uri="{9D8B030D-6E8A-4147-A177-3AD203B41FA5}">
                      <a16:colId xmlns:a16="http://schemas.microsoft.com/office/drawing/2014/main" val="2431196263"/>
                    </a:ext>
                  </a:extLst>
                </a:gridCol>
                <a:gridCol w="2705100">
                  <a:extLst>
                    <a:ext uri="{9D8B030D-6E8A-4147-A177-3AD203B41FA5}">
                      <a16:colId xmlns:a16="http://schemas.microsoft.com/office/drawing/2014/main" val="47225890"/>
                    </a:ext>
                  </a:extLst>
                </a:gridCol>
                <a:gridCol w="2705100">
                  <a:extLst>
                    <a:ext uri="{9D8B030D-6E8A-4147-A177-3AD203B41FA5}">
                      <a16:colId xmlns:a16="http://schemas.microsoft.com/office/drawing/2014/main" val="2961377672"/>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067018941"/>
                  </a:ext>
                </a:extLst>
              </a:tr>
              <a:tr h="370840">
                <a:tc>
                  <a:txBody>
                    <a:bodyPr/>
                    <a:lstStyle/>
                    <a:p>
                      <a:r>
                        <a:rPr lang="en-US" dirty="0"/>
                        <a:t>+</a:t>
                      </a:r>
                    </a:p>
                  </a:txBody>
                  <a:tcPr marL="94090" marR="94090"/>
                </a:tc>
                <a:tc>
                  <a:txBody>
                    <a:bodyPr/>
                    <a:lstStyle/>
                    <a:p>
                      <a:r>
                        <a:rPr lang="en-US" dirty="0"/>
                        <a:t>Addition</a:t>
                      </a:r>
                    </a:p>
                  </a:txBody>
                  <a:tcPr marL="94090" marR="94090"/>
                </a:tc>
                <a:tc>
                  <a:txBody>
                    <a:bodyPr/>
                    <a:lstStyle/>
                    <a:p>
                      <a:r>
                        <a:rPr lang="en-US" dirty="0"/>
                        <a:t>Adds two numbers </a:t>
                      </a:r>
                    </a:p>
                  </a:txBody>
                  <a:tcPr marL="94090" marR="94090"/>
                </a:tc>
                <a:tc>
                  <a:txBody>
                    <a:bodyPr/>
                    <a:lstStyle/>
                    <a:p>
                      <a:r>
                        <a:rPr lang="en-US" dirty="0"/>
                        <a:t>5+2 = 7 </a:t>
                      </a:r>
                    </a:p>
                  </a:txBody>
                  <a:tcPr marL="94090" marR="94090"/>
                </a:tc>
                <a:extLst>
                  <a:ext uri="{0D108BD9-81ED-4DB2-BD59-A6C34878D82A}">
                    <a16:rowId xmlns:a16="http://schemas.microsoft.com/office/drawing/2014/main" val="928980051"/>
                  </a:ext>
                </a:extLst>
              </a:tr>
              <a:tr h="370840">
                <a:tc>
                  <a:txBody>
                    <a:bodyPr/>
                    <a:lstStyle/>
                    <a:p>
                      <a:r>
                        <a:rPr lang="en-US" dirty="0"/>
                        <a:t>-</a:t>
                      </a:r>
                    </a:p>
                  </a:txBody>
                  <a:tcPr marL="94090" marR="94090"/>
                </a:tc>
                <a:tc>
                  <a:txBody>
                    <a:bodyPr/>
                    <a:lstStyle/>
                    <a:p>
                      <a:r>
                        <a:rPr lang="en-US" dirty="0"/>
                        <a:t>Subtraction</a:t>
                      </a:r>
                    </a:p>
                  </a:txBody>
                  <a:tcPr marL="94090" marR="94090"/>
                </a:tc>
                <a:tc>
                  <a:txBody>
                    <a:bodyPr/>
                    <a:lstStyle/>
                    <a:p>
                      <a:r>
                        <a:rPr lang="en-US" dirty="0"/>
                        <a:t>Subtracts two numbers </a:t>
                      </a:r>
                    </a:p>
                  </a:txBody>
                  <a:tcPr marL="94090" marR="94090"/>
                </a:tc>
                <a:tc>
                  <a:txBody>
                    <a:bodyPr/>
                    <a:lstStyle/>
                    <a:p>
                      <a:r>
                        <a:rPr lang="en-US" dirty="0"/>
                        <a:t>5-2=3</a:t>
                      </a:r>
                    </a:p>
                  </a:txBody>
                  <a:tcPr marL="94090" marR="94090"/>
                </a:tc>
                <a:extLst>
                  <a:ext uri="{0D108BD9-81ED-4DB2-BD59-A6C34878D82A}">
                    <a16:rowId xmlns:a16="http://schemas.microsoft.com/office/drawing/2014/main" val="2262260120"/>
                  </a:ext>
                </a:extLst>
              </a:tr>
              <a:tr h="370840">
                <a:tc>
                  <a:txBody>
                    <a:bodyPr/>
                    <a:lstStyle/>
                    <a:p>
                      <a:r>
                        <a:rPr lang="en-US" dirty="0"/>
                        <a:t>*</a:t>
                      </a:r>
                    </a:p>
                  </a:txBody>
                  <a:tcPr marL="94090" marR="94090"/>
                </a:tc>
                <a:tc>
                  <a:txBody>
                    <a:bodyPr/>
                    <a:lstStyle/>
                    <a:p>
                      <a:r>
                        <a:rPr lang="en-US" dirty="0"/>
                        <a:t>Multiplication</a:t>
                      </a:r>
                    </a:p>
                  </a:txBody>
                  <a:tcPr marL="94090" marR="94090"/>
                </a:tc>
                <a:tc>
                  <a:txBody>
                    <a:bodyPr/>
                    <a:lstStyle/>
                    <a:p>
                      <a:r>
                        <a:rPr lang="en-US" dirty="0"/>
                        <a:t>Multiples two numbers </a:t>
                      </a:r>
                    </a:p>
                  </a:txBody>
                  <a:tcPr marL="94090" marR="94090"/>
                </a:tc>
                <a:tc>
                  <a:txBody>
                    <a:bodyPr/>
                    <a:lstStyle/>
                    <a:p>
                      <a:r>
                        <a:rPr lang="en-US" dirty="0"/>
                        <a:t>5*2 =10</a:t>
                      </a:r>
                    </a:p>
                  </a:txBody>
                  <a:tcPr marL="94090" marR="94090"/>
                </a:tc>
                <a:extLst>
                  <a:ext uri="{0D108BD9-81ED-4DB2-BD59-A6C34878D82A}">
                    <a16:rowId xmlns:a16="http://schemas.microsoft.com/office/drawing/2014/main" val="2258123739"/>
                  </a:ext>
                </a:extLst>
              </a:tr>
              <a:tr h="370840">
                <a:tc>
                  <a:txBody>
                    <a:bodyPr/>
                    <a:lstStyle/>
                    <a:p>
                      <a:r>
                        <a:rPr lang="en-US" dirty="0"/>
                        <a:t>/ </a:t>
                      </a:r>
                    </a:p>
                  </a:txBody>
                  <a:tcPr marL="94090" marR="94090"/>
                </a:tc>
                <a:tc>
                  <a:txBody>
                    <a:bodyPr/>
                    <a:lstStyle/>
                    <a:p>
                      <a:r>
                        <a:rPr lang="en-US" dirty="0"/>
                        <a:t>Division</a:t>
                      </a:r>
                    </a:p>
                  </a:txBody>
                  <a:tcPr marL="94090" marR="94090"/>
                </a:tc>
                <a:tc>
                  <a:txBody>
                    <a:bodyPr/>
                    <a:lstStyle/>
                    <a:p>
                      <a:r>
                        <a:rPr lang="en-US" dirty="0"/>
                        <a:t>Divides two numbers </a:t>
                      </a:r>
                    </a:p>
                  </a:txBody>
                  <a:tcPr marL="94090" marR="94090"/>
                </a:tc>
                <a:tc>
                  <a:txBody>
                    <a:bodyPr/>
                    <a:lstStyle/>
                    <a:p>
                      <a:r>
                        <a:rPr lang="en-US" dirty="0"/>
                        <a:t>5/2 =2.5</a:t>
                      </a:r>
                    </a:p>
                  </a:txBody>
                  <a:tcPr marL="94090" marR="94090"/>
                </a:tc>
                <a:extLst>
                  <a:ext uri="{0D108BD9-81ED-4DB2-BD59-A6C34878D82A}">
                    <a16:rowId xmlns:a16="http://schemas.microsoft.com/office/drawing/2014/main" val="4044831626"/>
                  </a:ext>
                </a:extLst>
              </a:tr>
              <a:tr h="370840">
                <a:tc>
                  <a:txBody>
                    <a:bodyPr/>
                    <a:lstStyle/>
                    <a:p>
                      <a:r>
                        <a:rPr lang="en-US" dirty="0"/>
                        <a:t>%</a:t>
                      </a:r>
                    </a:p>
                  </a:txBody>
                  <a:tcPr marL="94090" marR="94090"/>
                </a:tc>
                <a:tc>
                  <a:txBody>
                    <a:bodyPr/>
                    <a:lstStyle/>
                    <a:p>
                      <a:r>
                        <a:rPr lang="en-US" dirty="0"/>
                        <a:t>Modulus</a:t>
                      </a:r>
                    </a:p>
                  </a:txBody>
                  <a:tcPr marL="94090" marR="94090"/>
                </a:tc>
                <a:tc>
                  <a:txBody>
                    <a:bodyPr/>
                    <a:lstStyle/>
                    <a:p>
                      <a:r>
                        <a:rPr lang="en-US" dirty="0"/>
                        <a:t>Returns the remainder of a division</a:t>
                      </a:r>
                    </a:p>
                  </a:txBody>
                  <a:tcPr marL="94090" marR="94090"/>
                </a:tc>
                <a:tc>
                  <a:txBody>
                    <a:bodyPr/>
                    <a:lstStyle/>
                    <a:p>
                      <a:r>
                        <a:rPr lang="en-US" dirty="0"/>
                        <a:t>5%2 =1 </a:t>
                      </a:r>
                    </a:p>
                  </a:txBody>
                  <a:tcPr marL="94090" marR="94090"/>
                </a:tc>
                <a:extLst>
                  <a:ext uri="{0D108BD9-81ED-4DB2-BD59-A6C34878D82A}">
                    <a16:rowId xmlns:a16="http://schemas.microsoft.com/office/drawing/2014/main" val="316884765"/>
                  </a:ext>
                </a:extLst>
              </a:tr>
              <a:tr h="370840">
                <a:tc>
                  <a:txBody>
                    <a:bodyPr/>
                    <a:lstStyle/>
                    <a:p>
                      <a:r>
                        <a:rPr lang="en-US" dirty="0"/>
                        <a:t>**</a:t>
                      </a:r>
                    </a:p>
                  </a:txBody>
                  <a:tcPr marL="94090" marR="94090"/>
                </a:tc>
                <a:tc>
                  <a:txBody>
                    <a:bodyPr/>
                    <a:lstStyle/>
                    <a:p>
                      <a:r>
                        <a:rPr lang="en-US" dirty="0"/>
                        <a:t>Exponent</a:t>
                      </a:r>
                    </a:p>
                  </a:txBody>
                  <a:tcPr marL="94090" marR="94090"/>
                </a:tc>
                <a:tc>
                  <a:txBody>
                    <a:bodyPr/>
                    <a:lstStyle/>
                    <a:p>
                      <a:r>
                        <a:rPr lang="en-US" dirty="0"/>
                        <a:t>Takes a value to the power of another value</a:t>
                      </a:r>
                    </a:p>
                  </a:txBody>
                  <a:tcPr marL="94090" marR="94090"/>
                </a:tc>
                <a:tc>
                  <a:txBody>
                    <a:bodyPr/>
                    <a:lstStyle/>
                    <a:p>
                      <a:r>
                        <a:rPr lang="en-US" dirty="0"/>
                        <a:t>5**2 = 25 </a:t>
                      </a:r>
                    </a:p>
                  </a:txBody>
                  <a:tcPr marL="94090" marR="94090"/>
                </a:tc>
                <a:extLst>
                  <a:ext uri="{0D108BD9-81ED-4DB2-BD59-A6C34878D82A}">
                    <a16:rowId xmlns:a16="http://schemas.microsoft.com/office/drawing/2014/main" val="381748154"/>
                  </a:ext>
                </a:extLst>
              </a:tr>
              <a:tr h="370840">
                <a:tc>
                  <a:txBody>
                    <a:bodyPr/>
                    <a:lstStyle/>
                    <a:p>
                      <a:r>
                        <a:rPr lang="en-US" dirty="0"/>
                        <a:t>//</a:t>
                      </a:r>
                    </a:p>
                  </a:txBody>
                  <a:tcPr marL="94090" marR="94090"/>
                </a:tc>
                <a:tc>
                  <a:txBody>
                    <a:bodyPr/>
                    <a:lstStyle/>
                    <a:p>
                      <a:r>
                        <a:rPr lang="en-US" dirty="0"/>
                        <a:t>Floor division</a:t>
                      </a:r>
                    </a:p>
                  </a:txBody>
                  <a:tcPr marL="94090" marR="94090"/>
                </a:tc>
                <a:tc>
                  <a:txBody>
                    <a:bodyPr/>
                    <a:lstStyle/>
                    <a:p>
                      <a:r>
                        <a:rPr lang="en-US" dirty="0"/>
                        <a:t>Returns the result of a division without decimal places </a:t>
                      </a:r>
                    </a:p>
                  </a:txBody>
                  <a:tcPr marL="94090" marR="94090"/>
                </a:tc>
                <a:tc>
                  <a:txBody>
                    <a:bodyPr/>
                    <a:lstStyle/>
                    <a:p>
                      <a:r>
                        <a:rPr lang="en-US" dirty="0"/>
                        <a:t>5//2 =2 </a:t>
                      </a:r>
                    </a:p>
                  </a:txBody>
                  <a:tcPr marL="94090" marR="94090"/>
                </a:tc>
                <a:extLst>
                  <a:ext uri="{0D108BD9-81ED-4DB2-BD59-A6C34878D82A}">
                    <a16:rowId xmlns:a16="http://schemas.microsoft.com/office/drawing/2014/main" val="3376638761"/>
                  </a:ext>
                </a:extLst>
              </a:tr>
            </a:tbl>
          </a:graphicData>
        </a:graphic>
      </p:graphicFrame>
    </p:spTree>
    <p:extLst>
      <p:ext uri="{BB962C8B-B14F-4D97-AF65-F5344CB8AC3E}">
        <p14:creationId xmlns:p14="http://schemas.microsoft.com/office/powerpoint/2010/main" val="516074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B3AAC-D442-4C23-BD0A-8AFC892E434C}"/>
              </a:ext>
            </a:extLst>
          </p:cNvPr>
          <p:cNvSpPr>
            <a:spLocks noGrp="1"/>
          </p:cNvSpPr>
          <p:nvPr>
            <p:ph type="title"/>
          </p:nvPr>
        </p:nvSpPr>
        <p:spPr/>
        <p:txBody>
          <a:bodyPr/>
          <a:lstStyle/>
          <a:p>
            <a:r>
              <a:rPr lang="en-US" dirty="0"/>
              <a:t>Assignment Operators </a:t>
            </a:r>
          </a:p>
        </p:txBody>
      </p:sp>
      <p:graphicFrame>
        <p:nvGraphicFramePr>
          <p:cNvPr id="4" name="Table 4">
            <a:extLst>
              <a:ext uri="{FF2B5EF4-FFF2-40B4-BE49-F238E27FC236}">
                <a16:creationId xmlns:a16="http://schemas.microsoft.com/office/drawing/2014/main" id="{3994932B-FDDD-4323-8F9A-80F4C56AC6AA}"/>
              </a:ext>
            </a:extLst>
          </p:cNvPr>
          <p:cNvGraphicFramePr>
            <a:graphicFrameLocks noGrp="1"/>
          </p:cNvGraphicFramePr>
          <p:nvPr>
            <p:ph idx="1"/>
            <p:extLst>
              <p:ext uri="{D42A27DB-BD31-4B8C-83A1-F6EECF244321}">
                <p14:modId xmlns:p14="http://schemas.microsoft.com/office/powerpoint/2010/main" val="105556499"/>
              </p:ext>
            </p:extLst>
          </p:nvPr>
        </p:nvGraphicFramePr>
        <p:xfrm>
          <a:off x="685800" y="1830759"/>
          <a:ext cx="11395365" cy="4860105"/>
        </p:xfrm>
        <a:graphic>
          <a:graphicData uri="http://schemas.openxmlformats.org/drawingml/2006/table">
            <a:tbl>
              <a:tblPr firstRow="1" bandRow="1">
                <a:tableStyleId>{5C22544A-7EE6-4342-B048-85BDC9FD1C3A}</a:tableStyleId>
              </a:tblPr>
              <a:tblGrid>
                <a:gridCol w="3798455">
                  <a:extLst>
                    <a:ext uri="{9D8B030D-6E8A-4147-A177-3AD203B41FA5}">
                      <a16:colId xmlns:a16="http://schemas.microsoft.com/office/drawing/2014/main" val="268060731"/>
                    </a:ext>
                  </a:extLst>
                </a:gridCol>
                <a:gridCol w="3798455">
                  <a:extLst>
                    <a:ext uri="{9D8B030D-6E8A-4147-A177-3AD203B41FA5}">
                      <a16:colId xmlns:a16="http://schemas.microsoft.com/office/drawing/2014/main" val="2156987424"/>
                    </a:ext>
                  </a:extLst>
                </a:gridCol>
                <a:gridCol w="3798455">
                  <a:extLst>
                    <a:ext uri="{9D8B030D-6E8A-4147-A177-3AD203B41FA5}">
                      <a16:colId xmlns:a16="http://schemas.microsoft.com/office/drawing/2014/main" val="1662974113"/>
                    </a:ext>
                  </a:extLst>
                </a:gridCol>
              </a:tblGrid>
              <a:tr h="321386">
                <a:tc>
                  <a:txBody>
                    <a:bodyPr/>
                    <a:lstStyle/>
                    <a:p>
                      <a:r>
                        <a:rPr lang="en-US" dirty="0"/>
                        <a:t>Operator</a:t>
                      </a:r>
                    </a:p>
                  </a:txBody>
                  <a:tcPr marL="94090" marR="94090"/>
                </a:tc>
                <a:tc>
                  <a:txBody>
                    <a:bodyPr/>
                    <a:lstStyle/>
                    <a:p>
                      <a:r>
                        <a:rPr lang="en-US" dirty="0"/>
                        <a:t>Description</a:t>
                      </a:r>
                    </a:p>
                  </a:txBody>
                  <a:tcPr marL="94090" marR="94090"/>
                </a:tc>
                <a:tc>
                  <a:txBody>
                    <a:bodyPr/>
                    <a:lstStyle/>
                    <a:p>
                      <a:r>
                        <a:rPr lang="en-US" dirty="0"/>
                        <a:t>Example </a:t>
                      </a:r>
                    </a:p>
                  </a:txBody>
                  <a:tcPr marL="94090" marR="94090"/>
                </a:tc>
                <a:extLst>
                  <a:ext uri="{0D108BD9-81ED-4DB2-BD59-A6C34878D82A}">
                    <a16:rowId xmlns:a16="http://schemas.microsoft.com/office/drawing/2014/main" val="2780534010"/>
                  </a:ext>
                </a:extLst>
              </a:tr>
              <a:tr h="321386">
                <a:tc>
                  <a:txBody>
                    <a:bodyPr/>
                    <a:lstStyle/>
                    <a:p>
                      <a:r>
                        <a:rPr lang="en-US" dirty="0"/>
                        <a:t>=</a:t>
                      </a:r>
                    </a:p>
                  </a:txBody>
                  <a:tcPr marL="94090" marR="94090"/>
                </a:tc>
                <a:tc>
                  <a:txBody>
                    <a:bodyPr/>
                    <a:lstStyle/>
                    <a:p>
                      <a:r>
                        <a:rPr lang="en-US" dirty="0"/>
                        <a:t>Assigns a value to variable</a:t>
                      </a:r>
                    </a:p>
                  </a:txBody>
                  <a:tcPr marL="94090" marR="94090"/>
                </a:tc>
                <a:tc>
                  <a:txBody>
                    <a:bodyPr/>
                    <a:lstStyle/>
                    <a:p>
                      <a:r>
                        <a:rPr lang="en-US" dirty="0"/>
                        <a:t>A = 10</a:t>
                      </a:r>
                    </a:p>
                  </a:txBody>
                  <a:tcPr marL="94090" marR="94090"/>
                </a:tc>
                <a:extLst>
                  <a:ext uri="{0D108BD9-81ED-4DB2-BD59-A6C34878D82A}">
                    <a16:rowId xmlns:a16="http://schemas.microsoft.com/office/drawing/2014/main" val="1933123940"/>
                  </a:ext>
                </a:extLst>
              </a:tr>
              <a:tr h="321386">
                <a:tc>
                  <a:txBody>
                    <a:bodyPr/>
                    <a:lstStyle/>
                    <a:p>
                      <a:r>
                        <a:rPr lang="en-US" dirty="0"/>
                        <a:t>+=</a:t>
                      </a:r>
                    </a:p>
                  </a:txBody>
                  <a:tcPr marL="94090" marR="94090"/>
                </a:tc>
                <a:tc>
                  <a:txBody>
                    <a:bodyPr/>
                    <a:lstStyle/>
                    <a:p>
                      <a:r>
                        <a:rPr lang="en-US" dirty="0"/>
                        <a:t>Adds a value to a variable </a:t>
                      </a:r>
                    </a:p>
                  </a:txBody>
                  <a:tcPr marL="94090" marR="94090"/>
                </a:tc>
                <a:tc>
                  <a:txBody>
                    <a:bodyPr/>
                    <a:lstStyle/>
                    <a:p>
                      <a:r>
                        <a:rPr lang="en-US" dirty="0"/>
                        <a:t>A += 1</a:t>
                      </a:r>
                    </a:p>
                  </a:txBody>
                  <a:tcPr marL="94090" marR="94090"/>
                </a:tc>
                <a:extLst>
                  <a:ext uri="{0D108BD9-81ED-4DB2-BD59-A6C34878D82A}">
                    <a16:rowId xmlns:a16="http://schemas.microsoft.com/office/drawing/2014/main" val="2041226429"/>
                  </a:ext>
                </a:extLst>
              </a:tr>
              <a:tr h="562425">
                <a:tc>
                  <a:txBody>
                    <a:bodyPr/>
                    <a:lstStyle/>
                    <a:p>
                      <a:r>
                        <a:rPr lang="en-US" dirty="0"/>
                        <a:t>-=</a:t>
                      </a:r>
                    </a:p>
                  </a:txBody>
                  <a:tcPr marL="94090" marR="94090"/>
                </a:tc>
                <a:tc>
                  <a:txBody>
                    <a:bodyPr/>
                    <a:lstStyle/>
                    <a:p>
                      <a:r>
                        <a:rPr lang="en-US" dirty="0"/>
                        <a:t>Subtracts a value from the variables </a:t>
                      </a:r>
                    </a:p>
                  </a:txBody>
                  <a:tcPr marL="94090" marR="94090"/>
                </a:tc>
                <a:tc>
                  <a:txBody>
                    <a:bodyPr/>
                    <a:lstStyle/>
                    <a:p>
                      <a:r>
                        <a:rPr lang="en-US" dirty="0"/>
                        <a:t>A -= 1</a:t>
                      </a:r>
                    </a:p>
                  </a:txBody>
                  <a:tcPr marL="94090" marR="94090"/>
                </a:tc>
                <a:extLst>
                  <a:ext uri="{0D108BD9-81ED-4DB2-BD59-A6C34878D82A}">
                    <a16:rowId xmlns:a16="http://schemas.microsoft.com/office/drawing/2014/main" val="3609712219"/>
                  </a:ext>
                </a:extLst>
              </a:tr>
              <a:tr h="562425">
                <a:tc>
                  <a:txBody>
                    <a:bodyPr/>
                    <a:lstStyle/>
                    <a:p>
                      <a:r>
                        <a:rPr lang="en-US" dirty="0"/>
                        <a:t>*= </a:t>
                      </a:r>
                    </a:p>
                  </a:txBody>
                  <a:tcPr marL="94090" marR="94090"/>
                </a:tc>
                <a:tc>
                  <a:txBody>
                    <a:bodyPr/>
                    <a:lstStyle/>
                    <a:p>
                      <a:r>
                        <a:rPr lang="en-US" dirty="0"/>
                        <a:t>Multiplies a values with a variable </a:t>
                      </a:r>
                    </a:p>
                  </a:txBody>
                  <a:tcPr marL="94090" marR="94090"/>
                </a:tc>
                <a:tc>
                  <a:txBody>
                    <a:bodyPr/>
                    <a:lstStyle/>
                    <a:p>
                      <a:r>
                        <a:rPr lang="en-US" dirty="0"/>
                        <a:t>A *= 10</a:t>
                      </a:r>
                    </a:p>
                  </a:txBody>
                  <a:tcPr marL="94090" marR="94090"/>
                </a:tc>
                <a:extLst>
                  <a:ext uri="{0D108BD9-81ED-4DB2-BD59-A6C34878D82A}">
                    <a16:rowId xmlns:a16="http://schemas.microsoft.com/office/drawing/2014/main" val="1306999131"/>
                  </a:ext>
                </a:extLst>
              </a:tr>
              <a:tr h="562425">
                <a:tc>
                  <a:txBody>
                    <a:bodyPr/>
                    <a:lstStyle/>
                    <a:p>
                      <a:r>
                        <a:rPr lang="en-US" dirty="0"/>
                        <a:t>/=</a:t>
                      </a:r>
                    </a:p>
                  </a:txBody>
                  <a:tcPr marL="94090" marR="94090"/>
                </a:tc>
                <a:tc>
                  <a:txBody>
                    <a:bodyPr/>
                    <a:lstStyle/>
                    <a:p>
                      <a:r>
                        <a:rPr lang="en-US" dirty="0"/>
                        <a:t>Divides the variable by a value</a:t>
                      </a:r>
                    </a:p>
                  </a:txBody>
                  <a:tcPr marL="94090" marR="94090"/>
                </a:tc>
                <a:tc>
                  <a:txBody>
                    <a:bodyPr/>
                    <a:lstStyle/>
                    <a:p>
                      <a:r>
                        <a:rPr lang="en-US" dirty="0"/>
                        <a:t>A /= 10</a:t>
                      </a:r>
                    </a:p>
                  </a:txBody>
                  <a:tcPr marL="94090" marR="94090"/>
                </a:tc>
                <a:extLst>
                  <a:ext uri="{0D108BD9-81ED-4DB2-BD59-A6C34878D82A}">
                    <a16:rowId xmlns:a16="http://schemas.microsoft.com/office/drawing/2014/main" val="4003773497"/>
                  </a:ext>
                </a:extLst>
              </a:tr>
              <a:tr h="562425">
                <a:tc>
                  <a:txBody>
                    <a:bodyPr/>
                    <a:lstStyle/>
                    <a:p>
                      <a:r>
                        <a:rPr lang="en-US" dirty="0"/>
                        <a:t>%= </a:t>
                      </a:r>
                    </a:p>
                  </a:txBody>
                  <a:tcPr marL="94090" marR="94090"/>
                </a:tc>
                <a:tc>
                  <a:txBody>
                    <a:bodyPr/>
                    <a:lstStyle/>
                    <a:p>
                      <a:r>
                        <a:rPr lang="en-US" dirty="0"/>
                        <a:t>Assigns the remainder of a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3503245028"/>
                  </a:ext>
                </a:extLst>
              </a:tr>
              <a:tr h="562425">
                <a:tc>
                  <a:txBody>
                    <a:bodyPr/>
                    <a:lstStyle/>
                    <a:p>
                      <a:r>
                        <a:rPr lang="en-US" dirty="0"/>
                        <a:t>**= </a:t>
                      </a:r>
                    </a:p>
                  </a:txBody>
                  <a:tcPr marL="94090" marR="94090"/>
                </a:tc>
                <a:tc>
                  <a:txBody>
                    <a:bodyPr/>
                    <a:lstStyle/>
                    <a:p>
                      <a:r>
                        <a:rPr lang="en-US" dirty="0"/>
                        <a:t>Assigns the result of a exponential</a:t>
                      </a:r>
                    </a:p>
                  </a:txBody>
                  <a:tcPr marL="94090" marR="94090"/>
                </a:tc>
                <a:tc>
                  <a:txBody>
                    <a:bodyPr/>
                    <a:lstStyle/>
                    <a:p>
                      <a:r>
                        <a:rPr lang="en-US" dirty="0"/>
                        <a:t>A**=2</a:t>
                      </a:r>
                    </a:p>
                  </a:txBody>
                  <a:tcPr marL="94090" marR="94090"/>
                </a:tc>
                <a:extLst>
                  <a:ext uri="{0D108BD9-81ED-4DB2-BD59-A6C34878D82A}">
                    <a16:rowId xmlns:a16="http://schemas.microsoft.com/office/drawing/2014/main" val="2386230124"/>
                  </a:ext>
                </a:extLst>
              </a:tr>
              <a:tr h="562425">
                <a:tc>
                  <a:txBody>
                    <a:bodyPr/>
                    <a:lstStyle/>
                    <a:p>
                      <a:r>
                        <a:rPr lang="en-US" dirty="0"/>
                        <a:t>//=</a:t>
                      </a:r>
                    </a:p>
                  </a:txBody>
                  <a:tcPr marL="94090" marR="94090"/>
                </a:tc>
                <a:tc>
                  <a:txBody>
                    <a:bodyPr/>
                    <a:lstStyle/>
                    <a:p>
                      <a:r>
                        <a:rPr lang="en-US" dirty="0"/>
                        <a:t>Assigns the result of a floor division</a:t>
                      </a:r>
                    </a:p>
                  </a:txBody>
                  <a:tcPr marL="94090" marR="94090"/>
                </a:tc>
                <a:tc>
                  <a:txBody>
                    <a:bodyPr/>
                    <a:lstStyle/>
                    <a:p>
                      <a:r>
                        <a:rPr lang="en-US" dirty="0"/>
                        <a:t>A //= 2 </a:t>
                      </a:r>
                    </a:p>
                  </a:txBody>
                  <a:tcPr marL="94090" marR="94090"/>
                </a:tc>
                <a:extLst>
                  <a:ext uri="{0D108BD9-81ED-4DB2-BD59-A6C34878D82A}">
                    <a16:rowId xmlns:a16="http://schemas.microsoft.com/office/drawing/2014/main" val="743188197"/>
                  </a:ext>
                </a:extLst>
              </a:tr>
            </a:tbl>
          </a:graphicData>
        </a:graphic>
      </p:graphicFrame>
    </p:spTree>
    <p:extLst>
      <p:ext uri="{BB962C8B-B14F-4D97-AF65-F5344CB8AC3E}">
        <p14:creationId xmlns:p14="http://schemas.microsoft.com/office/powerpoint/2010/main" val="320008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49D-7F36-48E2-823A-38A55432EE38}"/>
              </a:ext>
            </a:extLst>
          </p:cNvPr>
          <p:cNvSpPr>
            <a:spLocks noGrp="1"/>
          </p:cNvSpPr>
          <p:nvPr>
            <p:ph type="title"/>
          </p:nvPr>
        </p:nvSpPr>
        <p:spPr/>
        <p:txBody>
          <a:bodyPr/>
          <a:lstStyle/>
          <a:p>
            <a:r>
              <a:rPr lang="en-US" dirty="0"/>
              <a:t>Comparison Operators </a:t>
            </a:r>
          </a:p>
        </p:txBody>
      </p:sp>
      <p:graphicFrame>
        <p:nvGraphicFramePr>
          <p:cNvPr id="4" name="Table 4">
            <a:extLst>
              <a:ext uri="{FF2B5EF4-FFF2-40B4-BE49-F238E27FC236}">
                <a16:creationId xmlns:a16="http://schemas.microsoft.com/office/drawing/2014/main" id="{C81860BC-E05F-46E3-B7B0-C213CCDDADFB}"/>
              </a:ext>
            </a:extLst>
          </p:cNvPr>
          <p:cNvGraphicFramePr>
            <a:graphicFrameLocks noGrp="1"/>
          </p:cNvGraphicFramePr>
          <p:nvPr>
            <p:ph idx="1"/>
            <p:extLst>
              <p:ext uri="{D42A27DB-BD31-4B8C-83A1-F6EECF244321}">
                <p14:modId xmlns:p14="http://schemas.microsoft.com/office/powerpoint/2010/main" val="20931981"/>
              </p:ext>
            </p:extLst>
          </p:nvPr>
        </p:nvGraphicFramePr>
        <p:xfrm>
          <a:off x="685800" y="2193925"/>
          <a:ext cx="10820400" cy="4485640"/>
        </p:xfrm>
        <a:graphic>
          <a:graphicData uri="http://schemas.openxmlformats.org/drawingml/2006/table">
            <a:tbl>
              <a:tblPr firstRow="1" bandRow="1">
                <a:tableStyleId>{5C22544A-7EE6-4342-B048-85BDC9FD1C3A}</a:tableStyleId>
              </a:tblPr>
              <a:tblGrid>
                <a:gridCol w="2705100">
                  <a:extLst>
                    <a:ext uri="{9D8B030D-6E8A-4147-A177-3AD203B41FA5}">
                      <a16:colId xmlns:a16="http://schemas.microsoft.com/office/drawing/2014/main" val="2717211819"/>
                    </a:ext>
                  </a:extLst>
                </a:gridCol>
                <a:gridCol w="2705100">
                  <a:extLst>
                    <a:ext uri="{9D8B030D-6E8A-4147-A177-3AD203B41FA5}">
                      <a16:colId xmlns:a16="http://schemas.microsoft.com/office/drawing/2014/main" val="1800123405"/>
                    </a:ext>
                  </a:extLst>
                </a:gridCol>
                <a:gridCol w="2705100">
                  <a:extLst>
                    <a:ext uri="{9D8B030D-6E8A-4147-A177-3AD203B41FA5}">
                      <a16:colId xmlns:a16="http://schemas.microsoft.com/office/drawing/2014/main" val="2532850482"/>
                    </a:ext>
                  </a:extLst>
                </a:gridCol>
                <a:gridCol w="2705100">
                  <a:extLst>
                    <a:ext uri="{9D8B030D-6E8A-4147-A177-3AD203B41FA5}">
                      <a16:colId xmlns:a16="http://schemas.microsoft.com/office/drawing/2014/main" val="2862369474"/>
                    </a:ext>
                  </a:extLst>
                </a:gridCol>
              </a:tblGrid>
              <a:tr h="370840">
                <a:tc>
                  <a:txBody>
                    <a:bodyPr/>
                    <a:lstStyle/>
                    <a:p>
                      <a:r>
                        <a:rPr lang="en-US" dirty="0"/>
                        <a:t>Operator</a:t>
                      </a:r>
                    </a:p>
                  </a:txBody>
                  <a:tcPr marL="94090" marR="94090"/>
                </a:tc>
                <a:tc>
                  <a:txBody>
                    <a:bodyPr/>
                    <a:lstStyle/>
                    <a:p>
                      <a:r>
                        <a:rPr lang="en-US" dirty="0"/>
                        <a:t>Name</a:t>
                      </a:r>
                    </a:p>
                  </a:txBody>
                  <a:tcPr marL="94090" marR="94090"/>
                </a:tc>
                <a:tc>
                  <a:txBody>
                    <a:bodyPr/>
                    <a:lstStyle/>
                    <a:p>
                      <a:r>
                        <a:rPr lang="en-US" dirty="0"/>
                        <a:t>Description </a:t>
                      </a:r>
                    </a:p>
                  </a:txBody>
                  <a:tcPr marL="94090" marR="94090"/>
                </a:tc>
                <a:tc>
                  <a:txBody>
                    <a:bodyPr/>
                    <a:lstStyle/>
                    <a:p>
                      <a:r>
                        <a:rPr lang="en-US" dirty="0"/>
                        <a:t>Example </a:t>
                      </a:r>
                    </a:p>
                  </a:txBody>
                  <a:tcPr marL="94090" marR="94090"/>
                </a:tc>
                <a:extLst>
                  <a:ext uri="{0D108BD9-81ED-4DB2-BD59-A6C34878D82A}">
                    <a16:rowId xmlns:a16="http://schemas.microsoft.com/office/drawing/2014/main" val="1803499636"/>
                  </a:ext>
                </a:extLst>
              </a:tr>
              <a:tr h="370840">
                <a:tc>
                  <a:txBody>
                    <a:bodyPr/>
                    <a:lstStyle/>
                    <a:p>
                      <a:r>
                        <a:rPr lang="en-US" dirty="0"/>
                        <a:t>==</a:t>
                      </a:r>
                    </a:p>
                  </a:txBody>
                  <a:tcPr marL="94090" marR="94090"/>
                </a:tc>
                <a:tc>
                  <a:txBody>
                    <a:bodyPr/>
                    <a:lstStyle/>
                    <a:p>
                      <a:r>
                        <a:rPr lang="en-US" dirty="0"/>
                        <a:t>Equals </a:t>
                      </a:r>
                    </a:p>
                  </a:txBody>
                  <a:tcPr marL="94090" marR="94090"/>
                </a:tc>
                <a:tc>
                  <a:txBody>
                    <a:bodyPr/>
                    <a:lstStyle/>
                    <a:p>
                      <a:r>
                        <a:rPr lang="en-US" dirty="0"/>
                        <a:t>Two values are the same </a:t>
                      </a:r>
                    </a:p>
                  </a:txBody>
                  <a:tcPr marL="94090" marR="94090"/>
                </a:tc>
                <a:tc>
                  <a:txBody>
                    <a:bodyPr/>
                    <a:lstStyle/>
                    <a:p>
                      <a:r>
                        <a:rPr lang="en-US" dirty="0"/>
                        <a:t>a == b 10 == 10 -&gt; True</a:t>
                      </a:r>
                    </a:p>
                  </a:txBody>
                  <a:tcPr marL="94090" marR="94090"/>
                </a:tc>
                <a:extLst>
                  <a:ext uri="{0D108BD9-81ED-4DB2-BD59-A6C34878D82A}">
                    <a16:rowId xmlns:a16="http://schemas.microsoft.com/office/drawing/2014/main" val="2414639047"/>
                  </a:ext>
                </a:extLst>
              </a:tr>
              <a:tr h="370840">
                <a:tc>
                  <a:txBody>
                    <a:bodyPr/>
                    <a:lstStyle/>
                    <a:p>
                      <a:r>
                        <a:rPr lang="en-US" dirty="0"/>
                        <a:t>!= </a:t>
                      </a:r>
                    </a:p>
                  </a:txBody>
                  <a:tcPr marL="94090" marR="94090"/>
                </a:tc>
                <a:tc>
                  <a:txBody>
                    <a:bodyPr/>
                    <a:lstStyle/>
                    <a:p>
                      <a:r>
                        <a:rPr lang="en-US" dirty="0"/>
                        <a:t>Not Equals </a:t>
                      </a:r>
                    </a:p>
                  </a:txBody>
                  <a:tcPr marL="94090" marR="94090"/>
                </a:tc>
                <a:tc>
                  <a:txBody>
                    <a:bodyPr/>
                    <a:lstStyle/>
                    <a:p>
                      <a:r>
                        <a:rPr lang="en-US" dirty="0"/>
                        <a:t>Two values are not the same</a:t>
                      </a:r>
                    </a:p>
                  </a:txBody>
                  <a:tcPr marL="94090" marR="94090"/>
                </a:tc>
                <a:tc>
                  <a:txBody>
                    <a:bodyPr/>
                    <a:lstStyle/>
                    <a:p>
                      <a:r>
                        <a:rPr lang="en-US" dirty="0"/>
                        <a:t>a != b 10 != 20 -&gt; True</a:t>
                      </a:r>
                    </a:p>
                  </a:txBody>
                  <a:tcPr marL="94090" marR="94090"/>
                </a:tc>
                <a:extLst>
                  <a:ext uri="{0D108BD9-81ED-4DB2-BD59-A6C34878D82A}">
                    <a16:rowId xmlns:a16="http://schemas.microsoft.com/office/drawing/2014/main" val="2305247936"/>
                  </a:ext>
                </a:extLst>
              </a:tr>
              <a:tr h="370840">
                <a:tc>
                  <a:txBody>
                    <a:bodyPr/>
                    <a:lstStyle/>
                    <a:p>
                      <a:r>
                        <a:rPr lang="en-US" dirty="0"/>
                        <a:t>&gt; </a:t>
                      </a:r>
                    </a:p>
                  </a:txBody>
                  <a:tcPr marL="94090" marR="94090"/>
                </a:tc>
                <a:tc>
                  <a:txBody>
                    <a:bodyPr/>
                    <a:lstStyle/>
                    <a:p>
                      <a:r>
                        <a:rPr lang="en-US" dirty="0"/>
                        <a:t>Greater than</a:t>
                      </a:r>
                    </a:p>
                  </a:txBody>
                  <a:tcPr marL="94090" marR="94090"/>
                </a:tc>
                <a:tc>
                  <a:txBody>
                    <a:bodyPr/>
                    <a:lstStyle/>
                    <a:p>
                      <a:r>
                        <a:rPr lang="en-US" dirty="0"/>
                        <a:t>One value is greater than the other </a:t>
                      </a:r>
                    </a:p>
                  </a:txBody>
                  <a:tcPr marL="94090" marR="94090"/>
                </a:tc>
                <a:tc>
                  <a:txBody>
                    <a:bodyPr/>
                    <a:lstStyle/>
                    <a:p>
                      <a:r>
                        <a:rPr lang="en-US" dirty="0"/>
                        <a:t>a &gt; b </a:t>
                      </a:r>
                    </a:p>
                  </a:txBody>
                  <a:tcPr marL="94090" marR="94090"/>
                </a:tc>
                <a:extLst>
                  <a:ext uri="{0D108BD9-81ED-4DB2-BD59-A6C34878D82A}">
                    <a16:rowId xmlns:a16="http://schemas.microsoft.com/office/drawing/2014/main" val="3530234455"/>
                  </a:ext>
                </a:extLst>
              </a:tr>
              <a:tr h="370840">
                <a:tc>
                  <a:txBody>
                    <a:bodyPr/>
                    <a:lstStyle/>
                    <a:p>
                      <a:r>
                        <a:rPr lang="en-US" dirty="0"/>
                        <a:t>&lt; </a:t>
                      </a:r>
                    </a:p>
                  </a:txBody>
                  <a:tcPr marL="94090" marR="94090"/>
                </a:tc>
                <a:tc>
                  <a:txBody>
                    <a:bodyPr/>
                    <a:lstStyle/>
                    <a:p>
                      <a:r>
                        <a:rPr lang="en-US" dirty="0"/>
                        <a:t>Less than</a:t>
                      </a:r>
                    </a:p>
                  </a:txBody>
                  <a:tcPr marL="94090" marR="94090"/>
                </a:tc>
                <a:tc>
                  <a:txBody>
                    <a:bodyPr/>
                    <a:lstStyle/>
                    <a:p>
                      <a:r>
                        <a:rPr lang="en-US" dirty="0"/>
                        <a:t>One value is less than the other</a:t>
                      </a:r>
                    </a:p>
                  </a:txBody>
                  <a:tcPr marL="94090" marR="94090"/>
                </a:tc>
                <a:tc>
                  <a:txBody>
                    <a:bodyPr/>
                    <a:lstStyle/>
                    <a:p>
                      <a:r>
                        <a:rPr lang="en-US" dirty="0"/>
                        <a:t>a &lt; b </a:t>
                      </a:r>
                    </a:p>
                  </a:txBody>
                  <a:tcPr marL="94090" marR="94090"/>
                </a:tc>
                <a:extLst>
                  <a:ext uri="{0D108BD9-81ED-4DB2-BD59-A6C34878D82A}">
                    <a16:rowId xmlns:a16="http://schemas.microsoft.com/office/drawing/2014/main" val="3466336803"/>
                  </a:ext>
                </a:extLst>
              </a:tr>
              <a:tr h="370840">
                <a:tc>
                  <a:txBody>
                    <a:bodyPr/>
                    <a:lstStyle/>
                    <a:p>
                      <a:r>
                        <a:rPr lang="en-US" dirty="0"/>
                        <a:t>&gt;= </a:t>
                      </a:r>
                    </a:p>
                  </a:txBody>
                  <a:tcPr marL="94090" marR="94090"/>
                </a:tc>
                <a:tc>
                  <a:txBody>
                    <a:bodyPr/>
                    <a:lstStyle/>
                    <a:p>
                      <a:r>
                        <a:rPr lang="en-US" dirty="0"/>
                        <a:t>Greater than or equal</a:t>
                      </a:r>
                    </a:p>
                  </a:txBody>
                  <a:tcPr marL="94090" marR="94090"/>
                </a:tc>
                <a:tc>
                  <a:txBody>
                    <a:bodyPr/>
                    <a:lstStyle/>
                    <a:p>
                      <a:r>
                        <a:rPr lang="en-US" dirty="0"/>
                        <a:t>One value is greater than or equal to another </a:t>
                      </a:r>
                    </a:p>
                  </a:txBody>
                  <a:tcPr marL="94090" marR="94090"/>
                </a:tc>
                <a:tc>
                  <a:txBody>
                    <a:bodyPr/>
                    <a:lstStyle/>
                    <a:p>
                      <a:r>
                        <a:rPr lang="en-US" dirty="0"/>
                        <a:t>a &gt;= b</a:t>
                      </a:r>
                    </a:p>
                  </a:txBody>
                  <a:tcPr marL="94090" marR="94090"/>
                </a:tc>
                <a:extLst>
                  <a:ext uri="{0D108BD9-81ED-4DB2-BD59-A6C34878D82A}">
                    <a16:rowId xmlns:a16="http://schemas.microsoft.com/office/drawing/2014/main" val="1681713819"/>
                  </a:ext>
                </a:extLst>
              </a:tr>
              <a:tr h="370840">
                <a:tc>
                  <a:txBody>
                    <a:bodyPr/>
                    <a:lstStyle/>
                    <a:p>
                      <a:r>
                        <a:rPr lang="en-US" dirty="0"/>
                        <a:t>&lt;=</a:t>
                      </a:r>
                    </a:p>
                  </a:txBody>
                  <a:tcPr marL="94090" marR="94090"/>
                </a:tc>
                <a:tc>
                  <a:txBody>
                    <a:bodyPr/>
                    <a:lstStyle/>
                    <a:p>
                      <a:r>
                        <a:rPr lang="en-US" dirty="0"/>
                        <a:t>Less than or equal to</a:t>
                      </a:r>
                    </a:p>
                  </a:txBody>
                  <a:tcPr marL="94090" marR="94090"/>
                </a:tc>
                <a:tc>
                  <a:txBody>
                    <a:bodyPr/>
                    <a:lstStyle/>
                    <a:p>
                      <a:r>
                        <a:rPr lang="en-US" dirty="0"/>
                        <a:t>One value is less than the other value </a:t>
                      </a:r>
                    </a:p>
                  </a:txBody>
                  <a:tcPr marL="94090" marR="94090"/>
                </a:tc>
                <a:tc>
                  <a:txBody>
                    <a:bodyPr/>
                    <a:lstStyle/>
                    <a:p>
                      <a:r>
                        <a:rPr lang="en-US" dirty="0"/>
                        <a:t>a &lt;= b </a:t>
                      </a:r>
                    </a:p>
                  </a:txBody>
                  <a:tcPr marL="94090" marR="94090"/>
                </a:tc>
                <a:extLst>
                  <a:ext uri="{0D108BD9-81ED-4DB2-BD59-A6C34878D82A}">
                    <a16:rowId xmlns:a16="http://schemas.microsoft.com/office/drawing/2014/main" val="2177496698"/>
                  </a:ext>
                </a:extLst>
              </a:tr>
            </a:tbl>
          </a:graphicData>
        </a:graphic>
      </p:graphicFrame>
    </p:spTree>
    <p:extLst>
      <p:ext uri="{BB962C8B-B14F-4D97-AF65-F5344CB8AC3E}">
        <p14:creationId xmlns:p14="http://schemas.microsoft.com/office/powerpoint/2010/main" val="36492277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4C872-D841-46DA-A479-6DDCC9DBC2D5}"/>
              </a:ext>
            </a:extLst>
          </p:cNvPr>
          <p:cNvSpPr>
            <a:spLocks noGrp="1"/>
          </p:cNvSpPr>
          <p:nvPr>
            <p:ph type="title"/>
          </p:nvPr>
        </p:nvSpPr>
        <p:spPr/>
        <p:txBody>
          <a:bodyPr/>
          <a:lstStyle/>
          <a:p>
            <a:r>
              <a:rPr lang="en-US" dirty="0"/>
              <a:t>Logical Operator	</a:t>
            </a:r>
          </a:p>
        </p:txBody>
      </p:sp>
      <p:graphicFrame>
        <p:nvGraphicFramePr>
          <p:cNvPr id="4" name="Table 4">
            <a:extLst>
              <a:ext uri="{FF2B5EF4-FFF2-40B4-BE49-F238E27FC236}">
                <a16:creationId xmlns:a16="http://schemas.microsoft.com/office/drawing/2014/main" id="{547DE681-1917-4F3D-B7FA-FD92C6203053}"/>
              </a:ext>
            </a:extLst>
          </p:cNvPr>
          <p:cNvGraphicFramePr>
            <a:graphicFrameLocks noGrp="1"/>
          </p:cNvGraphicFramePr>
          <p:nvPr>
            <p:ph idx="1"/>
            <p:extLst>
              <p:ext uri="{D42A27DB-BD31-4B8C-83A1-F6EECF244321}">
                <p14:modId xmlns:p14="http://schemas.microsoft.com/office/powerpoint/2010/main" val="2607501549"/>
              </p:ext>
            </p:extLst>
          </p:nvPr>
        </p:nvGraphicFramePr>
        <p:xfrm>
          <a:off x="685800" y="2193925"/>
          <a:ext cx="10820400" cy="1483360"/>
        </p:xfrm>
        <a:graphic>
          <a:graphicData uri="http://schemas.openxmlformats.org/drawingml/2006/table">
            <a:tbl>
              <a:tblPr firstRow="1" bandRow="1">
                <a:tableStyleId>{5C22544A-7EE6-4342-B048-85BDC9FD1C3A}</a:tableStyleId>
              </a:tblPr>
              <a:tblGrid>
                <a:gridCol w="5410200">
                  <a:extLst>
                    <a:ext uri="{9D8B030D-6E8A-4147-A177-3AD203B41FA5}">
                      <a16:colId xmlns:a16="http://schemas.microsoft.com/office/drawing/2014/main" val="2592130438"/>
                    </a:ext>
                  </a:extLst>
                </a:gridCol>
                <a:gridCol w="5410200">
                  <a:extLst>
                    <a:ext uri="{9D8B030D-6E8A-4147-A177-3AD203B41FA5}">
                      <a16:colId xmlns:a16="http://schemas.microsoft.com/office/drawing/2014/main" val="3864100485"/>
                    </a:ext>
                  </a:extLst>
                </a:gridCol>
              </a:tblGrid>
              <a:tr h="370840">
                <a:tc>
                  <a:txBody>
                    <a:bodyPr/>
                    <a:lstStyle/>
                    <a:p>
                      <a:r>
                        <a:rPr lang="en-US" dirty="0"/>
                        <a:t>Operator</a:t>
                      </a:r>
                    </a:p>
                  </a:txBody>
                  <a:tcPr marL="94090" marR="94090"/>
                </a:tc>
                <a:tc>
                  <a:txBody>
                    <a:bodyPr/>
                    <a:lstStyle/>
                    <a:p>
                      <a:r>
                        <a:rPr lang="en-US" dirty="0"/>
                        <a:t>Description</a:t>
                      </a:r>
                    </a:p>
                  </a:txBody>
                  <a:tcPr marL="94090" marR="94090"/>
                </a:tc>
                <a:extLst>
                  <a:ext uri="{0D108BD9-81ED-4DB2-BD59-A6C34878D82A}">
                    <a16:rowId xmlns:a16="http://schemas.microsoft.com/office/drawing/2014/main" val="384045187"/>
                  </a:ext>
                </a:extLst>
              </a:tr>
              <a:tr h="370840">
                <a:tc>
                  <a:txBody>
                    <a:bodyPr/>
                    <a:lstStyle/>
                    <a:p>
                      <a:r>
                        <a:rPr lang="en-US" dirty="0"/>
                        <a:t>Or</a:t>
                      </a:r>
                    </a:p>
                  </a:txBody>
                  <a:tcPr marL="94090" marR="94090"/>
                </a:tc>
                <a:tc>
                  <a:txBody>
                    <a:bodyPr/>
                    <a:lstStyle/>
                    <a:p>
                      <a:r>
                        <a:rPr lang="en-US" dirty="0"/>
                        <a:t>At least one has to be true </a:t>
                      </a:r>
                    </a:p>
                  </a:txBody>
                  <a:tcPr marL="94090" marR="94090"/>
                </a:tc>
                <a:extLst>
                  <a:ext uri="{0D108BD9-81ED-4DB2-BD59-A6C34878D82A}">
                    <a16:rowId xmlns:a16="http://schemas.microsoft.com/office/drawing/2014/main" val="1114668784"/>
                  </a:ext>
                </a:extLst>
              </a:tr>
              <a:tr h="370840">
                <a:tc>
                  <a:txBody>
                    <a:bodyPr/>
                    <a:lstStyle/>
                    <a:p>
                      <a:r>
                        <a:rPr lang="en-US" dirty="0"/>
                        <a:t>And </a:t>
                      </a:r>
                    </a:p>
                  </a:txBody>
                  <a:tcPr marL="94090" marR="94090"/>
                </a:tc>
                <a:tc>
                  <a:txBody>
                    <a:bodyPr/>
                    <a:lstStyle/>
                    <a:p>
                      <a:r>
                        <a:rPr lang="en-US" dirty="0"/>
                        <a:t>Both has to be true </a:t>
                      </a:r>
                    </a:p>
                  </a:txBody>
                  <a:tcPr marL="94090" marR="94090"/>
                </a:tc>
                <a:extLst>
                  <a:ext uri="{0D108BD9-81ED-4DB2-BD59-A6C34878D82A}">
                    <a16:rowId xmlns:a16="http://schemas.microsoft.com/office/drawing/2014/main" val="4134624538"/>
                  </a:ext>
                </a:extLst>
              </a:tr>
              <a:tr h="370840">
                <a:tc>
                  <a:txBody>
                    <a:bodyPr/>
                    <a:lstStyle/>
                    <a:p>
                      <a:r>
                        <a:rPr lang="en-US" dirty="0"/>
                        <a:t>Not </a:t>
                      </a:r>
                    </a:p>
                  </a:txBody>
                  <a:tcPr marL="94090" marR="94090"/>
                </a:tc>
                <a:tc>
                  <a:txBody>
                    <a:bodyPr/>
                    <a:lstStyle/>
                    <a:p>
                      <a:r>
                        <a:rPr lang="en-US" dirty="0"/>
                        <a:t>Negates the input </a:t>
                      </a:r>
                    </a:p>
                  </a:txBody>
                  <a:tcPr marL="94090" marR="94090"/>
                </a:tc>
                <a:extLst>
                  <a:ext uri="{0D108BD9-81ED-4DB2-BD59-A6C34878D82A}">
                    <a16:rowId xmlns:a16="http://schemas.microsoft.com/office/drawing/2014/main" val="808030151"/>
                  </a:ext>
                </a:extLst>
              </a:tr>
            </a:tbl>
          </a:graphicData>
        </a:graphic>
      </p:graphicFrame>
      <p:sp>
        <p:nvSpPr>
          <p:cNvPr id="5" name="TextBox 4">
            <a:extLst>
              <a:ext uri="{FF2B5EF4-FFF2-40B4-BE49-F238E27FC236}">
                <a16:creationId xmlns:a16="http://schemas.microsoft.com/office/drawing/2014/main" id="{7081852C-428C-4458-A92C-625F2778E6C7}"/>
              </a:ext>
            </a:extLst>
          </p:cNvPr>
          <p:cNvSpPr txBox="1"/>
          <p:nvPr/>
        </p:nvSpPr>
        <p:spPr>
          <a:xfrm>
            <a:off x="1032164" y="3643745"/>
            <a:ext cx="10183091" cy="1200329"/>
          </a:xfrm>
          <a:prstGeom prst="rect">
            <a:avLst/>
          </a:prstGeom>
          <a:noFill/>
        </p:spPr>
        <p:txBody>
          <a:bodyPr wrap="square" rtlCol="0">
            <a:spAutoFit/>
          </a:bodyPr>
          <a:lstStyle/>
          <a:p>
            <a:r>
              <a:rPr lang="en-US" dirty="0"/>
              <a:t>A is true and B is false </a:t>
            </a:r>
          </a:p>
          <a:p>
            <a:r>
              <a:rPr lang="en-US" dirty="0"/>
              <a:t>A or B is true</a:t>
            </a:r>
          </a:p>
          <a:p>
            <a:endParaRPr lang="en-US" dirty="0"/>
          </a:p>
          <a:p>
            <a:endParaRPr lang="en-US" dirty="0"/>
          </a:p>
        </p:txBody>
      </p:sp>
      <p:graphicFrame>
        <p:nvGraphicFramePr>
          <p:cNvPr id="6" name="Table 6">
            <a:extLst>
              <a:ext uri="{FF2B5EF4-FFF2-40B4-BE49-F238E27FC236}">
                <a16:creationId xmlns:a16="http://schemas.microsoft.com/office/drawing/2014/main" id="{94365685-0447-4BEE-AE02-67C2C6CB1642}"/>
              </a:ext>
            </a:extLst>
          </p:cNvPr>
          <p:cNvGraphicFramePr>
            <a:graphicFrameLocks noGrp="1"/>
          </p:cNvGraphicFramePr>
          <p:nvPr>
            <p:extLst>
              <p:ext uri="{D42A27DB-BD31-4B8C-83A1-F6EECF244321}">
                <p14:modId xmlns:p14="http://schemas.microsoft.com/office/powerpoint/2010/main" val="1948194564"/>
              </p:ext>
            </p:extLst>
          </p:nvPr>
        </p:nvGraphicFramePr>
        <p:xfrm>
          <a:off x="540967" y="4402502"/>
          <a:ext cx="6137565" cy="2015838"/>
        </p:xfrm>
        <a:graphic>
          <a:graphicData uri="http://schemas.openxmlformats.org/drawingml/2006/table">
            <a:tbl>
              <a:tblPr firstRow="1" bandRow="1">
                <a:tableStyleId>{5C22544A-7EE6-4342-B048-85BDC9FD1C3A}</a:tableStyleId>
              </a:tblPr>
              <a:tblGrid>
                <a:gridCol w="2045855">
                  <a:extLst>
                    <a:ext uri="{9D8B030D-6E8A-4147-A177-3AD203B41FA5}">
                      <a16:colId xmlns:a16="http://schemas.microsoft.com/office/drawing/2014/main" val="3465298661"/>
                    </a:ext>
                  </a:extLst>
                </a:gridCol>
                <a:gridCol w="2045855">
                  <a:extLst>
                    <a:ext uri="{9D8B030D-6E8A-4147-A177-3AD203B41FA5}">
                      <a16:colId xmlns:a16="http://schemas.microsoft.com/office/drawing/2014/main" val="3328244597"/>
                    </a:ext>
                  </a:extLst>
                </a:gridCol>
                <a:gridCol w="2045855">
                  <a:extLst>
                    <a:ext uri="{9D8B030D-6E8A-4147-A177-3AD203B41FA5}">
                      <a16:colId xmlns:a16="http://schemas.microsoft.com/office/drawing/2014/main" val="225893438"/>
                    </a:ext>
                  </a:extLst>
                </a:gridCol>
              </a:tblGrid>
              <a:tr h="671946">
                <a:tc>
                  <a:txBody>
                    <a:bodyPr/>
                    <a:lstStyle/>
                    <a:p>
                      <a:r>
                        <a:rPr lang="en-US" dirty="0"/>
                        <a:t>OR (A/B)</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2438885784"/>
                  </a:ext>
                </a:extLst>
              </a:tr>
              <a:tr h="671946">
                <a:tc>
                  <a:txBody>
                    <a:bodyPr/>
                    <a:lstStyle/>
                    <a:p>
                      <a:r>
                        <a:rPr lang="en-US" dirty="0"/>
                        <a:t>True</a:t>
                      </a:r>
                    </a:p>
                  </a:txBody>
                  <a:tcPr/>
                </a:tc>
                <a:tc>
                  <a:txBody>
                    <a:bodyPr/>
                    <a:lstStyle/>
                    <a:p>
                      <a:r>
                        <a:rPr lang="en-US" dirty="0"/>
                        <a:t>True</a:t>
                      </a:r>
                    </a:p>
                  </a:txBody>
                  <a:tcPr/>
                </a:tc>
                <a:tc>
                  <a:txBody>
                    <a:bodyPr/>
                    <a:lstStyle/>
                    <a:p>
                      <a:r>
                        <a:rPr lang="en-US" dirty="0"/>
                        <a:t>True</a:t>
                      </a:r>
                    </a:p>
                  </a:txBody>
                  <a:tcPr/>
                </a:tc>
                <a:extLst>
                  <a:ext uri="{0D108BD9-81ED-4DB2-BD59-A6C34878D82A}">
                    <a16:rowId xmlns:a16="http://schemas.microsoft.com/office/drawing/2014/main" val="3824408104"/>
                  </a:ext>
                </a:extLst>
              </a:tr>
              <a:tr h="671946">
                <a:tc>
                  <a:txBody>
                    <a:bodyPr/>
                    <a:lstStyle/>
                    <a:p>
                      <a:r>
                        <a:rPr lang="en-US" dirty="0"/>
                        <a:t>False </a:t>
                      </a:r>
                    </a:p>
                  </a:txBody>
                  <a:tcPr/>
                </a:tc>
                <a:tc>
                  <a:txBody>
                    <a:bodyPr/>
                    <a:lstStyle/>
                    <a:p>
                      <a:r>
                        <a:rPr lang="en-US" dirty="0"/>
                        <a:t>True</a:t>
                      </a:r>
                    </a:p>
                  </a:txBody>
                  <a:tcPr/>
                </a:tc>
                <a:tc>
                  <a:txBody>
                    <a:bodyPr/>
                    <a:lstStyle/>
                    <a:p>
                      <a:r>
                        <a:rPr lang="en-US" dirty="0"/>
                        <a:t>False </a:t>
                      </a:r>
                    </a:p>
                  </a:txBody>
                  <a:tcPr/>
                </a:tc>
                <a:extLst>
                  <a:ext uri="{0D108BD9-81ED-4DB2-BD59-A6C34878D82A}">
                    <a16:rowId xmlns:a16="http://schemas.microsoft.com/office/drawing/2014/main" val="1217573859"/>
                  </a:ext>
                </a:extLst>
              </a:tr>
            </a:tbl>
          </a:graphicData>
        </a:graphic>
      </p:graphicFrame>
    </p:spTree>
    <p:extLst>
      <p:ext uri="{BB962C8B-B14F-4D97-AF65-F5344CB8AC3E}">
        <p14:creationId xmlns:p14="http://schemas.microsoft.com/office/powerpoint/2010/main" val="4133486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3D82-5395-4587-BDCA-831961EBC60E}"/>
              </a:ext>
            </a:extLst>
          </p:cNvPr>
          <p:cNvSpPr>
            <a:spLocks noGrp="1"/>
          </p:cNvSpPr>
          <p:nvPr>
            <p:ph type="title"/>
          </p:nvPr>
        </p:nvSpPr>
        <p:spPr/>
        <p:txBody>
          <a:bodyPr/>
          <a:lstStyle/>
          <a:p>
            <a:r>
              <a:rPr lang="en-US" dirty="0"/>
              <a:t>AND operator </a:t>
            </a:r>
          </a:p>
        </p:txBody>
      </p:sp>
      <p:graphicFrame>
        <p:nvGraphicFramePr>
          <p:cNvPr id="4" name="Table 4">
            <a:extLst>
              <a:ext uri="{FF2B5EF4-FFF2-40B4-BE49-F238E27FC236}">
                <a16:creationId xmlns:a16="http://schemas.microsoft.com/office/drawing/2014/main" id="{E592322A-32CD-4B87-9734-D08411B8F8C4}"/>
              </a:ext>
            </a:extLst>
          </p:cNvPr>
          <p:cNvGraphicFramePr>
            <a:graphicFrameLocks noGrp="1"/>
          </p:cNvGraphicFramePr>
          <p:nvPr>
            <p:ph idx="1"/>
            <p:extLst>
              <p:ext uri="{D42A27DB-BD31-4B8C-83A1-F6EECF244321}">
                <p14:modId xmlns:p14="http://schemas.microsoft.com/office/powerpoint/2010/main" val="820690449"/>
              </p:ext>
            </p:extLst>
          </p:nvPr>
        </p:nvGraphicFramePr>
        <p:xfrm>
          <a:off x="685800" y="2193925"/>
          <a:ext cx="10820397" cy="1112520"/>
        </p:xfrm>
        <a:graphic>
          <a:graphicData uri="http://schemas.openxmlformats.org/drawingml/2006/table">
            <a:tbl>
              <a:tblPr firstRow="1" bandRow="1">
                <a:tableStyleId>{5C22544A-7EE6-4342-B048-85BDC9FD1C3A}</a:tableStyleId>
              </a:tblPr>
              <a:tblGrid>
                <a:gridCol w="3606799">
                  <a:extLst>
                    <a:ext uri="{9D8B030D-6E8A-4147-A177-3AD203B41FA5}">
                      <a16:colId xmlns:a16="http://schemas.microsoft.com/office/drawing/2014/main" val="1494037421"/>
                    </a:ext>
                  </a:extLst>
                </a:gridCol>
                <a:gridCol w="3606799">
                  <a:extLst>
                    <a:ext uri="{9D8B030D-6E8A-4147-A177-3AD203B41FA5}">
                      <a16:colId xmlns:a16="http://schemas.microsoft.com/office/drawing/2014/main" val="3010736425"/>
                    </a:ext>
                  </a:extLst>
                </a:gridCol>
                <a:gridCol w="3606799">
                  <a:extLst>
                    <a:ext uri="{9D8B030D-6E8A-4147-A177-3AD203B41FA5}">
                      <a16:colId xmlns:a16="http://schemas.microsoft.com/office/drawing/2014/main" val="645697431"/>
                    </a:ext>
                  </a:extLst>
                </a:gridCol>
              </a:tblGrid>
              <a:tr h="370840">
                <a:tc>
                  <a:txBody>
                    <a:bodyPr/>
                    <a:lstStyle/>
                    <a:p>
                      <a:r>
                        <a:rPr lang="en-US" dirty="0"/>
                        <a:t>AND (A / B ) </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2107224786"/>
                  </a:ext>
                </a:extLst>
              </a:tr>
              <a:tr h="370840">
                <a:tc>
                  <a:txBody>
                    <a:bodyPr/>
                    <a:lstStyle/>
                    <a:p>
                      <a:r>
                        <a:rPr lang="en-US" dirty="0"/>
                        <a:t>TRUE</a:t>
                      </a:r>
                    </a:p>
                  </a:txBody>
                  <a:tcPr marL="94090" marR="94090"/>
                </a:tc>
                <a:tc>
                  <a:txBody>
                    <a:bodyPr/>
                    <a:lstStyle/>
                    <a:p>
                      <a:r>
                        <a:rPr lang="en-US" dirty="0"/>
                        <a:t>TRUE</a:t>
                      </a:r>
                    </a:p>
                  </a:txBody>
                  <a:tcPr marL="94090" marR="94090"/>
                </a:tc>
                <a:tc>
                  <a:txBody>
                    <a:bodyPr/>
                    <a:lstStyle/>
                    <a:p>
                      <a:r>
                        <a:rPr lang="en-US" dirty="0"/>
                        <a:t>FALSE</a:t>
                      </a:r>
                    </a:p>
                  </a:txBody>
                  <a:tcPr marL="94090" marR="94090"/>
                </a:tc>
                <a:extLst>
                  <a:ext uri="{0D108BD9-81ED-4DB2-BD59-A6C34878D82A}">
                    <a16:rowId xmlns:a16="http://schemas.microsoft.com/office/drawing/2014/main" val="1356063299"/>
                  </a:ext>
                </a:extLst>
              </a:tr>
              <a:tr h="370840">
                <a:tc>
                  <a:txBody>
                    <a:bodyPr/>
                    <a:lstStyle/>
                    <a:p>
                      <a:r>
                        <a:rPr lang="en-US" dirty="0"/>
                        <a:t>FLASE</a:t>
                      </a:r>
                    </a:p>
                  </a:txBody>
                  <a:tcPr marL="94090" marR="94090"/>
                </a:tc>
                <a:tc>
                  <a:txBody>
                    <a:bodyPr/>
                    <a:lstStyle/>
                    <a:p>
                      <a:r>
                        <a:rPr lang="en-US" dirty="0"/>
                        <a:t>FALSE</a:t>
                      </a:r>
                    </a:p>
                  </a:txBody>
                  <a:tcPr marL="94090" marR="94090"/>
                </a:tc>
                <a:tc>
                  <a:txBody>
                    <a:bodyPr/>
                    <a:lstStyle/>
                    <a:p>
                      <a:r>
                        <a:rPr lang="en-US" dirty="0"/>
                        <a:t>FALSE</a:t>
                      </a:r>
                    </a:p>
                  </a:txBody>
                  <a:tcPr marL="94090" marR="94090"/>
                </a:tc>
                <a:extLst>
                  <a:ext uri="{0D108BD9-81ED-4DB2-BD59-A6C34878D82A}">
                    <a16:rowId xmlns:a16="http://schemas.microsoft.com/office/drawing/2014/main" val="703561655"/>
                  </a:ext>
                </a:extLst>
              </a:tr>
            </a:tbl>
          </a:graphicData>
        </a:graphic>
      </p:graphicFrame>
    </p:spTree>
    <p:extLst>
      <p:ext uri="{BB962C8B-B14F-4D97-AF65-F5344CB8AC3E}">
        <p14:creationId xmlns:p14="http://schemas.microsoft.com/office/powerpoint/2010/main" val="36815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D92F-CC60-47FB-B29E-C64881A475BD}"/>
              </a:ext>
            </a:extLst>
          </p:cNvPr>
          <p:cNvSpPr>
            <a:spLocks noGrp="1"/>
          </p:cNvSpPr>
          <p:nvPr>
            <p:ph type="title"/>
          </p:nvPr>
        </p:nvSpPr>
        <p:spPr/>
        <p:txBody>
          <a:bodyPr/>
          <a:lstStyle/>
          <a:p>
            <a:r>
              <a:rPr lang="en-US" dirty="0"/>
              <a:t>USER INPUT </a:t>
            </a:r>
          </a:p>
        </p:txBody>
      </p:sp>
      <p:sp>
        <p:nvSpPr>
          <p:cNvPr id="3" name="Content Placeholder 2">
            <a:extLst>
              <a:ext uri="{FF2B5EF4-FFF2-40B4-BE49-F238E27FC236}">
                <a16:creationId xmlns:a16="http://schemas.microsoft.com/office/drawing/2014/main" id="{20BCB465-3D0C-4235-AAE1-4AD11AA2B204}"/>
              </a:ext>
            </a:extLst>
          </p:cNvPr>
          <p:cNvSpPr>
            <a:spLocks noGrp="1"/>
          </p:cNvSpPr>
          <p:nvPr>
            <p:ph idx="1"/>
          </p:nvPr>
        </p:nvSpPr>
        <p:spPr/>
        <p:txBody>
          <a:bodyPr/>
          <a:lstStyle/>
          <a:p>
            <a:r>
              <a:rPr lang="en-US" dirty="0"/>
              <a:t>Name = input(“please enter your name”)</a:t>
            </a:r>
          </a:p>
          <a:p>
            <a:r>
              <a:rPr lang="en-US" dirty="0"/>
              <a:t>Print </a:t>
            </a:r>
            <a:r>
              <a:rPr lang="en-US"/>
              <a:t>(name) </a:t>
            </a:r>
          </a:p>
        </p:txBody>
      </p:sp>
    </p:spTree>
    <p:extLst>
      <p:ext uri="{BB962C8B-B14F-4D97-AF65-F5344CB8AC3E}">
        <p14:creationId xmlns:p14="http://schemas.microsoft.com/office/powerpoint/2010/main" val="1028678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49FA-F585-4842-A348-4624140735FB}"/>
              </a:ext>
            </a:extLst>
          </p:cNvPr>
          <p:cNvSpPr>
            <a:spLocks noGrp="1"/>
          </p:cNvSpPr>
          <p:nvPr>
            <p:ph type="title"/>
          </p:nvPr>
        </p:nvSpPr>
        <p:spPr/>
        <p:txBody>
          <a:bodyPr/>
          <a:lstStyle/>
          <a:p>
            <a:r>
              <a:rPr lang="en-US" dirty="0"/>
              <a:t>Avnit Bambah</a:t>
            </a:r>
          </a:p>
        </p:txBody>
      </p:sp>
      <p:sp>
        <p:nvSpPr>
          <p:cNvPr id="3" name="Content Placeholder 2">
            <a:extLst>
              <a:ext uri="{FF2B5EF4-FFF2-40B4-BE49-F238E27FC236}">
                <a16:creationId xmlns:a16="http://schemas.microsoft.com/office/drawing/2014/main" id="{9059A8A5-204B-46B0-9DE9-AB648F8F2A8F}"/>
              </a:ext>
            </a:extLst>
          </p:cNvPr>
          <p:cNvSpPr>
            <a:spLocks noGrp="1"/>
          </p:cNvSpPr>
          <p:nvPr>
            <p:ph idx="1"/>
          </p:nvPr>
        </p:nvSpPr>
        <p:spPr/>
        <p:txBody>
          <a:bodyPr/>
          <a:lstStyle/>
          <a:p>
            <a:r>
              <a:rPr lang="en-US" dirty="0"/>
              <a:t>20 years of IT experience </a:t>
            </a:r>
          </a:p>
          <a:p>
            <a:pPr lvl="1"/>
            <a:r>
              <a:rPr lang="en-US" dirty="0"/>
              <a:t>Developer, Manager, Security Architect </a:t>
            </a:r>
          </a:p>
          <a:p>
            <a:pPr lvl="1"/>
            <a:r>
              <a:rPr lang="en-US" dirty="0"/>
              <a:t>BE and MS Computer Science and MBA in Finance, Loyola University </a:t>
            </a:r>
          </a:p>
          <a:p>
            <a:pPr lvl="1"/>
            <a:r>
              <a:rPr lang="en-US" dirty="0"/>
              <a:t>Love coding projects, building servers and IoT projects. </a:t>
            </a:r>
          </a:p>
        </p:txBody>
      </p:sp>
    </p:spTree>
    <p:extLst>
      <p:ext uri="{BB962C8B-B14F-4D97-AF65-F5344CB8AC3E}">
        <p14:creationId xmlns:p14="http://schemas.microsoft.com/office/powerpoint/2010/main" val="2809709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CF33B-206F-4DFC-814F-D9666FBF91B0}"/>
              </a:ext>
            </a:extLst>
          </p:cNvPr>
          <p:cNvSpPr>
            <a:spLocks noGrp="1"/>
          </p:cNvSpPr>
          <p:nvPr>
            <p:ph type="title"/>
          </p:nvPr>
        </p:nvSpPr>
        <p:spPr/>
        <p:txBody>
          <a:bodyPr/>
          <a:lstStyle/>
          <a:p>
            <a:r>
              <a:rPr lang="en-US" dirty="0"/>
              <a:t>Installing Python </a:t>
            </a:r>
          </a:p>
        </p:txBody>
      </p:sp>
      <p:sp>
        <p:nvSpPr>
          <p:cNvPr id="3" name="Content Placeholder 2">
            <a:extLst>
              <a:ext uri="{FF2B5EF4-FFF2-40B4-BE49-F238E27FC236}">
                <a16:creationId xmlns:a16="http://schemas.microsoft.com/office/drawing/2014/main" id="{DD66522F-885B-4A8A-AF92-0F6055D5863A}"/>
              </a:ext>
            </a:extLst>
          </p:cNvPr>
          <p:cNvSpPr>
            <a:spLocks noGrp="1"/>
          </p:cNvSpPr>
          <p:nvPr>
            <p:ph idx="1"/>
          </p:nvPr>
        </p:nvSpPr>
        <p:spPr/>
        <p:txBody>
          <a:bodyPr/>
          <a:lstStyle/>
          <a:p>
            <a:r>
              <a:rPr lang="en-US" dirty="0"/>
              <a:t>Download </a:t>
            </a:r>
          </a:p>
          <a:p>
            <a:pPr lvl="1"/>
            <a:r>
              <a:rPr lang="en-US" dirty="0">
                <a:hlinkClick r:id="rId2"/>
              </a:rPr>
              <a:t>https://www.python.org/downloads/</a:t>
            </a:r>
            <a:endParaRPr lang="en-US" dirty="0"/>
          </a:p>
          <a:p>
            <a:r>
              <a:rPr lang="en-US" dirty="0"/>
              <a:t>Development environment</a:t>
            </a:r>
          </a:p>
          <a:p>
            <a:pPr lvl="1"/>
            <a:r>
              <a:rPr lang="en-US" dirty="0"/>
              <a:t>Visual studio code </a:t>
            </a:r>
            <a:r>
              <a:rPr lang="en-US" dirty="0">
                <a:hlinkClick r:id="rId3"/>
              </a:rPr>
              <a:t>https://code.visualstudio.com/download</a:t>
            </a:r>
            <a:endParaRPr lang="en-US" dirty="0"/>
          </a:p>
          <a:p>
            <a:pPr lvl="1"/>
            <a:r>
              <a:rPr lang="en-US" dirty="0"/>
              <a:t>PyCharm Community Edition </a:t>
            </a:r>
            <a:r>
              <a:rPr lang="en-US" dirty="0">
                <a:hlinkClick r:id="rId4"/>
              </a:rPr>
              <a:t>https://www.jetbrains.com/pycharm/</a:t>
            </a:r>
            <a:endParaRPr lang="en-US" dirty="0"/>
          </a:p>
          <a:p>
            <a:pPr lvl="1"/>
            <a:endParaRPr lang="en-US" dirty="0"/>
          </a:p>
          <a:p>
            <a:pPr lvl="1"/>
            <a:endParaRPr lang="en-US" dirty="0"/>
          </a:p>
        </p:txBody>
      </p:sp>
    </p:spTree>
    <p:extLst>
      <p:ext uri="{BB962C8B-B14F-4D97-AF65-F5344CB8AC3E}">
        <p14:creationId xmlns:p14="http://schemas.microsoft.com/office/powerpoint/2010/main" val="2857011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33553-E4F9-4014-8DC2-A1F4C838E212}"/>
              </a:ext>
            </a:extLst>
          </p:cNvPr>
          <p:cNvSpPr>
            <a:spLocks noGrp="1"/>
          </p:cNvSpPr>
          <p:nvPr>
            <p:ph type="title"/>
          </p:nvPr>
        </p:nvSpPr>
        <p:spPr/>
        <p:txBody>
          <a:bodyPr/>
          <a:lstStyle/>
          <a:p>
            <a:r>
              <a:rPr lang="en-US" dirty="0"/>
              <a:t>Running the first program </a:t>
            </a:r>
          </a:p>
        </p:txBody>
      </p:sp>
      <p:pic>
        <p:nvPicPr>
          <p:cNvPr id="5" name="Content Placeholder 4">
            <a:extLst>
              <a:ext uri="{FF2B5EF4-FFF2-40B4-BE49-F238E27FC236}">
                <a16:creationId xmlns:a16="http://schemas.microsoft.com/office/drawing/2014/main" id="{2587B073-72CE-459A-AD4E-7C1412EE60B2}"/>
              </a:ext>
            </a:extLst>
          </p:cNvPr>
          <p:cNvPicPr>
            <a:picLocks noGrp="1" noChangeAspect="1"/>
          </p:cNvPicPr>
          <p:nvPr>
            <p:ph idx="1"/>
          </p:nvPr>
        </p:nvPicPr>
        <p:blipFill>
          <a:blip r:embed="rId2"/>
          <a:stretch>
            <a:fillRect/>
          </a:stretch>
        </p:blipFill>
        <p:spPr>
          <a:xfrm>
            <a:off x="2334463" y="2193925"/>
            <a:ext cx="7523073" cy="4024313"/>
          </a:xfrm>
        </p:spPr>
      </p:pic>
    </p:spTree>
    <p:extLst>
      <p:ext uri="{BB962C8B-B14F-4D97-AF65-F5344CB8AC3E}">
        <p14:creationId xmlns:p14="http://schemas.microsoft.com/office/powerpoint/2010/main" val="2986664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F913B-1AA7-4BFC-A346-EA5C329B9A2C}"/>
              </a:ext>
            </a:extLst>
          </p:cNvPr>
          <p:cNvSpPr>
            <a:spLocks noGrp="1"/>
          </p:cNvSpPr>
          <p:nvPr>
            <p:ph type="title"/>
          </p:nvPr>
        </p:nvSpPr>
        <p:spPr/>
        <p:txBody>
          <a:bodyPr/>
          <a:lstStyle/>
          <a:p>
            <a:r>
              <a:rPr lang="en-US" dirty="0"/>
              <a:t>Create a GitHub account </a:t>
            </a:r>
          </a:p>
        </p:txBody>
      </p:sp>
      <p:sp>
        <p:nvSpPr>
          <p:cNvPr id="3" name="Content Placeholder 2">
            <a:extLst>
              <a:ext uri="{FF2B5EF4-FFF2-40B4-BE49-F238E27FC236}">
                <a16:creationId xmlns:a16="http://schemas.microsoft.com/office/drawing/2014/main" id="{85A9D42E-8A43-4B39-8D02-878AAEED547C}"/>
              </a:ext>
            </a:extLst>
          </p:cNvPr>
          <p:cNvSpPr>
            <a:spLocks noGrp="1"/>
          </p:cNvSpPr>
          <p:nvPr>
            <p:ph idx="1"/>
          </p:nvPr>
        </p:nvSpPr>
        <p:spPr/>
        <p:txBody>
          <a:bodyPr/>
          <a:lstStyle/>
          <a:p>
            <a:r>
              <a:rPr lang="en-US" dirty="0"/>
              <a:t>Sharing the code</a:t>
            </a:r>
          </a:p>
          <a:p>
            <a:r>
              <a:rPr lang="en-US" dirty="0"/>
              <a:t>Share the </a:t>
            </a:r>
            <a:r>
              <a:rPr lang="en-US" dirty="0" err="1"/>
              <a:t>github</a:t>
            </a:r>
            <a:r>
              <a:rPr lang="en-US" dirty="0"/>
              <a:t> account with me before the next session </a:t>
            </a:r>
          </a:p>
          <a:p>
            <a:r>
              <a:rPr lang="en-US" dirty="0"/>
              <a:t> fork my repo </a:t>
            </a:r>
            <a:r>
              <a:rPr lang="en-US" dirty="0">
                <a:hlinkClick r:id="rId2"/>
              </a:rPr>
              <a:t>https://github.com/avnit/Python-for-everyone</a:t>
            </a:r>
            <a:endParaRPr lang="en-US" dirty="0"/>
          </a:p>
          <a:p>
            <a:r>
              <a:rPr lang="en-US" dirty="0"/>
              <a:t>Open the folder Class -1</a:t>
            </a:r>
          </a:p>
          <a:p>
            <a:r>
              <a:rPr lang="en-US" dirty="0"/>
              <a:t>These slides are in that folder</a:t>
            </a:r>
          </a:p>
          <a:p>
            <a:endParaRPr lang="en-US" dirty="0"/>
          </a:p>
        </p:txBody>
      </p:sp>
    </p:spTree>
    <p:extLst>
      <p:ext uri="{BB962C8B-B14F-4D97-AF65-F5344CB8AC3E}">
        <p14:creationId xmlns:p14="http://schemas.microsoft.com/office/powerpoint/2010/main" val="86210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00956-8BF4-4DC4-B74D-16DE4C92C7B6}"/>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A0D1559B-3F36-4AB2-890A-DB02BDD903B9}"/>
              </a:ext>
            </a:extLst>
          </p:cNvPr>
          <p:cNvSpPr>
            <a:spLocks noGrp="1"/>
          </p:cNvSpPr>
          <p:nvPr>
            <p:ph idx="1"/>
          </p:nvPr>
        </p:nvSpPr>
        <p:spPr/>
        <p:txBody>
          <a:bodyPr>
            <a:normAutofit fontScale="92500" lnSpcReduction="20000"/>
          </a:bodyPr>
          <a:lstStyle/>
          <a:p>
            <a:r>
              <a:rPr lang="en-US" b="1" dirty="0"/>
              <a:t>1. Creating a GitHub Account</a:t>
            </a:r>
            <a:endParaRPr lang="en-US" dirty="0"/>
          </a:p>
          <a:p>
            <a:pPr>
              <a:buFont typeface="Arial" panose="020B0604020202020204" pitchFamily="34" charset="0"/>
              <a:buChar char="•"/>
            </a:pPr>
            <a:r>
              <a:rPr lang="en-US" b="1" dirty="0"/>
              <a:t>Go to GitHub:</a:t>
            </a:r>
            <a:r>
              <a:rPr lang="en-US" dirty="0"/>
              <a:t> Open your web browser and navigate to </a:t>
            </a:r>
            <a:r>
              <a:rPr lang="en-US" dirty="0">
                <a:hlinkClick r:id="rId2"/>
              </a:rPr>
              <a:t>https://github.com/</a:t>
            </a:r>
            <a:endParaRPr lang="en-US" dirty="0"/>
          </a:p>
          <a:p>
            <a:pPr>
              <a:buFont typeface="Arial" panose="020B0604020202020204" pitchFamily="34" charset="0"/>
              <a:buChar char="•"/>
            </a:pPr>
            <a:r>
              <a:rPr lang="en-US" b="1" dirty="0"/>
              <a:t>Sign Up:</a:t>
            </a:r>
            <a:r>
              <a:rPr lang="en-US" dirty="0"/>
              <a:t> Click the "Sign up" button.</a:t>
            </a:r>
          </a:p>
          <a:p>
            <a:pPr>
              <a:buFont typeface="Arial" panose="020B0604020202020204" pitchFamily="34" charset="0"/>
              <a:buChar char="•"/>
            </a:pPr>
            <a:r>
              <a:rPr lang="en-US" b="1" dirty="0"/>
              <a:t>Enter Information:</a:t>
            </a:r>
            <a:r>
              <a:rPr lang="en-US" dirty="0"/>
              <a:t> </a:t>
            </a:r>
          </a:p>
          <a:p>
            <a:pPr marL="742950" lvl="1" indent="-285750">
              <a:buFont typeface="Arial" panose="020B0604020202020204" pitchFamily="34" charset="0"/>
              <a:buChar char="•"/>
            </a:pPr>
            <a:r>
              <a:rPr lang="en-US" dirty="0"/>
              <a:t>Provide your email address.</a:t>
            </a:r>
          </a:p>
          <a:p>
            <a:pPr marL="742950" lvl="1" indent="-285750">
              <a:buFont typeface="Arial" panose="020B0604020202020204" pitchFamily="34" charset="0"/>
              <a:buChar char="•"/>
            </a:pPr>
            <a:r>
              <a:rPr lang="en-US" dirty="0"/>
              <a:t>Create a strong password (at least 15 characters or 8 with a mix of letters and numbers).</a:t>
            </a:r>
          </a:p>
          <a:p>
            <a:pPr marL="742950" lvl="1" indent="-285750">
              <a:buFont typeface="Arial" panose="020B0604020202020204" pitchFamily="34" charset="0"/>
              <a:buChar char="•"/>
            </a:pPr>
            <a:r>
              <a:rPr lang="en-US" dirty="0"/>
              <a:t>Choose a username for your GitHub profile.</a:t>
            </a:r>
          </a:p>
          <a:p>
            <a:pPr>
              <a:buFont typeface="Arial" panose="020B0604020202020204" pitchFamily="34" charset="0"/>
              <a:buChar char="•"/>
            </a:pPr>
            <a:r>
              <a:rPr lang="en-US" b="1" dirty="0"/>
              <a:t>Verify Email:</a:t>
            </a:r>
            <a:r>
              <a:rPr lang="en-US" dirty="0"/>
              <a:t> Check your email inbox for a verification code from GitHub. Enter this code on the GitHub page.</a:t>
            </a:r>
          </a:p>
          <a:p>
            <a:pPr>
              <a:buFont typeface="Arial" panose="020B0604020202020204" pitchFamily="34" charset="0"/>
              <a:buChar char="•"/>
            </a:pPr>
            <a:r>
              <a:rPr lang="en-US" b="1" dirty="0"/>
              <a:t>Personalize (Optional):</a:t>
            </a:r>
            <a:r>
              <a:rPr lang="en-US" dirty="0"/>
              <a:t> GitHub may ask you some questions to personalize your experience. You can skip this step.</a:t>
            </a:r>
          </a:p>
          <a:p>
            <a:pPr>
              <a:buFont typeface="Arial" panose="020B0604020202020204" pitchFamily="34" charset="0"/>
              <a:buChar char="•"/>
            </a:pPr>
            <a:r>
              <a:rPr lang="en-US" b="1" dirty="0"/>
              <a:t>Choose a Plan:</a:t>
            </a:r>
            <a:r>
              <a:rPr lang="en-US" dirty="0"/>
              <a:t> Select the "Free" plan to start.</a:t>
            </a:r>
          </a:p>
          <a:p>
            <a:endParaRPr lang="en-US" dirty="0"/>
          </a:p>
        </p:txBody>
      </p:sp>
    </p:spTree>
    <p:extLst>
      <p:ext uri="{BB962C8B-B14F-4D97-AF65-F5344CB8AC3E}">
        <p14:creationId xmlns:p14="http://schemas.microsoft.com/office/powerpoint/2010/main" val="2052477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72F86-F6A3-40C5-AB45-527B15AE534B}"/>
              </a:ext>
            </a:extLst>
          </p:cNvPr>
          <p:cNvSpPr>
            <a:spLocks noGrp="1"/>
          </p:cNvSpPr>
          <p:nvPr>
            <p:ph type="title"/>
          </p:nvPr>
        </p:nvSpPr>
        <p:spPr/>
        <p:txBody>
          <a:bodyPr/>
          <a:lstStyle/>
          <a:p>
            <a:r>
              <a:rPr lang="en-US" dirty="0"/>
              <a:t>Git Hub Account </a:t>
            </a:r>
          </a:p>
        </p:txBody>
      </p:sp>
      <p:sp>
        <p:nvSpPr>
          <p:cNvPr id="3" name="Content Placeholder 2">
            <a:extLst>
              <a:ext uri="{FF2B5EF4-FFF2-40B4-BE49-F238E27FC236}">
                <a16:creationId xmlns:a16="http://schemas.microsoft.com/office/drawing/2014/main" id="{FE4A90C8-6BBF-4E5B-87A3-4536CEB6185C}"/>
              </a:ext>
            </a:extLst>
          </p:cNvPr>
          <p:cNvSpPr>
            <a:spLocks noGrp="1"/>
          </p:cNvSpPr>
          <p:nvPr>
            <p:ph idx="1"/>
          </p:nvPr>
        </p:nvSpPr>
        <p:spPr/>
        <p:txBody>
          <a:bodyPr/>
          <a:lstStyle/>
          <a:p>
            <a:r>
              <a:rPr lang="en-US" b="1" dirty="0"/>
              <a:t>2. Accessing Code on GitHub</a:t>
            </a:r>
            <a:endParaRPr lang="en-US" dirty="0"/>
          </a:p>
          <a:p>
            <a:pPr>
              <a:buFont typeface="Arial" panose="020B0604020202020204" pitchFamily="34" charset="0"/>
              <a:buChar char="•"/>
            </a:pPr>
            <a:r>
              <a:rPr lang="en-US" b="1" dirty="0"/>
              <a:t>Find the Repository:</a:t>
            </a:r>
            <a:r>
              <a:rPr lang="en-US" dirty="0"/>
              <a:t> Go to the specific repository URL (in this case, </a:t>
            </a:r>
            <a:r>
              <a:rPr lang="en-US" dirty="0">
                <a:hlinkClick r:id="rId2"/>
              </a:rPr>
              <a:t>https://github.com/avnit/Python-for-everyone</a:t>
            </a:r>
            <a:r>
              <a:rPr lang="en-US" dirty="0"/>
              <a:t>).</a:t>
            </a:r>
          </a:p>
          <a:p>
            <a:pPr>
              <a:buFont typeface="Arial" panose="020B0604020202020204" pitchFamily="34" charset="0"/>
              <a:buChar char="•"/>
            </a:pPr>
            <a:r>
              <a:rPr lang="en-US" b="1" dirty="0"/>
              <a:t>View Code:</a:t>
            </a:r>
            <a:r>
              <a:rPr lang="en-US" dirty="0"/>
              <a:t> </a:t>
            </a:r>
          </a:p>
          <a:p>
            <a:pPr marL="742950" lvl="1" indent="-285750">
              <a:buFont typeface="Arial" panose="020B0604020202020204" pitchFamily="34" charset="0"/>
              <a:buChar char="•"/>
            </a:pPr>
            <a:r>
              <a:rPr lang="en-US" b="1" dirty="0"/>
              <a:t>Browse Files:</a:t>
            </a:r>
            <a:r>
              <a:rPr lang="en-US" dirty="0"/>
              <a:t> You can directly view the code files within the repository by clicking on them.</a:t>
            </a:r>
          </a:p>
          <a:p>
            <a:pPr marL="742950" lvl="1" indent="-285750">
              <a:buFont typeface="Arial" panose="020B0604020202020204" pitchFamily="34" charset="0"/>
              <a:buChar char="•"/>
            </a:pPr>
            <a:r>
              <a:rPr lang="en-US" b="1" dirty="0"/>
              <a:t>Download ZIP:</a:t>
            </a:r>
            <a:r>
              <a:rPr lang="en-US" dirty="0"/>
              <a:t> Download the entire repository as a ZIP file by clicking the green "Code" button and then "Download ZIP."</a:t>
            </a:r>
          </a:p>
          <a:p>
            <a:pPr marL="742950" lvl="1" indent="-285750">
              <a:buFont typeface="Arial" panose="020B0604020202020204" pitchFamily="34" charset="0"/>
              <a:buChar char="•"/>
            </a:pPr>
            <a:r>
              <a:rPr lang="en-US" b="1" dirty="0"/>
              <a:t>Clone the Repository:</a:t>
            </a:r>
            <a:r>
              <a:rPr lang="en-US" dirty="0"/>
              <a:t> </a:t>
            </a:r>
          </a:p>
          <a:p>
            <a:pPr marL="1143000" lvl="2" indent="-228600">
              <a:buFont typeface="Arial" panose="020B0604020202020204" pitchFamily="34" charset="0"/>
              <a:buChar char="•"/>
            </a:pPr>
            <a:r>
              <a:rPr lang="en-US" dirty="0"/>
              <a:t>If you're familiar with Git, you can clone the repository to your local machine using the provided URL. This allows you to work with the code directly on your computer and contribute changes back to the repository.</a:t>
            </a:r>
          </a:p>
          <a:p>
            <a:endParaRPr lang="en-US" dirty="0"/>
          </a:p>
        </p:txBody>
      </p:sp>
    </p:spTree>
    <p:extLst>
      <p:ext uri="{BB962C8B-B14F-4D97-AF65-F5344CB8AC3E}">
        <p14:creationId xmlns:p14="http://schemas.microsoft.com/office/powerpoint/2010/main" val="440196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C21BB-BF01-4217-A093-56B122E1F12D}"/>
              </a:ext>
            </a:extLst>
          </p:cNvPr>
          <p:cNvSpPr>
            <a:spLocks noGrp="1"/>
          </p:cNvSpPr>
          <p:nvPr>
            <p:ph type="title"/>
          </p:nvPr>
        </p:nvSpPr>
        <p:spPr/>
        <p:txBody>
          <a:bodyPr/>
          <a:lstStyle/>
          <a:p>
            <a:r>
              <a:rPr lang="en-US" dirty="0"/>
              <a:t>Git Hub Basics</a:t>
            </a:r>
          </a:p>
        </p:txBody>
      </p:sp>
      <p:sp>
        <p:nvSpPr>
          <p:cNvPr id="3" name="Content Placeholder 2">
            <a:extLst>
              <a:ext uri="{FF2B5EF4-FFF2-40B4-BE49-F238E27FC236}">
                <a16:creationId xmlns:a16="http://schemas.microsoft.com/office/drawing/2014/main" id="{BBB7CE23-3451-4ABD-85C9-7B9DAB2EA6F3}"/>
              </a:ext>
            </a:extLst>
          </p:cNvPr>
          <p:cNvSpPr>
            <a:spLocks noGrp="1"/>
          </p:cNvSpPr>
          <p:nvPr>
            <p:ph idx="1"/>
          </p:nvPr>
        </p:nvSpPr>
        <p:spPr/>
        <p:txBody>
          <a:bodyPr/>
          <a:lstStyle/>
          <a:p>
            <a:pPr>
              <a:buFont typeface="Arial" panose="020B0604020202020204" pitchFamily="34" charset="0"/>
              <a:buChar char="•"/>
            </a:pPr>
            <a:r>
              <a:rPr lang="en-US" b="1" dirty="0"/>
              <a:t>Public vs. Private Repositories:</a:t>
            </a:r>
            <a:r>
              <a:rPr lang="en-US" dirty="0"/>
              <a:t> </a:t>
            </a:r>
          </a:p>
          <a:p>
            <a:pPr marL="742950" lvl="1" indent="-285750">
              <a:buFont typeface="Arial" panose="020B0604020202020204" pitchFamily="34" charset="0"/>
              <a:buChar char="•"/>
            </a:pPr>
            <a:r>
              <a:rPr lang="en-US" dirty="0"/>
              <a:t>Public repositories are visible to everyone on GitHub.</a:t>
            </a:r>
          </a:p>
          <a:p>
            <a:pPr marL="742950" lvl="1" indent="-285750">
              <a:buFont typeface="Arial" panose="020B0604020202020204" pitchFamily="34" charset="0"/>
              <a:buChar char="•"/>
            </a:pPr>
            <a:r>
              <a:rPr lang="en-US" dirty="0"/>
              <a:t>Private repositories require a GitHub account to access and are only visible to you and collaborators you invite.</a:t>
            </a:r>
          </a:p>
          <a:p>
            <a:pPr>
              <a:buFont typeface="Arial" panose="020B0604020202020204" pitchFamily="34" charset="0"/>
              <a:buChar char="•"/>
            </a:pPr>
            <a:r>
              <a:rPr lang="en-US" b="1" dirty="0"/>
              <a:t>Forking a Repository:</a:t>
            </a:r>
            <a:r>
              <a:rPr lang="en-US" dirty="0"/>
              <a:t> </a:t>
            </a:r>
          </a:p>
          <a:p>
            <a:pPr marL="742950" lvl="1" indent="-285750">
              <a:buFont typeface="Arial" panose="020B0604020202020204" pitchFamily="34" charset="0"/>
              <a:buChar char="•"/>
            </a:pPr>
            <a:r>
              <a:rPr lang="en-US" dirty="0"/>
              <a:t>If you want to make changes to the code without affecting the original repository, you can "fork" it. This creates a copy of the repository under your own GitHub account.</a:t>
            </a:r>
          </a:p>
          <a:p>
            <a:endParaRPr lang="en-US" dirty="0"/>
          </a:p>
        </p:txBody>
      </p:sp>
    </p:spTree>
    <p:extLst>
      <p:ext uri="{BB962C8B-B14F-4D97-AF65-F5344CB8AC3E}">
        <p14:creationId xmlns:p14="http://schemas.microsoft.com/office/powerpoint/2010/main" val="2524350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0B62E-93A4-4710-B292-D0EDA68BFFE4}"/>
              </a:ext>
            </a:extLst>
          </p:cNvPr>
          <p:cNvSpPr>
            <a:spLocks noGrp="1"/>
          </p:cNvSpPr>
          <p:nvPr>
            <p:ph type="title"/>
          </p:nvPr>
        </p:nvSpPr>
        <p:spPr/>
        <p:txBody>
          <a:bodyPr/>
          <a:lstStyle/>
          <a:p>
            <a:r>
              <a:rPr lang="en-US" dirty="0"/>
              <a:t>Python basics </a:t>
            </a:r>
          </a:p>
        </p:txBody>
      </p:sp>
      <p:sp>
        <p:nvSpPr>
          <p:cNvPr id="3" name="Content Placeholder 2">
            <a:extLst>
              <a:ext uri="{FF2B5EF4-FFF2-40B4-BE49-F238E27FC236}">
                <a16:creationId xmlns:a16="http://schemas.microsoft.com/office/drawing/2014/main" id="{D463A86D-0B30-471E-8EE8-AABF12301660}"/>
              </a:ext>
            </a:extLst>
          </p:cNvPr>
          <p:cNvSpPr>
            <a:spLocks noGrp="1"/>
          </p:cNvSpPr>
          <p:nvPr>
            <p:ph idx="1"/>
          </p:nvPr>
        </p:nvSpPr>
        <p:spPr/>
        <p:txBody>
          <a:bodyPr/>
          <a:lstStyle/>
          <a:p>
            <a:r>
              <a:rPr lang="en-US" dirty="0"/>
              <a:t>Variable and Data Types </a:t>
            </a:r>
          </a:p>
          <a:p>
            <a:pPr lvl="1"/>
            <a:r>
              <a:rPr lang="en-US" dirty="0"/>
              <a:t>Numerical Data Types </a:t>
            </a:r>
          </a:p>
          <a:p>
            <a:pPr marL="914400" lvl="2" indent="0">
              <a:buNone/>
            </a:pPr>
            <a:endParaRPr lang="en-US" dirty="0"/>
          </a:p>
        </p:txBody>
      </p:sp>
      <p:graphicFrame>
        <p:nvGraphicFramePr>
          <p:cNvPr id="4" name="Table 4">
            <a:extLst>
              <a:ext uri="{FF2B5EF4-FFF2-40B4-BE49-F238E27FC236}">
                <a16:creationId xmlns:a16="http://schemas.microsoft.com/office/drawing/2014/main" id="{196C8738-B9D0-4370-ADC6-4830F923ADA5}"/>
              </a:ext>
            </a:extLst>
          </p:cNvPr>
          <p:cNvGraphicFramePr>
            <a:graphicFrameLocks noGrp="1"/>
          </p:cNvGraphicFramePr>
          <p:nvPr>
            <p:extLst>
              <p:ext uri="{D42A27DB-BD31-4B8C-83A1-F6EECF244321}">
                <p14:modId xmlns:p14="http://schemas.microsoft.com/office/powerpoint/2010/main" val="3684354934"/>
              </p:ext>
            </p:extLst>
          </p:nvPr>
        </p:nvGraphicFramePr>
        <p:xfrm>
          <a:off x="1497610" y="2888774"/>
          <a:ext cx="8127999" cy="22961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011398692"/>
                    </a:ext>
                  </a:extLst>
                </a:gridCol>
                <a:gridCol w="2709333">
                  <a:extLst>
                    <a:ext uri="{9D8B030D-6E8A-4147-A177-3AD203B41FA5}">
                      <a16:colId xmlns:a16="http://schemas.microsoft.com/office/drawing/2014/main" val="3631831896"/>
                    </a:ext>
                  </a:extLst>
                </a:gridCol>
                <a:gridCol w="2709333">
                  <a:extLst>
                    <a:ext uri="{9D8B030D-6E8A-4147-A177-3AD203B41FA5}">
                      <a16:colId xmlns:a16="http://schemas.microsoft.com/office/drawing/2014/main" val="1162797238"/>
                    </a:ext>
                  </a:extLst>
                </a:gridCol>
              </a:tblGrid>
              <a:tr h="370840">
                <a:tc>
                  <a:txBody>
                    <a:bodyPr/>
                    <a:lstStyle/>
                    <a:p>
                      <a:r>
                        <a:rPr lang="en-US" dirty="0"/>
                        <a:t>Data Type</a:t>
                      </a:r>
                    </a:p>
                  </a:txBody>
                  <a:tcPr/>
                </a:tc>
                <a:tc>
                  <a:txBody>
                    <a:bodyPr/>
                    <a:lstStyle/>
                    <a:p>
                      <a:r>
                        <a:rPr lang="en-US" dirty="0"/>
                        <a:t>Keyword </a:t>
                      </a:r>
                    </a:p>
                  </a:txBody>
                  <a:tcPr/>
                </a:tc>
                <a:tc>
                  <a:txBody>
                    <a:bodyPr/>
                    <a:lstStyle/>
                    <a:p>
                      <a:r>
                        <a:rPr lang="en-US" dirty="0"/>
                        <a:t>Description</a:t>
                      </a:r>
                    </a:p>
                  </a:txBody>
                  <a:tcPr/>
                </a:tc>
                <a:extLst>
                  <a:ext uri="{0D108BD9-81ED-4DB2-BD59-A6C34878D82A}">
                    <a16:rowId xmlns:a16="http://schemas.microsoft.com/office/drawing/2014/main" val="1578618748"/>
                  </a:ext>
                </a:extLst>
              </a:tr>
              <a:tr h="370840">
                <a:tc>
                  <a:txBody>
                    <a:bodyPr/>
                    <a:lstStyle/>
                    <a:p>
                      <a:r>
                        <a:rPr lang="en-US" dirty="0"/>
                        <a:t>Integer</a:t>
                      </a:r>
                    </a:p>
                  </a:txBody>
                  <a:tcPr/>
                </a:tc>
                <a:tc>
                  <a:txBody>
                    <a:bodyPr/>
                    <a:lstStyle/>
                    <a:p>
                      <a:r>
                        <a:rPr lang="en-US" dirty="0"/>
                        <a:t>Int</a:t>
                      </a:r>
                    </a:p>
                  </a:txBody>
                  <a:tcPr/>
                </a:tc>
                <a:tc>
                  <a:txBody>
                    <a:bodyPr/>
                    <a:lstStyle/>
                    <a:p>
                      <a:r>
                        <a:rPr lang="en-US" dirty="0"/>
                        <a:t>A whole number </a:t>
                      </a:r>
                    </a:p>
                  </a:txBody>
                  <a:tcPr/>
                </a:tc>
                <a:extLst>
                  <a:ext uri="{0D108BD9-81ED-4DB2-BD59-A6C34878D82A}">
                    <a16:rowId xmlns:a16="http://schemas.microsoft.com/office/drawing/2014/main" val="74749425"/>
                  </a:ext>
                </a:extLst>
              </a:tr>
              <a:tr h="370840">
                <a:tc>
                  <a:txBody>
                    <a:bodyPr/>
                    <a:lstStyle/>
                    <a:p>
                      <a:r>
                        <a:rPr lang="en-US" dirty="0"/>
                        <a:t>Float</a:t>
                      </a:r>
                    </a:p>
                  </a:txBody>
                  <a:tcPr/>
                </a:tc>
                <a:tc>
                  <a:txBody>
                    <a:bodyPr/>
                    <a:lstStyle/>
                    <a:p>
                      <a:r>
                        <a:rPr lang="en-US" dirty="0"/>
                        <a:t>Float</a:t>
                      </a:r>
                    </a:p>
                  </a:txBody>
                  <a:tcPr/>
                </a:tc>
                <a:tc>
                  <a:txBody>
                    <a:bodyPr/>
                    <a:lstStyle/>
                    <a:p>
                      <a:r>
                        <a:rPr lang="en-US" dirty="0"/>
                        <a:t>A floating point number </a:t>
                      </a:r>
                    </a:p>
                  </a:txBody>
                  <a:tcPr/>
                </a:tc>
                <a:extLst>
                  <a:ext uri="{0D108BD9-81ED-4DB2-BD59-A6C34878D82A}">
                    <a16:rowId xmlns:a16="http://schemas.microsoft.com/office/drawing/2014/main" val="436915333"/>
                  </a:ext>
                </a:extLst>
              </a:tr>
              <a:tr h="370840">
                <a:tc>
                  <a:txBody>
                    <a:bodyPr/>
                    <a:lstStyle/>
                    <a:p>
                      <a:r>
                        <a:rPr lang="en-US" dirty="0"/>
                        <a:t>Complex </a:t>
                      </a:r>
                    </a:p>
                  </a:txBody>
                  <a:tcPr/>
                </a:tc>
                <a:tc>
                  <a:txBody>
                    <a:bodyPr/>
                    <a:lstStyle/>
                    <a:p>
                      <a:r>
                        <a:rPr lang="en-US" dirty="0"/>
                        <a:t>Complex </a:t>
                      </a:r>
                    </a:p>
                  </a:txBody>
                  <a:tcPr/>
                </a:tc>
                <a:tc>
                  <a:txBody>
                    <a:bodyPr/>
                    <a:lstStyle/>
                    <a:p>
                      <a:r>
                        <a:rPr lang="en-US" dirty="0"/>
                        <a:t>A complex Number (which has a real and a imaginary part to it) </a:t>
                      </a:r>
                    </a:p>
                  </a:txBody>
                  <a:tcPr/>
                </a:tc>
                <a:extLst>
                  <a:ext uri="{0D108BD9-81ED-4DB2-BD59-A6C34878D82A}">
                    <a16:rowId xmlns:a16="http://schemas.microsoft.com/office/drawing/2014/main" val="4179945662"/>
                  </a:ext>
                </a:extLst>
              </a:tr>
            </a:tbl>
          </a:graphicData>
        </a:graphic>
      </p:graphicFrame>
    </p:spTree>
    <p:extLst>
      <p:ext uri="{BB962C8B-B14F-4D97-AF65-F5344CB8AC3E}">
        <p14:creationId xmlns:p14="http://schemas.microsoft.com/office/powerpoint/2010/main" val="25613862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957</TotalTime>
  <Words>941</Words>
  <Application>Microsoft Office PowerPoint</Application>
  <PresentationFormat>Widescreen</PresentationFormat>
  <Paragraphs>213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Century Gothic</vt:lpstr>
      <vt:lpstr>Vapor Trail</vt:lpstr>
      <vt:lpstr>Python For Everyone</vt:lpstr>
      <vt:lpstr>Avnit Bambah</vt:lpstr>
      <vt:lpstr>Installing Python </vt:lpstr>
      <vt:lpstr>Running the first program </vt:lpstr>
      <vt:lpstr>Create a GitHub account </vt:lpstr>
      <vt:lpstr>Git hub Account </vt:lpstr>
      <vt:lpstr>Git Hub Account </vt:lpstr>
      <vt:lpstr>Git Hub Basics</vt:lpstr>
      <vt:lpstr>Python basics </vt:lpstr>
      <vt:lpstr>Strings </vt:lpstr>
      <vt:lpstr>Concat two strings </vt:lpstr>
      <vt:lpstr>Booleans</vt:lpstr>
      <vt:lpstr>SEQUENCES </vt:lpstr>
      <vt:lpstr>Operators </vt:lpstr>
      <vt:lpstr>Assignment Operators </vt:lpstr>
      <vt:lpstr>Comparison Operators </vt:lpstr>
      <vt:lpstr>Logical Operator </vt:lpstr>
      <vt:lpstr>AND operator </vt:lpstr>
      <vt:lpstr>USER INPUT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For Everyone</dc:title>
  <dc:creator>avnit bambah</dc:creator>
  <cp:lastModifiedBy>Avnit Bambah (Ext)</cp:lastModifiedBy>
  <cp:revision>18</cp:revision>
  <dcterms:created xsi:type="dcterms:W3CDTF">2024-09-10T14:11:50Z</dcterms:created>
  <dcterms:modified xsi:type="dcterms:W3CDTF">2025-01-29T21:08:36Z</dcterms:modified>
</cp:coreProperties>
</file>