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2" r:id="rId6"/>
    <p:sldId id="261" r:id="rId7"/>
    <p:sldId id="260" r:id="rId8"/>
    <p:sldId id="263" r:id="rId9"/>
    <p:sldId id="265" r:id="rId10"/>
    <p:sldId id="264" r:id="rId11"/>
    <p:sldId id="266" r:id="rId12"/>
    <p:sldId id="269" r:id="rId13"/>
    <p:sldId id="268" r:id="rId14"/>
    <p:sldId id="267"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68"/>
  </p:normalViewPr>
  <p:slideViewPr>
    <p:cSldViewPr snapToGrid="0" snapToObjects="1">
      <p:cViewPr>
        <p:scale>
          <a:sx n="93" d="100"/>
          <a:sy n="93" d="100"/>
        </p:scale>
        <p:origin x="132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9/21/20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9/21/20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9/21/20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9/21/20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9/21/20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ata-seattlecitygis.opendata.arcgis.com/datasets/5b5c745e0f1f48e7a53acec63a0022ab_0/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5431-6C08-AB4B-A33B-E1387D395696}"/>
              </a:ext>
            </a:extLst>
          </p:cNvPr>
          <p:cNvSpPr>
            <a:spLocks noGrp="1"/>
          </p:cNvSpPr>
          <p:nvPr>
            <p:ph type="ctrTitle"/>
          </p:nvPr>
        </p:nvSpPr>
        <p:spPr>
          <a:xfrm>
            <a:off x="1915127" y="2944290"/>
            <a:ext cx="8361229" cy="2098226"/>
          </a:xfrm>
        </p:spPr>
        <p:txBody>
          <a:bodyPr/>
          <a:lstStyle/>
          <a:p>
            <a:r>
              <a:rPr lang="en-CA" sz="6000" b="1" dirty="0"/>
              <a:t>Capstone Report: Predict Accident Severity</a:t>
            </a:r>
            <a:br>
              <a:rPr lang="en-CA" b="1" dirty="0"/>
            </a:br>
            <a:endParaRPr lang="en-US" dirty="0"/>
          </a:p>
        </p:txBody>
      </p:sp>
      <p:sp>
        <p:nvSpPr>
          <p:cNvPr id="3" name="Subtitle 2">
            <a:extLst>
              <a:ext uri="{FF2B5EF4-FFF2-40B4-BE49-F238E27FC236}">
                <a16:creationId xmlns:a16="http://schemas.microsoft.com/office/drawing/2014/main" id="{2521AB99-CB96-4A47-A77E-071813572083}"/>
              </a:ext>
            </a:extLst>
          </p:cNvPr>
          <p:cNvSpPr>
            <a:spLocks noGrp="1"/>
          </p:cNvSpPr>
          <p:nvPr>
            <p:ph type="subTitle" idx="1"/>
          </p:nvPr>
        </p:nvSpPr>
        <p:spPr>
          <a:xfrm>
            <a:off x="2679904" y="4499397"/>
            <a:ext cx="6831673" cy="1086237"/>
          </a:xfrm>
        </p:spPr>
        <p:txBody>
          <a:bodyPr/>
          <a:lstStyle/>
          <a:p>
            <a:r>
              <a:rPr lang="en-CA" b="1" dirty="0"/>
              <a:t>Lorena Wang</a:t>
            </a:r>
          </a:p>
          <a:p>
            <a:endParaRPr lang="en-US" dirty="0"/>
          </a:p>
        </p:txBody>
      </p:sp>
    </p:spTree>
    <p:extLst>
      <p:ext uri="{BB962C8B-B14F-4D97-AF65-F5344CB8AC3E}">
        <p14:creationId xmlns:p14="http://schemas.microsoft.com/office/powerpoint/2010/main" val="3977814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A80D2-4E3C-EC49-9643-12C8B5265B6B}"/>
              </a:ext>
            </a:extLst>
          </p:cNvPr>
          <p:cNvSpPr>
            <a:spLocks noGrp="1"/>
          </p:cNvSpPr>
          <p:nvPr>
            <p:ph type="title"/>
          </p:nvPr>
        </p:nvSpPr>
        <p:spPr>
          <a:xfrm>
            <a:off x="1021750" y="4531058"/>
            <a:ext cx="4015907" cy="1683474"/>
          </a:xfrm>
        </p:spPr>
        <p:txBody>
          <a:bodyPr>
            <a:noAutofit/>
          </a:bodyPr>
          <a:lstStyle/>
          <a:p>
            <a:r>
              <a:rPr lang="en-CA" sz="2800" dirty="0"/>
              <a:t>Count of traffic collisions by driver under influenced condition</a:t>
            </a:r>
            <a:endParaRPr lang="en-US" sz="2800" dirty="0"/>
          </a:p>
        </p:txBody>
      </p:sp>
      <p:pic>
        <p:nvPicPr>
          <p:cNvPr id="6" name="Content Placeholder 5" descr="A picture containing screenshot&#10;&#10;Description automatically generated">
            <a:extLst>
              <a:ext uri="{FF2B5EF4-FFF2-40B4-BE49-F238E27FC236}">
                <a16:creationId xmlns:a16="http://schemas.microsoft.com/office/drawing/2014/main" id="{7D5D5237-93B9-164A-B7B2-BA08195F30FA}"/>
              </a:ext>
            </a:extLst>
          </p:cNvPr>
          <p:cNvPicPr>
            <a:picLocks/>
          </p:cNvPicPr>
          <p:nvPr/>
        </p:nvPicPr>
        <p:blipFill rotWithShape="1">
          <a:blip r:embed="rId2">
            <a:extLst>
              <a:ext uri="{28A0092B-C50C-407E-A947-70E740481C1C}">
                <a14:useLocalDpi xmlns:a14="http://schemas.microsoft.com/office/drawing/2010/main" val="0"/>
              </a:ext>
            </a:extLst>
          </a:blip>
          <a:srcRect l="4255" r="6533" b="2"/>
          <a:stretch/>
        </p:blipFill>
        <p:spPr bwMode="auto">
          <a:xfrm>
            <a:off x="1" y="10"/>
            <a:ext cx="6050279" cy="3732653"/>
          </a:xfrm>
          <a:prstGeom prst="rect">
            <a:avLst/>
          </a:prstGeom>
          <a:noFill/>
        </p:spPr>
      </p:pic>
      <p:pic>
        <p:nvPicPr>
          <p:cNvPr id="4" name="Picture 3" descr="A screenshot of a social media post&#10;&#10;Description automatically generated">
            <a:extLst>
              <a:ext uri="{FF2B5EF4-FFF2-40B4-BE49-F238E27FC236}">
                <a16:creationId xmlns:a16="http://schemas.microsoft.com/office/drawing/2014/main" id="{2CBF1049-CEA8-2645-A338-C55432D56081}"/>
              </a:ext>
            </a:extLst>
          </p:cNvPr>
          <p:cNvPicPr/>
          <p:nvPr/>
        </p:nvPicPr>
        <p:blipFill rotWithShape="1">
          <a:blip r:embed="rId3" cstate="print">
            <a:extLst>
              <a:ext uri="{28A0092B-C50C-407E-A947-70E740481C1C}">
                <a14:useLocalDpi xmlns:a14="http://schemas.microsoft.com/office/drawing/2010/main" val="0"/>
              </a:ext>
            </a:extLst>
          </a:blip>
          <a:srcRect r="2747" b="2"/>
          <a:stretch/>
        </p:blipFill>
        <p:spPr>
          <a:xfrm>
            <a:off x="6253810" y="284028"/>
            <a:ext cx="5097704" cy="3144972"/>
          </a:xfrm>
          <a:prstGeom prst="rect">
            <a:avLst/>
          </a:prstGeom>
        </p:spPr>
      </p:pic>
      <p:sp>
        <p:nvSpPr>
          <p:cNvPr id="15" name="Freeform: Shape 14">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030294"/>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0" name="Content Placeholder 9">
            <a:extLst>
              <a:ext uri="{FF2B5EF4-FFF2-40B4-BE49-F238E27FC236}">
                <a16:creationId xmlns:a16="http://schemas.microsoft.com/office/drawing/2014/main" id="{BE177350-14E2-4ECB-936D-8696D07E6EC7}"/>
              </a:ext>
            </a:extLst>
          </p:cNvPr>
          <p:cNvSpPr>
            <a:spLocks noGrp="1"/>
          </p:cNvSpPr>
          <p:nvPr>
            <p:ph idx="1"/>
          </p:nvPr>
        </p:nvSpPr>
        <p:spPr>
          <a:xfrm>
            <a:off x="5153892" y="4531059"/>
            <a:ext cx="5818908" cy="1683474"/>
          </a:xfrm>
        </p:spPr>
        <p:txBody>
          <a:bodyPr>
            <a:normAutofit fontScale="85000" lnSpcReduction="20000"/>
          </a:bodyPr>
          <a:lstStyle/>
          <a:p>
            <a:r>
              <a:rPr lang="en-CA" dirty="0"/>
              <a:t>Only 1% of the drivers involved was under the influence of drugs or alcohol in the total traffic collisions. </a:t>
            </a:r>
          </a:p>
          <a:p>
            <a:r>
              <a:rPr lang="en-CA" dirty="0"/>
              <a:t>But around 17.3% of the drivers involved in the serious traffic collisions (except for 1-severity traffic collisions) were under the influence, which means the traffic accident with under influenced drivers are more likely to be a serious type.</a:t>
            </a:r>
          </a:p>
          <a:p>
            <a:endParaRPr lang="en-US" sz="1800" dirty="0"/>
          </a:p>
        </p:txBody>
      </p:sp>
      <p:sp>
        <p:nvSpPr>
          <p:cNvPr id="17" name="Freeform: Shape 16">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67569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F7764-3ED8-D445-901F-F7FEF2574895}"/>
              </a:ext>
            </a:extLst>
          </p:cNvPr>
          <p:cNvSpPr>
            <a:spLocks noGrp="1"/>
          </p:cNvSpPr>
          <p:nvPr>
            <p:ph type="title"/>
          </p:nvPr>
        </p:nvSpPr>
        <p:spPr>
          <a:xfrm>
            <a:off x="8471424" y="1110882"/>
            <a:ext cx="3053039" cy="1060817"/>
          </a:xfrm>
        </p:spPr>
        <p:txBody>
          <a:bodyPr anchor="b">
            <a:noAutofit/>
          </a:bodyPr>
          <a:lstStyle/>
          <a:p>
            <a:r>
              <a:rPr lang="en-CA" sz="2400" dirty="0"/>
              <a:t>Count of traffic collisions by PEDROWNOTGRNT</a:t>
            </a:r>
            <a:endParaRPr lang="en-US" sz="1600" dirty="0"/>
          </a:p>
        </p:txBody>
      </p:sp>
      <p:pic>
        <p:nvPicPr>
          <p:cNvPr id="4" name="Picture 3" descr="A picture containing screenshot&#10;&#10;Description automatically generated">
            <a:extLst>
              <a:ext uri="{FF2B5EF4-FFF2-40B4-BE49-F238E27FC236}">
                <a16:creationId xmlns:a16="http://schemas.microsoft.com/office/drawing/2014/main" id="{312A9ECF-CA90-4B4E-AB29-F0D60E5332A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4275" y="1531395"/>
            <a:ext cx="6900380" cy="3795209"/>
          </a:xfrm>
          <a:prstGeom prst="rect">
            <a:avLst/>
          </a:prstGeom>
          <a:noFill/>
        </p:spPr>
      </p:pic>
      <p:sp>
        <p:nvSpPr>
          <p:cNvPr id="3" name="Content Placeholder 2">
            <a:extLst>
              <a:ext uri="{FF2B5EF4-FFF2-40B4-BE49-F238E27FC236}">
                <a16:creationId xmlns:a16="http://schemas.microsoft.com/office/drawing/2014/main" id="{8A0798FF-B0F2-EF46-820A-F8718B4FA358}"/>
              </a:ext>
            </a:extLst>
          </p:cNvPr>
          <p:cNvSpPr>
            <a:spLocks noGrp="1"/>
          </p:cNvSpPr>
          <p:nvPr>
            <p:ph idx="1"/>
          </p:nvPr>
        </p:nvSpPr>
        <p:spPr>
          <a:xfrm>
            <a:off x="8471423" y="2286000"/>
            <a:ext cx="3053039" cy="3931920"/>
          </a:xfrm>
        </p:spPr>
        <p:txBody>
          <a:bodyPr>
            <a:normAutofit fontScale="92500" lnSpcReduction="20000"/>
          </a:bodyPr>
          <a:lstStyle/>
          <a:p>
            <a:r>
              <a:rPr lang="en-CA" dirty="0"/>
              <a:t>There are 97.6% of the traffic accidents are in the condition with the pedestrian right of way granted in the total samples.</a:t>
            </a:r>
          </a:p>
          <a:p>
            <a:r>
              <a:rPr lang="en-CA" dirty="0"/>
              <a:t> Ungranted the pedestrian right of way shows an extremely low rate in 1-severity type of traffic accidents, which means this condition can decrease the probability of traffic accidents, especially 1-severity type.</a:t>
            </a:r>
          </a:p>
          <a:p>
            <a:endParaRPr lang="en-US" sz="1600" dirty="0"/>
          </a:p>
        </p:txBody>
      </p:sp>
      <p:sp>
        <p:nvSpPr>
          <p:cNvPr id="1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2157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B95A5-750F-274F-90DF-8D57733AE515}"/>
              </a:ext>
            </a:extLst>
          </p:cNvPr>
          <p:cNvSpPr>
            <a:spLocks noGrp="1"/>
          </p:cNvSpPr>
          <p:nvPr>
            <p:ph type="title"/>
          </p:nvPr>
        </p:nvSpPr>
        <p:spPr>
          <a:xfrm>
            <a:off x="8471424" y="1110882"/>
            <a:ext cx="3053039" cy="1060817"/>
          </a:xfrm>
        </p:spPr>
        <p:txBody>
          <a:bodyPr anchor="b">
            <a:noAutofit/>
          </a:bodyPr>
          <a:lstStyle/>
          <a:p>
            <a:r>
              <a:rPr lang="en-CA" sz="2400" dirty="0"/>
              <a:t>Count of traffic collisions by if caused by speeding factor</a:t>
            </a:r>
            <a:endParaRPr lang="en-US" sz="1600" dirty="0"/>
          </a:p>
        </p:txBody>
      </p:sp>
      <p:pic>
        <p:nvPicPr>
          <p:cNvPr id="4" name="Picture 3" descr="A picture containing screenshot&#10;&#10;Description automatically generated">
            <a:extLst>
              <a:ext uri="{FF2B5EF4-FFF2-40B4-BE49-F238E27FC236}">
                <a16:creationId xmlns:a16="http://schemas.microsoft.com/office/drawing/2014/main" id="{D66CAA6A-303C-314F-9CA4-5E08CFF961D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4275" y="1530015"/>
            <a:ext cx="6900380" cy="3797969"/>
          </a:xfrm>
          <a:prstGeom prst="rect">
            <a:avLst/>
          </a:prstGeom>
          <a:noFill/>
        </p:spPr>
      </p:pic>
      <p:sp>
        <p:nvSpPr>
          <p:cNvPr id="3" name="Content Placeholder 2">
            <a:extLst>
              <a:ext uri="{FF2B5EF4-FFF2-40B4-BE49-F238E27FC236}">
                <a16:creationId xmlns:a16="http://schemas.microsoft.com/office/drawing/2014/main" id="{E8BEA49F-1DD3-F548-9FCF-8FBD01DABC35}"/>
              </a:ext>
            </a:extLst>
          </p:cNvPr>
          <p:cNvSpPr>
            <a:spLocks noGrp="1"/>
          </p:cNvSpPr>
          <p:nvPr>
            <p:ph idx="1"/>
          </p:nvPr>
        </p:nvSpPr>
        <p:spPr>
          <a:xfrm>
            <a:off x="8471423" y="2286000"/>
            <a:ext cx="3053039" cy="3931920"/>
          </a:xfrm>
        </p:spPr>
        <p:txBody>
          <a:bodyPr>
            <a:normAutofit/>
          </a:bodyPr>
          <a:lstStyle/>
          <a:p>
            <a:r>
              <a:rPr lang="en-CA" dirty="0"/>
              <a:t>94.4% of the total traffic collision samples are not caused by the speeding factor. </a:t>
            </a:r>
          </a:p>
          <a:p>
            <a:r>
              <a:rPr lang="en-CA" dirty="0"/>
              <a:t>The rate of serious type traffic collision samples (expect 1-severity type) caused by speeding factor is higher than the 1-severity type collision.</a:t>
            </a:r>
          </a:p>
          <a:p>
            <a:endParaRPr lang="en-US" sz="1600" dirty="0"/>
          </a:p>
        </p:txBody>
      </p:sp>
      <p:sp>
        <p:nvSpPr>
          <p:cNvPr id="1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8095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28DE-3D21-8F48-A9AE-5CAC1A3FA348}"/>
              </a:ext>
            </a:extLst>
          </p:cNvPr>
          <p:cNvSpPr>
            <a:spLocks noGrp="1"/>
          </p:cNvSpPr>
          <p:nvPr>
            <p:ph type="title"/>
          </p:nvPr>
        </p:nvSpPr>
        <p:spPr/>
        <p:txBody>
          <a:bodyPr/>
          <a:lstStyle/>
          <a:p>
            <a:r>
              <a:rPr lang="en-CA" dirty="0"/>
              <a:t>Predictive Modeling</a:t>
            </a:r>
            <a:endParaRPr lang="en-US" dirty="0"/>
          </a:p>
        </p:txBody>
      </p:sp>
      <p:sp>
        <p:nvSpPr>
          <p:cNvPr id="3" name="Content Placeholder 2">
            <a:extLst>
              <a:ext uri="{FF2B5EF4-FFF2-40B4-BE49-F238E27FC236}">
                <a16:creationId xmlns:a16="http://schemas.microsoft.com/office/drawing/2014/main" id="{E56EC6C1-BDEF-3644-B36F-8EFD3350D98C}"/>
              </a:ext>
            </a:extLst>
          </p:cNvPr>
          <p:cNvSpPr>
            <a:spLocks noGrp="1"/>
          </p:cNvSpPr>
          <p:nvPr>
            <p:ph idx="1"/>
          </p:nvPr>
        </p:nvSpPr>
        <p:spPr/>
        <p:txBody>
          <a:bodyPr/>
          <a:lstStyle/>
          <a:p>
            <a:r>
              <a:rPr lang="en-CA" dirty="0"/>
              <a:t>In this project, classification machine learning algorithms are used to predict severity of the traffic collisions.</a:t>
            </a:r>
          </a:p>
          <a:p>
            <a:r>
              <a:rPr lang="en-CA" dirty="0"/>
              <a:t>Logistic Regression, K Neighbors Nearest (KNN), SVM and Decision Tree algorithms are used to classify the traffic collisions into the initial four severity types and the transformed two classes. The accuracy of each algorithms is compared.</a:t>
            </a:r>
          </a:p>
          <a:p>
            <a:r>
              <a:rPr lang="en-CA" dirty="0"/>
              <a:t>The top factors in the decision tree algorithm are visualized.</a:t>
            </a:r>
            <a:endParaRPr lang="en-US" dirty="0"/>
          </a:p>
        </p:txBody>
      </p:sp>
    </p:spTree>
    <p:extLst>
      <p:ext uri="{BB962C8B-B14F-4D97-AF65-F5344CB8AC3E}">
        <p14:creationId xmlns:p14="http://schemas.microsoft.com/office/powerpoint/2010/main" val="321250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1466-7A47-9040-B897-C391BD5AE4AF}"/>
              </a:ext>
            </a:extLst>
          </p:cNvPr>
          <p:cNvSpPr>
            <a:spLocks noGrp="1"/>
          </p:cNvSpPr>
          <p:nvPr>
            <p:ph type="title"/>
          </p:nvPr>
        </p:nvSpPr>
        <p:spPr/>
        <p:txBody>
          <a:bodyPr/>
          <a:lstStyle/>
          <a:p>
            <a:r>
              <a:rPr lang="en-US"/>
              <a:t>Multi-Class Predictive Model</a:t>
            </a:r>
            <a:endParaRPr lang="en-US" dirty="0"/>
          </a:p>
        </p:txBody>
      </p:sp>
      <p:graphicFrame>
        <p:nvGraphicFramePr>
          <p:cNvPr id="4" name="Content Placeholder 3">
            <a:extLst>
              <a:ext uri="{FF2B5EF4-FFF2-40B4-BE49-F238E27FC236}">
                <a16:creationId xmlns:a16="http://schemas.microsoft.com/office/drawing/2014/main" id="{5657CE7F-9116-C947-ADFF-9C5C4E2DC835}"/>
              </a:ext>
            </a:extLst>
          </p:cNvPr>
          <p:cNvGraphicFramePr>
            <a:graphicFrameLocks noGrp="1"/>
          </p:cNvGraphicFramePr>
          <p:nvPr>
            <p:ph idx="1"/>
            <p:extLst>
              <p:ext uri="{D42A27DB-BD31-4B8C-83A1-F6EECF244321}">
                <p14:modId xmlns:p14="http://schemas.microsoft.com/office/powerpoint/2010/main" val="918809790"/>
              </p:ext>
            </p:extLst>
          </p:nvPr>
        </p:nvGraphicFramePr>
        <p:xfrm>
          <a:off x="1371600" y="1707572"/>
          <a:ext cx="4835236" cy="2351810"/>
        </p:xfrm>
        <a:graphic>
          <a:graphicData uri="http://schemas.openxmlformats.org/drawingml/2006/table">
            <a:tbl>
              <a:tblPr firstRow="1" firstCol="1" bandRow="1">
                <a:tableStyleId>{5C22544A-7EE6-4342-B048-85BDC9FD1C3A}</a:tableStyleId>
              </a:tblPr>
              <a:tblGrid>
                <a:gridCol w="2417618">
                  <a:extLst>
                    <a:ext uri="{9D8B030D-6E8A-4147-A177-3AD203B41FA5}">
                      <a16:colId xmlns:a16="http://schemas.microsoft.com/office/drawing/2014/main" val="4130011680"/>
                    </a:ext>
                  </a:extLst>
                </a:gridCol>
                <a:gridCol w="2417618">
                  <a:extLst>
                    <a:ext uri="{9D8B030D-6E8A-4147-A177-3AD203B41FA5}">
                      <a16:colId xmlns:a16="http://schemas.microsoft.com/office/drawing/2014/main" val="3434029334"/>
                    </a:ext>
                  </a:extLst>
                </a:gridCol>
              </a:tblGrid>
              <a:tr h="470362">
                <a:tc>
                  <a:txBody>
                    <a:bodyPr/>
                    <a:lstStyle/>
                    <a:p>
                      <a:pPr algn="l"/>
                      <a:r>
                        <a:rPr lang="en-CA" sz="1800" spc="10">
                          <a:effectLst/>
                        </a:rPr>
                        <a:t>Algorithm</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CA" sz="1800" spc="10" dirty="0">
                          <a:effectLst/>
                        </a:rPr>
                        <a:t>Accuracy</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297539"/>
                  </a:ext>
                </a:extLst>
              </a:tr>
              <a:tr h="470362">
                <a:tc>
                  <a:txBody>
                    <a:bodyPr/>
                    <a:lstStyle/>
                    <a:p>
                      <a:pPr algn="l"/>
                      <a:r>
                        <a:rPr lang="en-CA" sz="1800" spc="10">
                          <a:effectLst/>
                        </a:rPr>
                        <a:t>LR</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CA" sz="1800" spc="10">
                          <a:effectLst/>
                        </a:rPr>
                        <a:t>56.23%</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0599467"/>
                  </a:ext>
                </a:extLst>
              </a:tr>
              <a:tr h="470362">
                <a:tc>
                  <a:txBody>
                    <a:bodyPr/>
                    <a:lstStyle/>
                    <a:p>
                      <a:pPr algn="l"/>
                      <a:r>
                        <a:rPr lang="en-CA" sz="1800" spc="10" dirty="0">
                          <a:effectLst/>
                        </a:rPr>
                        <a:t>KNN(K=7)</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CA" sz="1800" spc="10">
                          <a:effectLst/>
                        </a:rPr>
                        <a:t>67.31%</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9363040"/>
                  </a:ext>
                </a:extLst>
              </a:tr>
              <a:tr h="470362">
                <a:tc>
                  <a:txBody>
                    <a:bodyPr/>
                    <a:lstStyle/>
                    <a:p>
                      <a:pPr algn="l"/>
                      <a:r>
                        <a:rPr lang="en-CA" sz="1800" spc="10">
                          <a:effectLst/>
                        </a:rPr>
                        <a:t>SVM</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CA" sz="1800" spc="10">
                          <a:effectLst/>
                        </a:rPr>
                        <a:t>65.59%</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876112"/>
                  </a:ext>
                </a:extLst>
              </a:tr>
              <a:tr h="470362">
                <a:tc>
                  <a:txBody>
                    <a:bodyPr/>
                    <a:lstStyle/>
                    <a:p>
                      <a:pPr algn="l"/>
                      <a:r>
                        <a:rPr lang="en-CA" sz="1800" spc="10">
                          <a:effectLst/>
                        </a:rPr>
                        <a:t>Decision Tree</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CA" sz="1800" spc="10" dirty="0">
                          <a:solidFill>
                            <a:srgbClr val="FF0000"/>
                          </a:solidFill>
                          <a:effectLst/>
                        </a:rPr>
                        <a:t>70.83%</a:t>
                      </a:r>
                      <a:endParaRPr lang="en-CA"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23894248"/>
                  </a:ext>
                </a:extLst>
              </a:tr>
            </a:tbl>
          </a:graphicData>
        </a:graphic>
      </p:graphicFrame>
      <p:graphicFrame>
        <p:nvGraphicFramePr>
          <p:cNvPr id="8" name="Table 7">
            <a:extLst>
              <a:ext uri="{FF2B5EF4-FFF2-40B4-BE49-F238E27FC236}">
                <a16:creationId xmlns:a16="http://schemas.microsoft.com/office/drawing/2014/main" id="{9D054ECE-CF09-BA48-9CC1-6A13AD58A25C}"/>
              </a:ext>
            </a:extLst>
          </p:cNvPr>
          <p:cNvGraphicFramePr>
            <a:graphicFrameLocks noGrp="1"/>
          </p:cNvGraphicFramePr>
          <p:nvPr>
            <p:extLst>
              <p:ext uri="{D42A27DB-BD31-4B8C-83A1-F6EECF244321}">
                <p14:modId xmlns:p14="http://schemas.microsoft.com/office/powerpoint/2010/main" val="3497421290"/>
              </p:ext>
            </p:extLst>
          </p:nvPr>
        </p:nvGraphicFramePr>
        <p:xfrm>
          <a:off x="1219199" y="4502901"/>
          <a:ext cx="4987637" cy="1897898"/>
        </p:xfrm>
        <a:graphic>
          <a:graphicData uri="http://schemas.openxmlformats.org/drawingml/2006/table">
            <a:tbl>
              <a:tblPr firstRow="1" firstCol="1" bandRow="1">
                <a:tableStyleId>{5C22544A-7EE6-4342-B048-85BDC9FD1C3A}</a:tableStyleId>
              </a:tblPr>
              <a:tblGrid>
                <a:gridCol w="1163606">
                  <a:extLst>
                    <a:ext uri="{9D8B030D-6E8A-4147-A177-3AD203B41FA5}">
                      <a16:colId xmlns:a16="http://schemas.microsoft.com/office/drawing/2014/main" val="4183039010"/>
                    </a:ext>
                  </a:extLst>
                </a:gridCol>
                <a:gridCol w="835680">
                  <a:extLst>
                    <a:ext uri="{9D8B030D-6E8A-4147-A177-3AD203B41FA5}">
                      <a16:colId xmlns:a16="http://schemas.microsoft.com/office/drawing/2014/main" val="3783621694"/>
                    </a:ext>
                  </a:extLst>
                </a:gridCol>
                <a:gridCol w="996117">
                  <a:extLst>
                    <a:ext uri="{9D8B030D-6E8A-4147-A177-3AD203B41FA5}">
                      <a16:colId xmlns:a16="http://schemas.microsoft.com/office/drawing/2014/main" val="355568660"/>
                    </a:ext>
                  </a:extLst>
                </a:gridCol>
                <a:gridCol w="996117">
                  <a:extLst>
                    <a:ext uri="{9D8B030D-6E8A-4147-A177-3AD203B41FA5}">
                      <a16:colId xmlns:a16="http://schemas.microsoft.com/office/drawing/2014/main" val="1658813938"/>
                    </a:ext>
                  </a:extLst>
                </a:gridCol>
                <a:gridCol w="996117">
                  <a:extLst>
                    <a:ext uri="{9D8B030D-6E8A-4147-A177-3AD203B41FA5}">
                      <a16:colId xmlns:a16="http://schemas.microsoft.com/office/drawing/2014/main" val="1434716045"/>
                    </a:ext>
                  </a:extLst>
                </a:gridCol>
              </a:tblGrid>
              <a:tr h="632634">
                <a:tc>
                  <a:txBody>
                    <a:bodyPr/>
                    <a:lstStyle/>
                    <a:p>
                      <a:r>
                        <a:rPr lang="en-CA" sz="1800" spc="10">
                          <a:effectLst/>
                        </a:rPr>
                        <a:t>Severity/ f1-score</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LR   </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KNN   </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SVM   </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Decision Tree   </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866991"/>
                  </a:ext>
                </a:extLst>
              </a:tr>
              <a:tr h="316316">
                <a:tc>
                  <a:txBody>
                    <a:bodyPr/>
                    <a:lstStyle/>
                    <a:p>
                      <a:r>
                        <a:rPr lang="en-CA" sz="1800" spc="10">
                          <a:effectLst/>
                        </a:rPr>
                        <a:t>1</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dirty="0">
                          <a:effectLst/>
                        </a:rPr>
                        <a:t>0.62</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0.62</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0.64</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0.64</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8945497"/>
                  </a:ext>
                </a:extLst>
              </a:tr>
              <a:tr h="316316">
                <a:tc>
                  <a:txBody>
                    <a:bodyPr/>
                    <a:lstStyle/>
                    <a:p>
                      <a:r>
                        <a:rPr lang="en-CA" sz="1800" spc="10">
                          <a:effectLst/>
                        </a:rPr>
                        <a:t>2</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0.49</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0.54</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0.53</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dirty="0">
                          <a:effectLst/>
                        </a:rPr>
                        <a:t>0.59</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477349"/>
                  </a:ext>
                </a:extLst>
              </a:tr>
              <a:tr h="316316">
                <a:tc>
                  <a:txBody>
                    <a:bodyPr/>
                    <a:lstStyle/>
                    <a:p>
                      <a:r>
                        <a:rPr lang="en-CA" sz="1800" spc="10">
                          <a:effectLst/>
                        </a:rPr>
                        <a:t>3</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0.43</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0.67</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0.60</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0.71</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7872737"/>
                  </a:ext>
                </a:extLst>
              </a:tr>
              <a:tr h="316316">
                <a:tc>
                  <a:txBody>
                    <a:bodyPr/>
                    <a:lstStyle/>
                    <a:p>
                      <a:r>
                        <a:rPr lang="en-CA" sz="1800" spc="10">
                          <a:effectLst/>
                        </a:rPr>
                        <a:t>4</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0.68</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0.86</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0.85</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dirty="0">
                          <a:effectLst/>
                        </a:rPr>
                        <a:t>0.88</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9691270"/>
                  </a:ext>
                </a:extLst>
              </a:tr>
            </a:tbl>
          </a:graphicData>
        </a:graphic>
      </p:graphicFrame>
      <p:pic>
        <p:nvPicPr>
          <p:cNvPr id="13" name="Picture 12" descr="A close up of a logo&#10;&#10;Description automatically generated">
            <a:extLst>
              <a:ext uri="{FF2B5EF4-FFF2-40B4-BE49-F238E27FC236}">
                <a16:creationId xmlns:a16="http://schemas.microsoft.com/office/drawing/2014/main" id="{EA83B793-D240-5145-96AB-DB057722FB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8731" y="1766455"/>
            <a:ext cx="5597841" cy="3907155"/>
          </a:xfrm>
          <a:prstGeom prst="rect">
            <a:avLst/>
          </a:prstGeom>
          <a:noFill/>
          <a:ln>
            <a:noFill/>
          </a:ln>
        </p:spPr>
      </p:pic>
    </p:spTree>
    <p:extLst>
      <p:ext uri="{BB962C8B-B14F-4D97-AF65-F5344CB8AC3E}">
        <p14:creationId xmlns:p14="http://schemas.microsoft.com/office/powerpoint/2010/main" val="23564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1466-7A47-9040-B897-C391BD5AE4AF}"/>
              </a:ext>
            </a:extLst>
          </p:cNvPr>
          <p:cNvSpPr>
            <a:spLocks noGrp="1"/>
          </p:cNvSpPr>
          <p:nvPr>
            <p:ph type="title"/>
          </p:nvPr>
        </p:nvSpPr>
        <p:spPr/>
        <p:txBody>
          <a:bodyPr/>
          <a:lstStyle/>
          <a:p>
            <a:r>
              <a:rPr lang="en-US" dirty="0"/>
              <a:t>Two-Class Predictive Model</a:t>
            </a:r>
          </a:p>
        </p:txBody>
      </p:sp>
      <p:graphicFrame>
        <p:nvGraphicFramePr>
          <p:cNvPr id="4" name="Content Placeholder 3">
            <a:extLst>
              <a:ext uri="{FF2B5EF4-FFF2-40B4-BE49-F238E27FC236}">
                <a16:creationId xmlns:a16="http://schemas.microsoft.com/office/drawing/2014/main" id="{5657CE7F-9116-C947-ADFF-9C5C4E2DC835}"/>
              </a:ext>
            </a:extLst>
          </p:cNvPr>
          <p:cNvGraphicFramePr>
            <a:graphicFrameLocks noGrp="1"/>
          </p:cNvGraphicFramePr>
          <p:nvPr>
            <p:ph idx="1"/>
            <p:extLst>
              <p:ext uri="{D42A27DB-BD31-4B8C-83A1-F6EECF244321}">
                <p14:modId xmlns:p14="http://schemas.microsoft.com/office/powerpoint/2010/main" val="3096282160"/>
              </p:ext>
            </p:extLst>
          </p:nvPr>
        </p:nvGraphicFramePr>
        <p:xfrm>
          <a:off x="1371600" y="1707572"/>
          <a:ext cx="4835236" cy="2351810"/>
        </p:xfrm>
        <a:graphic>
          <a:graphicData uri="http://schemas.openxmlformats.org/drawingml/2006/table">
            <a:tbl>
              <a:tblPr firstRow="1" firstCol="1" bandRow="1">
                <a:tableStyleId>{5C22544A-7EE6-4342-B048-85BDC9FD1C3A}</a:tableStyleId>
              </a:tblPr>
              <a:tblGrid>
                <a:gridCol w="2417618">
                  <a:extLst>
                    <a:ext uri="{9D8B030D-6E8A-4147-A177-3AD203B41FA5}">
                      <a16:colId xmlns:a16="http://schemas.microsoft.com/office/drawing/2014/main" val="4130011680"/>
                    </a:ext>
                  </a:extLst>
                </a:gridCol>
                <a:gridCol w="2417618">
                  <a:extLst>
                    <a:ext uri="{9D8B030D-6E8A-4147-A177-3AD203B41FA5}">
                      <a16:colId xmlns:a16="http://schemas.microsoft.com/office/drawing/2014/main" val="3434029334"/>
                    </a:ext>
                  </a:extLst>
                </a:gridCol>
              </a:tblGrid>
              <a:tr h="470362">
                <a:tc>
                  <a:txBody>
                    <a:bodyPr/>
                    <a:lstStyle/>
                    <a:p>
                      <a:pPr algn="l"/>
                      <a:r>
                        <a:rPr lang="en-CA" sz="1800" spc="10">
                          <a:effectLst/>
                        </a:rPr>
                        <a:t>Algorithm</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CA" sz="1800" spc="10" dirty="0">
                          <a:effectLst/>
                        </a:rPr>
                        <a:t>Accuracy</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297539"/>
                  </a:ext>
                </a:extLst>
              </a:tr>
              <a:tr h="470362">
                <a:tc>
                  <a:txBody>
                    <a:bodyPr/>
                    <a:lstStyle/>
                    <a:p>
                      <a:pPr algn="l"/>
                      <a:r>
                        <a:rPr lang="en-CA" sz="1800" spc="10" dirty="0">
                          <a:effectLst/>
                        </a:rPr>
                        <a:t>LR</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algn="l" defTabSz="914400" rtl="0" eaLnBrk="1" latinLnBrk="0" hangingPunct="1"/>
                      <a:r>
                        <a:rPr lang="en-CA" sz="1800" b="1" kern="1200" spc="10" dirty="0">
                          <a:solidFill>
                            <a:schemeClr val="tx1"/>
                          </a:solidFill>
                          <a:effectLst/>
                          <a:latin typeface="+mn-lt"/>
                          <a:ea typeface="+mn-ea"/>
                          <a:cs typeface="+mn-cs"/>
                        </a:rPr>
                        <a:t>75.88%</a:t>
                      </a:r>
                    </a:p>
                  </a:txBody>
                  <a:tcPr marL="68580" marR="68580" marT="0" marB="0"/>
                </a:tc>
                <a:extLst>
                  <a:ext uri="{0D108BD9-81ED-4DB2-BD59-A6C34878D82A}">
                    <a16:rowId xmlns:a16="http://schemas.microsoft.com/office/drawing/2014/main" val="1870599467"/>
                  </a:ext>
                </a:extLst>
              </a:tr>
              <a:tr h="470362">
                <a:tc>
                  <a:txBody>
                    <a:bodyPr/>
                    <a:lstStyle/>
                    <a:p>
                      <a:pPr algn="l"/>
                      <a:r>
                        <a:rPr lang="en-CA" sz="1800" spc="10" dirty="0">
                          <a:effectLst/>
                        </a:rPr>
                        <a:t>KNN(K=7)</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algn="l" defTabSz="914400" rtl="0" eaLnBrk="1" latinLnBrk="0" hangingPunct="1"/>
                      <a:r>
                        <a:rPr lang="en-CA" sz="1800" b="1" kern="1200" spc="10" dirty="0">
                          <a:solidFill>
                            <a:schemeClr val="tx1"/>
                          </a:solidFill>
                          <a:effectLst/>
                          <a:latin typeface="+mn-lt"/>
                          <a:ea typeface="+mn-ea"/>
                          <a:cs typeface="+mn-cs"/>
                        </a:rPr>
                        <a:t>81.15%</a:t>
                      </a:r>
                    </a:p>
                  </a:txBody>
                  <a:tcPr marL="68580" marR="68580" marT="0" marB="0"/>
                </a:tc>
                <a:extLst>
                  <a:ext uri="{0D108BD9-81ED-4DB2-BD59-A6C34878D82A}">
                    <a16:rowId xmlns:a16="http://schemas.microsoft.com/office/drawing/2014/main" val="579363040"/>
                  </a:ext>
                </a:extLst>
              </a:tr>
              <a:tr h="470362">
                <a:tc>
                  <a:txBody>
                    <a:bodyPr/>
                    <a:lstStyle/>
                    <a:p>
                      <a:pPr marL="0" algn="l" defTabSz="914400" rtl="0" eaLnBrk="1" latinLnBrk="0" hangingPunct="1"/>
                      <a:r>
                        <a:rPr lang="en-CA" sz="1800" b="1" kern="1200" spc="10" dirty="0">
                          <a:solidFill>
                            <a:schemeClr val="lt1"/>
                          </a:solidFill>
                          <a:effectLst/>
                          <a:latin typeface="+mn-lt"/>
                          <a:ea typeface="+mn-ea"/>
                          <a:cs typeface="+mn-cs"/>
                        </a:rPr>
                        <a:t>SVM</a:t>
                      </a:r>
                    </a:p>
                  </a:txBody>
                  <a:tcPr marL="68580" marR="68580" marT="0" marB="0"/>
                </a:tc>
                <a:tc>
                  <a:txBody>
                    <a:bodyPr/>
                    <a:lstStyle/>
                    <a:p>
                      <a:pPr marL="0" algn="l" defTabSz="914400" rtl="0" eaLnBrk="1" latinLnBrk="0" hangingPunct="1"/>
                      <a:r>
                        <a:rPr lang="en-CA" sz="1800" b="1" kern="1200" spc="10" dirty="0">
                          <a:solidFill>
                            <a:schemeClr val="tx1"/>
                          </a:solidFill>
                          <a:effectLst/>
                          <a:latin typeface="+mn-lt"/>
                          <a:ea typeface="+mn-ea"/>
                          <a:cs typeface="+mn-cs"/>
                        </a:rPr>
                        <a:t>78.56%</a:t>
                      </a:r>
                    </a:p>
                  </a:txBody>
                  <a:tcPr marL="68580" marR="68580" marT="0" marB="0"/>
                </a:tc>
                <a:extLst>
                  <a:ext uri="{0D108BD9-81ED-4DB2-BD59-A6C34878D82A}">
                    <a16:rowId xmlns:a16="http://schemas.microsoft.com/office/drawing/2014/main" val="234876112"/>
                  </a:ext>
                </a:extLst>
              </a:tr>
              <a:tr h="470362">
                <a:tc>
                  <a:txBody>
                    <a:bodyPr/>
                    <a:lstStyle/>
                    <a:p>
                      <a:pPr algn="l"/>
                      <a:r>
                        <a:rPr lang="en-CA" sz="1800" spc="10">
                          <a:effectLst/>
                        </a:rPr>
                        <a:t>Decision Tree</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algn="l" defTabSz="914400" rtl="0" eaLnBrk="1" latinLnBrk="0" hangingPunct="1"/>
                      <a:r>
                        <a:rPr lang="en-CA" sz="1800" b="1" kern="1200" spc="10" dirty="0">
                          <a:solidFill>
                            <a:srgbClr val="FF0000"/>
                          </a:solidFill>
                          <a:effectLst/>
                          <a:latin typeface="+mn-lt"/>
                          <a:ea typeface="+mn-ea"/>
                          <a:cs typeface="+mn-cs"/>
                        </a:rPr>
                        <a:t>83.68%</a:t>
                      </a:r>
                    </a:p>
                  </a:txBody>
                  <a:tcPr marL="68580" marR="68580" marT="0" marB="0"/>
                </a:tc>
                <a:extLst>
                  <a:ext uri="{0D108BD9-81ED-4DB2-BD59-A6C34878D82A}">
                    <a16:rowId xmlns:a16="http://schemas.microsoft.com/office/drawing/2014/main" val="823894248"/>
                  </a:ext>
                </a:extLst>
              </a:tr>
            </a:tbl>
          </a:graphicData>
        </a:graphic>
      </p:graphicFrame>
      <p:graphicFrame>
        <p:nvGraphicFramePr>
          <p:cNvPr id="8" name="Table 7">
            <a:extLst>
              <a:ext uri="{FF2B5EF4-FFF2-40B4-BE49-F238E27FC236}">
                <a16:creationId xmlns:a16="http://schemas.microsoft.com/office/drawing/2014/main" id="{9D054ECE-CF09-BA48-9CC1-6A13AD58A25C}"/>
              </a:ext>
            </a:extLst>
          </p:cNvPr>
          <p:cNvGraphicFramePr>
            <a:graphicFrameLocks noGrp="1"/>
          </p:cNvGraphicFramePr>
          <p:nvPr>
            <p:extLst>
              <p:ext uri="{D42A27DB-BD31-4B8C-83A1-F6EECF244321}">
                <p14:modId xmlns:p14="http://schemas.microsoft.com/office/powerpoint/2010/main" val="411221865"/>
              </p:ext>
            </p:extLst>
          </p:nvPr>
        </p:nvGraphicFramePr>
        <p:xfrm>
          <a:off x="1219199" y="4502901"/>
          <a:ext cx="4987637" cy="1265266"/>
        </p:xfrm>
        <a:graphic>
          <a:graphicData uri="http://schemas.openxmlformats.org/drawingml/2006/table">
            <a:tbl>
              <a:tblPr firstRow="1" firstCol="1" bandRow="1">
                <a:tableStyleId>{5C22544A-7EE6-4342-B048-85BDC9FD1C3A}</a:tableStyleId>
              </a:tblPr>
              <a:tblGrid>
                <a:gridCol w="1163606">
                  <a:extLst>
                    <a:ext uri="{9D8B030D-6E8A-4147-A177-3AD203B41FA5}">
                      <a16:colId xmlns:a16="http://schemas.microsoft.com/office/drawing/2014/main" val="4183039010"/>
                    </a:ext>
                  </a:extLst>
                </a:gridCol>
                <a:gridCol w="835680">
                  <a:extLst>
                    <a:ext uri="{9D8B030D-6E8A-4147-A177-3AD203B41FA5}">
                      <a16:colId xmlns:a16="http://schemas.microsoft.com/office/drawing/2014/main" val="3783621694"/>
                    </a:ext>
                  </a:extLst>
                </a:gridCol>
                <a:gridCol w="996117">
                  <a:extLst>
                    <a:ext uri="{9D8B030D-6E8A-4147-A177-3AD203B41FA5}">
                      <a16:colId xmlns:a16="http://schemas.microsoft.com/office/drawing/2014/main" val="355568660"/>
                    </a:ext>
                  </a:extLst>
                </a:gridCol>
                <a:gridCol w="996117">
                  <a:extLst>
                    <a:ext uri="{9D8B030D-6E8A-4147-A177-3AD203B41FA5}">
                      <a16:colId xmlns:a16="http://schemas.microsoft.com/office/drawing/2014/main" val="1658813938"/>
                    </a:ext>
                  </a:extLst>
                </a:gridCol>
                <a:gridCol w="996117">
                  <a:extLst>
                    <a:ext uri="{9D8B030D-6E8A-4147-A177-3AD203B41FA5}">
                      <a16:colId xmlns:a16="http://schemas.microsoft.com/office/drawing/2014/main" val="1434716045"/>
                    </a:ext>
                  </a:extLst>
                </a:gridCol>
              </a:tblGrid>
              <a:tr h="632634">
                <a:tc>
                  <a:txBody>
                    <a:bodyPr/>
                    <a:lstStyle/>
                    <a:p>
                      <a:r>
                        <a:rPr lang="en-CA" sz="1800" spc="10">
                          <a:effectLst/>
                        </a:rPr>
                        <a:t>Severity/ f1-score</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LR   </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KNN   </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SVM   </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CA" sz="1800" spc="10">
                          <a:effectLst/>
                        </a:rPr>
                        <a:t>Decision Tree   </a:t>
                      </a:r>
                      <a:endParaRPr lang="en-CA"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866991"/>
                  </a:ext>
                </a:extLst>
              </a:tr>
              <a:tr h="316316">
                <a:tc>
                  <a:txBody>
                    <a:bodyPr/>
                    <a:lstStyle/>
                    <a:p>
                      <a:pPr marL="0" algn="l" defTabSz="914400" rtl="0" eaLnBrk="1" latinLnBrk="0" hangingPunct="1"/>
                      <a:r>
                        <a:rPr lang="en-CA" sz="1800" b="1" kern="1200" spc="10">
                          <a:solidFill>
                            <a:schemeClr val="lt1"/>
                          </a:solidFill>
                          <a:effectLst/>
                          <a:latin typeface="+mn-lt"/>
                          <a:ea typeface="+mn-ea"/>
                          <a:cs typeface="+mn-cs"/>
                        </a:rPr>
                        <a:t>0</a:t>
                      </a:r>
                    </a:p>
                  </a:txBody>
                  <a:tcPr marL="68580" marR="68580" marT="0" marB="0"/>
                </a:tc>
                <a:tc>
                  <a:txBody>
                    <a:bodyPr/>
                    <a:lstStyle/>
                    <a:p>
                      <a:pPr marL="0" algn="l" defTabSz="914400" rtl="0" eaLnBrk="1" latinLnBrk="0" hangingPunct="1"/>
                      <a:r>
                        <a:rPr lang="en-CA" sz="1800" b="1" kern="1200" spc="10">
                          <a:solidFill>
                            <a:schemeClr val="tx1"/>
                          </a:solidFill>
                          <a:effectLst/>
                          <a:latin typeface="+mn-lt"/>
                          <a:ea typeface="+mn-ea"/>
                          <a:cs typeface="+mn-cs"/>
                        </a:rPr>
                        <a:t>0.77</a:t>
                      </a:r>
                    </a:p>
                  </a:txBody>
                  <a:tcPr marL="68580" marR="68580" marT="0" marB="0"/>
                </a:tc>
                <a:tc>
                  <a:txBody>
                    <a:bodyPr/>
                    <a:lstStyle/>
                    <a:p>
                      <a:pPr marL="0" algn="l" defTabSz="914400" rtl="0" eaLnBrk="1" latinLnBrk="0" hangingPunct="1"/>
                      <a:r>
                        <a:rPr lang="en-CA" sz="1800" b="1" kern="1200" spc="10">
                          <a:solidFill>
                            <a:schemeClr val="tx1"/>
                          </a:solidFill>
                          <a:effectLst/>
                          <a:latin typeface="+mn-lt"/>
                          <a:ea typeface="+mn-ea"/>
                          <a:cs typeface="+mn-cs"/>
                        </a:rPr>
                        <a:t>0.80</a:t>
                      </a:r>
                    </a:p>
                  </a:txBody>
                  <a:tcPr marL="68580" marR="68580" marT="0" marB="0"/>
                </a:tc>
                <a:tc>
                  <a:txBody>
                    <a:bodyPr/>
                    <a:lstStyle/>
                    <a:p>
                      <a:pPr marL="0" algn="l" defTabSz="914400" rtl="0" eaLnBrk="1" latinLnBrk="0" hangingPunct="1"/>
                      <a:r>
                        <a:rPr lang="en-CA" sz="1800" b="1" kern="1200" spc="10" dirty="0">
                          <a:solidFill>
                            <a:schemeClr val="tx1"/>
                          </a:solidFill>
                          <a:effectLst/>
                          <a:latin typeface="+mn-lt"/>
                          <a:ea typeface="+mn-ea"/>
                          <a:cs typeface="+mn-cs"/>
                        </a:rPr>
                        <a:t>0.79</a:t>
                      </a:r>
                    </a:p>
                  </a:txBody>
                  <a:tcPr marL="68580" marR="68580" marT="0" marB="0"/>
                </a:tc>
                <a:tc>
                  <a:txBody>
                    <a:bodyPr/>
                    <a:lstStyle/>
                    <a:p>
                      <a:pPr marL="0" algn="l" defTabSz="914400" rtl="0" eaLnBrk="1" latinLnBrk="0" hangingPunct="1"/>
                      <a:r>
                        <a:rPr lang="en-CA" sz="1800" b="1" kern="1200" spc="10">
                          <a:solidFill>
                            <a:schemeClr val="tx1"/>
                          </a:solidFill>
                          <a:effectLst/>
                          <a:latin typeface="+mn-lt"/>
                          <a:ea typeface="+mn-ea"/>
                          <a:cs typeface="+mn-cs"/>
                        </a:rPr>
                        <a:t>0.83</a:t>
                      </a:r>
                    </a:p>
                  </a:txBody>
                  <a:tcPr marL="68580" marR="68580" marT="0" marB="0"/>
                </a:tc>
                <a:extLst>
                  <a:ext uri="{0D108BD9-81ED-4DB2-BD59-A6C34878D82A}">
                    <a16:rowId xmlns:a16="http://schemas.microsoft.com/office/drawing/2014/main" val="3528945497"/>
                  </a:ext>
                </a:extLst>
              </a:tr>
              <a:tr h="316316">
                <a:tc>
                  <a:txBody>
                    <a:bodyPr/>
                    <a:lstStyle/>
                    <a:p>
                      <a:pPr marL="0" algn="l" defTabSz="914400" rtl="0" eaLnBrk="1" latinLnBrk="0" hangingPunct="1"/>
                      <a:r>
                        <a:rPr lang="en-CA" sz="1800" b="1" kern="1200" spc="10">
                          <a:solidFill>
                            <a:schemeClr val="lt1"/>
                          </a:solidFill>
                          <a:effectLst/>
                          <a:latin typeface="+mn-lt"/>
                          <a:ea typeface="+mn-ea"/>
                          <a:cs typeface="+mn-cs"/>
                        </a:rPr>
                        <a:t>1</a:t>
                      </a:r>
                    </a:p>
                  </a:txBody>
                  <a:tcPr marL="68580" marR="68580" marT="0" marB="0"/>
                </a:tc>
                <a:tc>
                  <a:txBody>
                    <a:bodyPr/>
                    <a:lstStyle/>
                    <a:p>
                      <a:pPr marL="0" algn="l" defTabSz="914400" rtl="0" eaLnBrk="1" latinLnBrk="0" hangingPunct="1"/>
                      <a:r>
                        <a:rPr lang="en-CA" sz="1800" b="1" kern="1200" spc="10">
                          <a:solidFill>
                            <a:schemeClr val="tx1"/>
                          </a:solidFill>
                          <a:effectLst/>
                          <a:latin typeface="+mn-lt"/>
                          <a:ea typeface="+mn-ea"/>
                          <a:cs typeface="+mn-cs"/>
                        </a:rPr>
                        <a:t>0.75</a:t>
                      </a:r>
                    </a:p>
                  </a:txBody>
                  <a:tcPr marL="68580" marR="68580" marT="0" marB="0"/>
                </a:tc>
                <a:tc>
                  <a:txBody>
                    <a:bodyPr/>
                    <a:lstStyle/>
                    <a:p>
                      <a:pPr marL="0" algn="l" defTabSz="914400" rtl="0" eaLnBrk="1" latinLnBrk="0" hangingPunct="1"/>
                      <a:r>
                        <a:rPr lang="en-CA" sz="1800" b="1" kern="1200" spc="10">
                          <a:solidFill>
                            <a:schemeClr val="tx1"/>
                          </a:solidFill>
                          <a:effectLst/>
                          <a:latin typeface="+mn-lt"/>
                          <a:ea typeface="+mn-ea"/>
                          <a:cs typeface="+mn-cs"/>
                        </a:rPr>
                        <a:t>0.82</a:t>
                      </a:r>
                    </a:p>
                  </a:txBody>
                  <a:tcPr marL="68580" marR="68580" marT="0" marB="0"/>
                </a:tc>
                <a:tc>
                  <a:txBody>
                    <a:bodyPr/>
                    <a:lstStyle/>
                    <a:p>
                      <a:pPr marL="0" algn="l" defTabSz="914400" rtl="0" eaLnBrk="1" latinLnBrk="0" hangingPunct="1"/>
                      <a:r>
                        <a:rPr lang="en-CA" sz="1800" b="1" kern="1200" spc="10">
                          <a:solidFill>
                            <a:schemeClr val="tx1"/>
                          </a:solidFill>
                          <a:effectLst/>
                          <a:latin typeface="+mn-lt"/>
                          <a:ea typeface="+mn-ea"/>
                          <a:cs typeface="+mn-cs"/>
                        </a:rPr>
                        <a:t>0.77</a:t>
                      </a:r>
                    </a:p>
                  </a:txBody>
                  <a:tcPr marL="68580" marR="68580" marT="0" marB="0"/>
                </a:tc>
                <a:tc>
                  <a:txBody>
                    <a:bodyPr/>
                    <a:lstStyle/>
                    <a:p>
                      <a:pPr marL="0" algn="l" defTabSz="914400" rtl="0" eaLnBrk="1" latinLnBrk="0" hangingPunct="1"/>
                      <a:r>
                        <a:rPr lang="en-CA" sz="1800" b="1" kern="1200" spc="10" dirty="0">
                          <a:solidFill>
                            <a:schemeClr val="tx1"/>
                          </a:solidFill>
                          <a:effectLst/>
                          <a:latin typeface="+mn-lt"/>
                          <a:ea typeface="+mn-ea"/>
                          <a:cs typeface="+mn-cs"/>
                        </a:rPr>
                        <a:t>0.84</a:t>
                      </a:r>
                    </a:p>
                  </a:txBody>
                  <a:tcPr marL="68580" marR="68580" marT="0" marB="0"/>
                </a:tc>
                <a:extLst>
                  <a:ext uri="{0D108BD9-81ED-4DB2-BD59-A6C34878D82A}">
                    <a16:rowId xmlns:a16="http://schemas.microsoft.com/office/drawing/2014/main" val="303477349"/>
                  </a:ext>
                </a:extLst>
              </a:tr>
            </a:tbl>
          </a:graphicData>
        </a:graphic>
      </p:graphicFrame>
      <p:pic>
        <p:nvPicPr>
          <p:cNvPr id="6" name="Picture 5" descr="A close up of a logo&#10;&#10;Description automatically generated">
            <a:extLst>
              <a:ext uri="{FF2B5EF4-FFF2-40B4-BE49-F238E27FC236}">
                <a16:creationId xmlns:a16="http://schemas.microsoft.com/office/drawing/2014/main" id="{5BFEF1FF-E8B6-FD4A-85D4-B751ACDA98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28930" y="1707572"/>
            <a:ext cx="5544416" cy="3945083"/>
          </a:xfrm>
          <a:prstGeom prst="rect">
            <a:avLst/>
          </a:prstGeom>
          <a:noFill/>
          <a:ln>
            <a:noFill/>
          </a:ln>
        </p:spPr>
      </p:pic>
    </p:spTree>
    <p:extLst>
      <p:ext uri="{BB962C8B-B14F-4D97-AF65-F5344CB8AC3E}">
        <p14:creationId xmlns:p14="http://schemas.microsoft.com/office/powerpoint/2010/main" val="345599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EA58-ECE2-BE41-9DBC-29B7D45F179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6824ACB-0644-9A43-AEAB-24D7C3B232FA}"/>
              </a:ext>
            </a:extLst>
          </p:cNvPr>
          <p:cNvSpPr>
            <a:spLocks noGrp="1"/>
          </p:cNvSpPr>
          <p:nvPr>
            <p:ph idx="1"/>
          </p:nvPr>
        </p:nvSpPr>
        <p:spPr/>
        <p:txBody>
          <a:bodyPr/>
          <a:lstStyle/>
          <a:p>
            <a:r>
              <a:rPr lang="en-CA" dirty="0"/>
              <a:t>This project analysed the relationship in main factors (weather, month, weekday, hour, address type, drivers’ condition, speeding and pedestrian right to way) and the severity of traffic collisions. </a:t>
            </a:r>
          </a:p>
          <a:p>
            <a:r>
              <a:rPr lang="en-CA" dirty="0"/>
              <a:t>The predictive models are built in LR, KNN, SVM and Decision Tree algorithms. Besides the original severity code degree, this project also makes a two-class level severity code. </a:t>
            </a:r>
          </a:p>
          <a:p>
            <a:r>
              <a:rPr lang="en-CA" dirty="0"/>
              <a:t>We can conclude that Decision Tree has the best predicting accuracy in Multiple-Class and Two-Class models, with 70.83% and 83.68% accuracy separately. The top factors in the decision tree algorithm are also visualized in this project.</a:t>
            </a:r>
          </a:p>
          <a:p>
            <a:endParaRPr lang="en-US" dirty="0"/>
          </a:p>
        </p:txBody>
      </p:sp>
    </p:spTree>
    <p:extLst>
      <p:ext uri="{BB962C8B-B14F-4D97-AF65-F5344CB8AC3E}">
        <p14:creationId xmlns:p14="http://schemas.microsoft.com/office/powerpoint/2010/main" val="94229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CADD-4E28-A446-B281-FE33FFF91927}"/>
              </a:ext>
            </a:extLst>
          </p:cNvPr>
          <p:cNvSpPr>
            <a:spLocks noGrp="1"/>
          </p:cNvSpPr>
          <p:nvPr>
            <p:ph type="title"/>
          </p:nvPr>
        </p:nvSpPr>
        <p:spPr/>
        <p:txBody>
          <a:bodyPr/>
          <a:lstStyle/>
          <a:p>
            <a:r>
              <a:rPr lang="en-CA" dirty="0"/>
              <a:t>Introduction </a:t>
            </a:r>
            <a:endParaRPr lang="en-US" dirty="0"/>
          </a:p>
        </p:txBody>
      </p:sp>
      <p:sp>
        <p:nvSpPr>
          <p:cNvPr id="3" name="Content Placeholder 2">
            <a:extLst>
              <a:ext uri="{FF2B5EF4-FFF2-40B4-BE49-F238E27FC236}">
                <a16:creationId xmlns:a16="http://schemas.microsoft.com/office/drawing/2014/main" id="{D8B87C2A-67CD-124A-A831-F9DB809FD976}"/>
              </a:ext>
            </a:extLst>
          </p:cNvPr>
          <p:cNvSpPr>
            <a:spLocks noGrp="1"/>
          </p:cNvSpPr>
          <p:nvPr>
            <p:ph idx="1"/>
          </p:nvPr>
        </p:nvSpPr>
        <p:spPr/>
        <p:txBody>
          <a:bodyPr/>
          <a:lstStyle/>
          <a:p>
            <a:pPr fontAlgn="base"/>
            <a:r>
              <a:rPr lang="en-CA" dirty="0"/>
              <a:t>Road traffic injuries and deaths has been a global severe problem. According to the statistic report from World Health Organization (WHO):</a:t>
            </a:r>
          </a:p>
          <a:p>
            <a:pPr lvl="0" fontAlgn="base"/>
            <a:r>
              <a:rPr lang="en-CA" dirty="0"/>
              <a:t>Every year 1.35 million people are killed as a result of a road traffic crash.</a:t>
            </a:r>
          </a:p>
          <a:p>
            <a:pPr lvl="0" fontAlgn="base"/>
            <a:r>
              <a:rPr lang="en-CA" dirty="0"/>
              <a:t>Between 20 and 50 million people suffer non-fatal injuries, which most can lead to disabilities in their life.</a:t>
            </a:r>
          </a:p>
          <a:p>
            <a:pPr lvl="0" fontAlgn="base"/>
            <a:r>
              <a:rPr lang="en-CA" dirty="0"/>
              <a:t>Road traffic injuries are estimated to be the eighth leading cause of death globally for all age groups and the leading cause of death for children and young people aged 5–29 years old. More people now die in road traffic crashes than from HIV/AIDS.</a:t>
            </a:r>
          </a:p>
          <a:p>
            <a:endParaRPr lang="en-US" dirty="0"/>
          </a:p>
        </p:txBody>
      </p:sp>
    </p:spTree>
    <p:extLst>
      <p:ext uri="{BB962C8B-B14F-4D97-AF65-F5344CB8AC3E}">
        <p14:creationId xmlns:p14="http://schemas.microsoft.com/office/powerpoint/2010/main" val="400791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9044-DDFE-C04A-A3D1-0AEDAD4F083B}"/>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51E1268-CF03-BE4B-9E1D-F8B26BB5C701}"/>
              </a:ext>
            </a:extLst>
          </p:cNvPr>
          <p:cNvSpPr>
            <a:spLocks noGrp="1"/>
          </p:cNvSpPr>
          <p:nvPr>
            <p:ph idx="1"/>
          </p:nvPr>
        </p:nvSpPr>
        <p:spPr/>
        <p:txBody>
          <a:bodyPr/>
          <a:lstStyle/>
          <a:p>
            <a:r>
              <a:rPr lang="en-CA" dirty="0"/>
              <a:t>Analyze the relationship in main factors and the traffic accidents severity.</a:t>
            </a:r>
          </a:p>
          <a:p>
            <a:r>
              <a:rPr lang="en-CA" dirty="0"/>
              <a:t>Build models to predict the severity of the traffic accidents according to the factors in the car collision data in the city of Seattle, USA. </a:t>
            </a:r>
          </a:p>
          <a:p>
            <a:r>
              <a:rPr lang="en-CA" dirty="0"/>
              <a:t>Future Application: This predictive model can be applied to multiple practical conditions to save life, such as safe route planning, emergency signal light control, vehicle allocation, signals placement or even AI car design.</a:t>
            </a:r>
          </a:p>
          <a:p>
            <a:r>
              <a:rPr lang="en-CA" dirty="0"/>
              <a:t>Stakeholders: state and local government agencies, non-governmental organizations, regional authorities, AI technology companies, and even individuals.</a:t>
            </a:r>
          </a:p>
          <a:p>
            <a:endParaRPr lang="en-CA" dirty="0"/>
          </a:p>
          <a:p>
            <a:endParaRPr lang="en-US" dirty="0"/>
          </a:p>
        </p:txBody>
      </p:sp>
    </p:spTree>
    <p:extLst>
      <p:ext uri="{BB962C8B-B14F-4D97-AF65-F5344CB8AC3E}">
        <p14:creationId xmlns:p14="http://schemas.microsoft.com/office/powerpoint/2010/main" val="316084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0D27-0A65-E94D-8BBF-0F863EE14FB3}"/>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6B5097E3-3C5F-224E-AB3C-1AEB9A74BC3A}"/>
              </a:ext>
            </a:extLst>
          </p:cNvPr>
          <p:cNvSpPr>
            <a:spLocks noGrp="1"/>
          </p:cNvSpPr>
          <p:nvPr>
            <p:ph idx="1"/>
          </p:nvPr>
        </p:nvSpPr>
        <p:spPr/>
        <p:txBody>
          <a:bodyPr/>
          <a:lstStyle/>
          <a:p>
            <a:r>
              <a:rPr lang="en-CA" dirty="0"/>
              <a:t>The car collision data is obtained from Seattle Govt’s website, which records the severity of the accident and the current factors, including road condition, light, speed, weather, etc.</a:t>
            </a:r>
          </a:p>
          <a:p>
            <a:r>
              <a:rPr lang="en-CA" dirty="0"/>
              <a:t>Data Source </a:t>
            </a:r>
            <a:r>
              <a:rPr lang="en-CA" u="sng" dirty="0">
                <a:hlinkClick r:id="rId2"/>
              </a:rPr>
              <a:t>http://data-seattlecitygis.opendata.arcgis.com/datasets/5b5c745e0f1f48e7a53acec63a0022ab_0/data</a:t>
            </a:r>
            <a:endParaRPr lang="en-CA" dirty="0"/>
          </a:p>
          <a:p>
            <a:r>
              <a:rPr lang="en-CA" dirty="0"/>
              <a:t>Data Cleaning: </a:t>
            </a:r>
          </a:p>
          <a:p>
            <a:pPr lvl="1"/>
            <a:r>
              <a:rPr lang="en-CA" dirty="0"/>
              <a:t>INCDTTIME is transformed to date type and the Month, Weekday, Hour </a:t>
            </a:r>
          </a:p>
          <a:p>
            <a:pPr lvl="1"/>
            <a:r>
              <a:rPr lang="en-CA" dirty="0"/>
              <a:t>Drop duplicate variables</a:t>
            </a:r>
          </a:p>
          <a:p>
            <a:pPr lvl="1"/>
            <a:r>
              <a:rPr lang="en-CA" dirty="0"/>
              <a:t>Balance data for Predictive models</a:t>
            </a:r>
            <a:endParaRPr lang="en-US" dirty="0"/>
          </a:p>
        </p:txBody>
      </p:sp>
    </p:spTree>
    <p:extLst>
      <p:ext uri="{BB962C8B-B14F-4D97-AF65-F5344CB8AC3E}">
        <p14:creationId xmlns:p14="http://schemas.microsoft.com/office/powerpoint/2010/main" val="3494262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681-DF63-7449-8E93-E00B73CE1F56}"/>
              </a:ext>
            </a:extLst>
          </p:cNvPr>
          <p:cNvSpPr>
            <a:spLocks noGrp="1"/>
          </p:cNvSpPr>
          <p:nvPr>
            <p:ph type="title"/>
          </p:nvPr>
        </p:nvSpPr>
        <p:spPr>
          <a:xfrm>
            <a:off x="1371600" y="685800"/>
            <a:ext cx="9601200" cy="1485900"/>
          </a:xfrm>
        </p:spPr>
        <p:txBody>
          <a:bodyPr>
            <a:normAutofit/>
          </a:bodyPr>
          <a:lstStyle/>
          <a:p>
            <a:r>
              <a:rPr lang="en-CA" dirty="0"/>
              <a:t>Exploratory Data Analysis </a:t>
            </a:r>
            <a:endParaRPr lang="en-US" dirty="0"/>
          </a:p>
        </p:txBody>
      </p:sp>
      <p:graphicFrame>
        <p:nvGraphicFramePr>
          <p:cNvPr id="4" name="Content Placeholder 3">
            <a:extLst>
              <a:ext uri="{FF2B5EF4-FFF2-40B4-BE49-F238E27FC236}">
                <a16:creationId xmlns:a16="http://schemas.microsoft.com/office/drawing/2014/main" id="{03A65DDB-6A4F-BB46-9D87-9F1EB859A57D}"/>
              </a:ext>
            </a:extLst>
          </p:cNvPr>
          <p:cNvGraphicFramePr>
            <a:graphicFrameLocks noGrp="1"/>
          </p:cNvGraphicFramePr>
          <p:nvPr>
            <p:ph idx="1"/>
            <p:extLst>
              <p:ext uri="{D42A27DB-BD31-4B8C-83A1-F6EECF244321}">
                <p14:modId xmlns:p14="http://schemas.microsoft.com/office/powerpoint/2010/main" val="1638415346"/>
              </p:ext>
            </p:extLst>
          </p:nvPr>
        </p:nvGraphicFramePr>
        <p:xfrm>
          <a:off x="1324708" y="2306367"/>
          <a:ext cx="4771292" cy="2558710"/>
        </p:xfrm>
        <a:graphic>
          <a:graphicData uri="http://schemas.openxmlformats.org/drawingml/2006/table">
            <a:tbl>
              <a:tblPr firstRow="1" firstCol="1" bandRow="1">
                <a:tableStyleId>{69012ECD-51FC-41F1-AA8D-1B2483CD663E}</a:tableStyleId>
              </a:tblPr>
              <a:tblGrid>
                <a:gridCol w="2388289">
                  <a:extLst>
                    <a:ext uri="{9D8B030D-6E8A-4147-A177-3AD203B41FA5}">
                      <a16:colId xmlns:a16="http://schemas.microsoft.com/office/drawing/2014/main" val="1645319287"/>
                    </a:ext>
                  </a:extLst>
                </a:gridCol>
                <a:gridCol w="2383003">
                  <a:extLst>
                    <a:ext uri="{9D8B030D-6E8A-4147-A177-3AD203B41FA5}">
                      <a16:colId xmlns:a16="http://schemas.microsoft.com/office/drawing/2014/main" val="2633045212"/>
                    </a:ext>
                  </a:extLst>
                </a:gridCol>
              </a:tblGrid>
              <a:tr h="511742">
                <a:tc>
                  <a:txBody>
                    <a:bodyPr/>
                    <a:lstStyle/>
                    <a:p>
                      <a:pPr algn="l" fontAlgn="base"/>
                      <a:r>
                        <a:rPr lang="en-CA" sz="2000">
                          <a:effectLst/>
                        </a:rPr>
                        <a:t>SEVERITYCODE</a:t>
                      </a:r>
                      <a:endParaRPr lang="en-CA" sz="2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188595" marR="188595" marT="0" marB="0"/>
                </a:tc>
                <a:tc>
                  <a:txBody>
                    <a:bodyPr/>
                    <a:lstStyle/>
                    <a:p>
                      <a:pPr algn="l" fontAlgn="base"/>
                      <a:r>
                        <a:rPr lang="en-CA" sz="2000">
                          <a:effectLst/>
                        </a:rPr>
                        <a:t>SEVERITYDESC</a:t>
                      </a:r>
                      <a:endParaRPr lang="en-CA" sz="2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188595" marR="188595" marT="0" marB="0"/>
                </a:tc>
                <a:extLst>
                  <a:ext uri="{0D108BD9-81ED-4DB2-BD59-A6C34878D82A}">
                    <a16:rowId xmlns:a16="http://schemas.microsoft.com/office/drawing/2014/main" val="2373431357"/>
                  </a:ext>
                </a:extLst>
              </a:tr>
              <a:tr h="511742">
                <a:tc>
                  <a:txBody>
                    <a:bodyPr/>
                    <a:lstStyle/>
                    <a:p>
                      <a:pPr algn="l" fontAlgn="base"/>
                      <a:r>
                        <a:rPr lang="en-CA" sz="2000">
                          <a:effectLst/>
                        </a:rPr>
                        <a:t>1</a:t>
                      </a:r>
                      <a:endParaRPr lang="en-CA" sz="2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188595" marR="188595" marT="0" marB="0"/>
                </a:tc>
                <a:tc>
                  <a:txBody>
                    <a:bodyPr/>
                    <a:lstStyle/>
                    <a:p>
                      <a:pPr algn="l" fontAlgn="base"/>
                      <a:r>
                        <a:rPr lang="en-CA" sz="2000">
                          <a:effectLst/>
                        </a:rPr>
                        <a:t>Property Damage</a:t>
                      </a:r>
                      <a:endParaRPr lang="en-CA" sz="2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188595" marR="188595" marT="0" marB="0"/>
                </a:tc>
                <a:extLst>
                  <a:ext uri="{0D108BD9-81ED-4DB2-BD59-A6C34878D82A}">
                    <a16:rowId xmlns:a16="http://schemas.microsoft.com/office/drawing/2014/main" val="916905564"/>
                  </a:ext>
                </a:extLst>
              </a:tr>
              <a:tr h="511742">
                <a:tc>
                  <a:txBody>
                    <a:bodyPr/>
                    <a:lstStyle/>
                    <a:p>
                      <a:pPr algn="l" fontAlgn="base"/>
                      <a:r>
                        <a:rPr lang="en-CA" sz="2000">
                          <a:effectLst/>
                        </a:rPr>
                        <a:t>2</a:t>
                      </a:r>
                      <a:endParaRPr lang="en-CA" sz="2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188595" marR="188595" marT="0" marB="0"/>
                </a:tc>
                <a:tc>
                  <a:txBody>
                    <a:bodyPr/>
                    <a:lstStyle/>
                    <a:p>
                      <a:pPr algn="l" fontAlgn="base"/>
                      <a:r>
                        <a:rPr lang="en-CA" sz="2000">
                          <a:effectLst/>
                        </a:rPr>
                        <a:t>Injury</a:t>
                      </a:r>
                      <a:endParaRPr lang="en-CA" sz="2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188595" marR="188595" marT="0" marB="0"/>
                </a:tc>
                <a:extLst>
                  <a:ext uri="{0D108BD9-81ED-4DB2-BD59-A6C34878D82A}">
                    <a16:rowId xmlns:a16="http://schemas.microsoft.com/office/drawing/2014/main" val="2802117161"/>
                  </a:ext>
                </a:extLst>
              </a:tr>
              <a:tr h="511742">
                <a:tc>
                  <a:txBody>
                    <a:bodyPr/>
                    <a:lstStyle/>
                    <a:p>
                      <a:pPr algn="l" fontAlgn="base"/>
                      <a:r>
                        <a:rPr lang="en-CA" sz="2000">
                          <a:effectLst/>
                        </a:rPr>
                        <a:t>3</a:t>
                      </a:r>
                      <a:endParaRPr lang="en-CA" sz="2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188595" marR="188595" marT="0" marB="0"/>
                </a:tc>
                <a:tc>
                  <a:txBody>
                    <a:bodyPr/>
                    <a:lstStyle/>
                    <a:p>
                      <a:pPr algn="l" fontAlgn="base"/>
                      <a:r>
                        <a:rPr lang="en-CA" sz="2000">
                          <a:effectLst/>
                        </a:rPr>
                        <a:t>Serious Injury</a:t>
                      </a:r>
                      <a:endParaRPr lang="en-CA" sz="2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188595" marR="188595" marT="0" marB="0"/>
                </a:tc>
                <a:extLst>
                  <a:ext uri="{0D108BD9-81ED-4DB2-BD59-A6C34878D82A}">
                    <a16:rowId xmlns:a16="http://schemas.microsoft.com/office/drawing/2014/main" val="4129795309"/>
                  </a:ext>
                </a:extLst>
              </a:tr>
              <a:tr h="511742">
                <a:tc>
                  <a:txBody>
                    <a:bodyPr/>
                    <a:lstStyle/>
                    <a:p>
                      <a:pPr algn="l" fontAlgn="base"/>
                      <a:r>
                        <a:rPr lang="en-CA" sz="2000">
                          <a:effectLst/>
                        </a:rPr>
                        <a:t>4</a:t>
                      </a:r>
                      <a:endParaRPr lang="en-CA" sz="2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188595" marR="188595" marT="0" marB="0"/>
                </a:tc>
                <a:tc>
                  <a:txBody>
                    <a:bodyPr/>
                    <a:lstStyle/>
                    <a:p>
                      <a:pPr algn="l" fontAlgn="base"/>
                      <a:r>
                        <a:rPr lang="en-CA" sz="2000" dirty="0">
                          <a:effectLst/>
                        </a:rPr>
                        <a:t>Fatality</a:t>
                      </a:r>
                      <a:endParaRPr lang="en-CA" sz="20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88595" marR="188595" marT="0" marB="0"/>
                </a:tc>
                <a:extLst>
                  <a:ext uri="{0D108BD9-81ED-4DB2-BD59-A6C34878D82A}">
                    <a16:rowId xmlns:a16="http://schemas.microsoft.com/office/drawing/2014/main" val="3021916810"/>
                  </a:ext>
                </a:extLst>
              </a:tr>
            </a:tbl>
          </a:graphicData>
        </a:graphic>
      </p:graphicFrame>
      <p:pic>
        <p:nvPicPr>
          <p:cNvPr id="5" name="Picture 4" descr="A screenshot of a cell phone&#10;&#10;Description automatically generated">
            <a:extLst>
              <a:ext uri="{FF2B5EF4-FFF2-40B4-BE49-F238E27FC236}">
                <a16:creationId xmlns:a16="http://schemas.microsoft.com/office/drawing/2014/main" id="{981AF39D-89AE-BC45-9499-232C090C0B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01924" y="1837444"/>
            <a:ext cx="3913676" cy="3767972"/>
          </a:xfrm>
          <a:prstGeom prst="rect">
            <a:avLst/>
          </a:prstGeom>
          <a:noFill/>
          <a:ln>
            <a:noFill/>
          </a:ln>
        </p:spPr>
      </p:pic>
    </p:spTree>
    <p:extLst>
      <p:ext uri="{BB962C8B-B14F-4D97-AF65-F5344CB8AC3E}">
        <p14:creationId xmlns:p14="http://schemas.microsoft.com/office/powerpoint/2010/main" val="154493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DA6E9-AD54-1B48-845A-D0F8071DE4C0}"/>
              </a:ext>
            </a:extLst>
          </p:cNvPr>
          <p:cNvSpPr>
            <a:spLocks noGrp="1"/>
          </p:cNvSpPr>
          <p:nvPr>
            <p:ph type="title"/>
          </p:nvPr>
        </p:nvSpPr>
        <p:spPr>
          <a:xfrm>
            <a:off x="8471424" y="1110882"/>
            <a:ext cx="3053039" cy="1060817"/>
          </a:xfrm>
        </p:spPr>
        <p:txBody>
          <a:bodyPr anchor="b">
            <a:normAutofit/>
          </a:bodyPr>
          <a:lstStyle/>
          <a:p>
            <a:r>
              <a:rPr lang="en-US" sz="2800" dirty="0"/>
              <a:t>Seattle traffic collision map</a:t>
            </a:r>
          </a:p>
        </p:txBody>
      </p:sp>
      <p:pic>
        <p:nvPicPr>
          <p:cNvPr id="4" name="Content Placeholder 3" descr="A close up of a map&#10;&#10;Description automatically generated">
            <a:extLst>
              <a:ext uri="{FF2B5EF4-FFF2-40B4-BE49-F238E27FC236}">
                <a16:creationId xmlns:a16="http://schemas.microsoft.com/office/drawing/2014/main" id="{2DE93F47-AAB0-5E43-B158-00A3DC510B0E}"/>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34275" y="1100123"/>
            <a:ext cx="6900380" cy="4657754"/>
          </a:xfrm>
          <a:prstGeom prst="rect">
            <a:avLst/>
          </a:prstGeom>
        </p:spPr>
      </p:pic>
      <p:sp>
        <p:nvSpPr>
          <p:cNvPr id="8" name="Content Placeholder 7">
            <a:extLst>
              <a:ext uri="{FF2B5EF4-FFF2-40B4-BE49-F238E27FC236}">
                <a16:creationId xmlns:a16="http://schemas.microsoft.com/office/drawing/2014/main" id="{0D63D154-5585-4EB9-BFC5-803EEF892FDF}"/>
              </a:ext>
            </a:extLst>
          </p:cNvPr>
          <p:cNvSpPr>
            <a:spLocks noGrp="1"/>
          </p:cNvSpPr>
          <p:nvPr>
            <p:ph idx="1"/>
          </p:nvPr>
        </p:nvSpPr>
        <p:spPr>
          <a:xfrm>
            <a:off x="8471423" y="2286000"/>
            <a:ext cx="3053039" cy="3931920"/>
          </a:xfrm>
        </p:spPr>
        <p:txBody>
          <a:bodyPr>
            <a:normAutofit/>
          </a:bodyPr>
          <a:lstStyle/>
          <a:p>
            <a:r>
              <a:rPr lang="en-CA" dirty="0"/>
              <a:t>The Python folium library is used to see the geographic details of the Seattle traffic collisions. In this step, 100 traffic accidents are selected randomly </a:t>
            </a:r>
            <a:endParaRPr lang="en-US" sz="1600" dirty="0"/>
          </a:p>
        </p:txBody>
      </p:sp>
      <p:sp>
        <p:nvSpPr>
          <p:cNvPr id="13"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8354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2C8058-AA56-FB4E-8400-E9A874EB23C7}"/>
              </a:ext>
            </a:extLst>
          </p:cNvPr>
          <p:cNvSpPr>
            <a:spLocks noGrp="1"/>
          </p:cNvSpPr>
          <p:nvPr>
            <p:ph type="title"/>
          </p:nvPr>
        </p:nvSpPr>
        <p:spPr>
          <a:xfrm>
            <a:off x="640081" y="631373"/>
            <a:ext cx="4018839" cy="1563187"/>
          </a:xfrm>
        </p:spPr>
        <p:txBody>
          <a:bodyPr>
            <a:normAutofit/>
          </a:bodyPr>
          <a:lstStyle/>
          <a:p>
            <a:r>
              <a:rPr lang="en-CA" dirty="0"/>
              <a:t>Weather in collisions</a:t>
            </a:r>
            <a:endParaRPr lang="en-US" dirty="0"/>
          </a:p>
        </p:txBody>
      </p:sp>
      <p:sp>
        <p:nvSpPr>
          <p:cNvPr id="3" name="Content Placeholder 2">
            <a:extLst>
              <a:ext uri="{FF2B5EF4-FFF2-40B4-BE49-F238E27FC236}">
                <a16:creationId xmlns:a16="http://schemas.microsoft.com/office/drawing/2014/main" id="{133C1DB8-4A66-E44F-ADD0-4A85D30DE610}"/>
              </a:ext>
            </a:extLst>
          </p:cNvPr>
          <p:cNvSpPr>
            <a:spLocks noGrp="1"/>
          </p:cNvSpPr>
          <p:nvPr>
            <p:ph idx="1"/>
          </p:nvPr>
        </p:nvSpPr>
        <p:spPr>
          <a:xfrm>
            <a:off x="640081" y="2194560"/>
            <a:ext cx="4010296" cy="3472543"/>
          </a:xfrm>
        </p:spPr>
        <p:txBody>
          <a:bodyPr>
            <a:noAutofit/>
          </a:bodyPr>
          <a:lstStyle/>
          <a:p>
            <a:r>
              <a:rPr lang="en-US" sz="1800" dirty="0"/>
              <a:t>Majority: Clear (</a:t>
            </a:r>
            <a:r>
              <a:rPr lang="en-CA" sz="1800" dirty="0"/>
              <a:t>59.2%</a:t>
            </a:r>
            <a:r>
              <a:rPr lang="en-US" sz="1800" dirty="0"/>
              <a:t>), while annual sunny day percentage in Seattle is </a:t>
            </a:r>
            <a:r>
              <a:rPr lang="en-CA" sz="1800" dirty="0"/>
              <a:t>41.6% </a:t>
            </a:r>
          </a:p>
          <a:p>
            <a:r>
              <a:rPr lang="en-CA" sz="1800" dirty="0"/>
              <a:t>Precipitation (18.4%), </a:t>
            </a:r>
            <a:r>
              <a:rPr lang="en-US" sz="1800" dirty="0"/>
              <a:t>annual </a:t>
            </a:r>
            <a:r>
              <a:rPr lang="en-CA" sz="1800" dirty="0"/>
              <a:t>precipitation</a:t>
            </a:r>
            <a:r>
              <a:rPr lang="en-US" sz="1800" dirty="0"/>
              <a:t> day percentage in Seattle is </a:t>
            </a:r>
            <a:r>
              <a:rPr lang="en-CA" sz="1800" dirty="0"/>
              <a:t>42.5%</a:t>
            </a:r>
          </a:p>
          <a:p>
            <a:r>
              <a:rPr lang="en-CA" sz="1800" dirty="0"/>
              <a:t>It’s amazing to see that the probability of a car accident happens on clear days is 17.6% higher than the annual probability of clear days, while the probability of a car accident happens on precipitation weather is only 43% of the annual precipitation probability.</a:t>
            </a:r>
            <a:endParaRPr lang="en-US" sz="1800" dirty="0"/>
          </a:p>
        </p:txBody>
      </p:sp>
      <p:sp>
        <p:nvSpPr>
          <p:cNvPr id="12" name="Rectangle 11">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close up of a logo&#10;&#10;Description automatically generated">
            <a:extLst>
              <a:ext uri="{FF2B5EF4-FFF2-40B4-BE49-F238E27FC236}">
                <a16:creationId xmlns:a16="http://schemas.microsoft.com/office/drawing/2014/main" id="{DDA2D270-9852-C94E-AF6F-B0266E2FB15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856282" y="764696"/>
            <a:ext cx="6167143" cy="2821467"/>
          </a:xfrm>
          <a:prstGeom prst="rect">
            <a:avLst/>
          </a:prstGeom>
          <a:noFill/>
        </p:spPr>
      </p:pic>
      <p:pic>
        <p:nvPicPr>
          <p:cNvPr id="5" name="Picture 4" descr="A close up of a logo&#10;&#10;Description automatically generated">
            <a:extLst>
              <a:ext uri="{FF2B5EF4-FFF2-40B4-BE49-F238E27FC236}">
                <a16:creationId xmlns:a16="http://schemas.microsoft.com/office/drawing/2014/main" id="{5A7D569D-062A-2849-9246-D70CD16CE162}"/>
              </a:ext>
            </a:extLst>
          </p:cNvPr>
          <p:cNvPicPr/>
          <p:nvPr/>
        </p:nvPicPr>
        <p:blipFill>
          <a:blip r:embed="rId3"/>
          <a:stretch>
            <a:fillRect/>
          </a:stretch>
        </p:blipFill>
        <p:spPr>
          <a:xfrm>
            <a:off x="5939083" y="4519733"/>
            <a:ext cx="5872758" cy="1717781"/>
          </a:xfrm>
          <a:prstGeom prst="rect">
            <a:avLst/>
          </a:prstGeom>
        </p:spPr>
      </p:pic>
    </p:spTree>
    <p:extLst>
      <p:ext uri="{BB962C8B-B14F-4D97-AF65-F5344CB8AC3E}">
        <p14:creationId xmlns:p14="http://schemas.microsoft.com/office/powerpoint/2010/main" val="117429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98E1-D46F-214D-B9D7-A846481DBF07}"/>
              </a:ext>
            </a:extLst>
          </p:cNvPr>
          <p:cNvSpPr>
            <a:spLocks noGrp="1"/>
          </p:cNvSpPr>
          <p:nvPr>
            <p:ph type="title"/>
          </p:nvPr>
        </p:nvSpPr>
        <p:spPr/>
        <p:txBody>
          <a:bodyPr/>
          <a:lstStyle/>
          <a:p>
            <a:r>
              <a:rPr lang="en-US" dirty="0"/>
              <a:t>Count of collisions with Month, Weekday and Hour</a:t>
            </a:r>
          </a:p>
        </p:txBody>
      </p:sp>
      <p:pic>
        <p:nvPicPr>
          <p:cNvPr id="4" name="Picture 3" descr="A close up of a fence&#10;&#10;Description automatically generated">
            <a:extLst>
              <a:ext uri="{FF2B5EF4-FFF2-40B4-BE49-F238E27FC236}">
                <a16:creationId xmlns:a16="http://schemas.microsoft.com/office/drawing/2014/main" id="{D42E608B-5F4E-8840-8BBD-C1B9F4BEF4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86634" y="2032884"/>
            <a:ext cx="4202641" cy="2359007"/>
          </a:xfrm>
          <a:prstGeom prst="rect">
            <a:avLst/>
          </a:prstGeom>
          <a:noFill/>
          <a:ln>
            <a:noFill/>
          </a:ln>
        </p:spPr>
      </p:pic>
      <p:pic>
        <p:nvPicPr>
          <p:cNvPr id="5" name="Picture 4" descr="A close up of a sign&#10;&#10;Description automatically generated">
            <a:extLst>
              <a:ext uri="{FF2B5EF4-FFF2-40B4-BE49-F238E27FC236}">
                <a16:creationId xmlns:a16="http://schemas.microsoft.com/office/drawing/2014/main" id="{F083EFF2-67EF-5B4B-8D5F-69D6C8EBFF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86635" y="4054078"/>
            <a:ext cx="4202640" cy="2359007"/>
          </a:xfrm>
          <a:prstGeom prst="rect">
            <a:avLst/>
          </a:prstGeom>
          <a:noFill/>
          <a:ln>
            <a:noFill/>
          </a:ln>
        </p:spPr>
      </p:pic>
      <p:pic>
        <p:nvPicPr>
          <p:cNvPr id="6" name="Picture 5" descr="A screenshot of a cell phone&#10;&#10;Description automatically generated">
            <a:extLst>
              <a:ext uri="{FF2B5EF4-FFF2-40B4-BE49-F238E27FC236}">
                <a16:creationId xmlns:a16="http://schemas.microsoft.com/office/drawing/2014/main" id="{4497B388-FBA4-6A45-AA88-6A66D81D0AE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89275" y="2286000"/>
            <a:ext cx="6151577" cy="3452975"/>
          </a:xfrm>
          <a:prstGeom prst="rect">
            <a:avLst/>
          </a:prstGeom>
          <a:noFill/>
          <a:ln>
            <a:noFill/>
          </a:ln>
        </p:spPr>
      </p:pic>
    </p:spTree>
    <p:extLst>
      <p:ext uri="{BB962C8B-B14F-4D97-AF65-F5344CB8AC3E}">
        <p14:creationId xmlns:p14="http://schemas.microsoft.com/office/powerpoint/2010/main" val="205050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3D394-5354-3E46-98EE-C38DAAC01E5A}"/>
              </a:ext>
            </a:extLst>
          </p:cNvPr>
          <p:cNvSpPr>
            <a:spLocks noGrp="1"/>
          </p:cNvSpPr>
          <p:nvPr>
            <p:ph type="title"/>
          </p:nvPr>
        </p:nvSpPr>
        <p:spPr>
          <a:xfrm>
            <a:off x="8471424" y="1110882"/>
            <a:ext cx="3053039" cy="1060817"/>
          </a:xfrm>
        </p:spPr>
        <p:txBody>
          <a:bodyPr anchor="b">
            <a:noAutofit/>
          </a:bodyPr>
          <a:lstStyle/>
          <a:p>
            <a:r>
              <a:rPr lang="en-CA" sz="2400" dirty="0"/>
              <a:t>Count of traffic collisions by address type</a:t>
            </a:r>
            <a:endParaRPr lang="en-US" sz="1600" dirty="0"/>
          </a:p>
        </p:txBody>
      </p:sp>
      <p:pic>
        <p:nvPicPr>
          <p:cNvPr id="4" name="Picture 3" descr="A screenshot of a cell phone&#10;&#10;Description automatically generated">
            <a:extLst>
              <a:ext uri="{FF2B5EF4-FFF2-40B4-BE49-F238E27FC236}">
                <a16:creationId xmlns:a16="http://schemas.microsoft.com/office/drawing/2014/main" id="{1C160D5B-FFE2-5F4F-BFBD-B5EC97EFF23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4275" y="1531395"/>
            <a:ext cx="6900380" cy="3795209"/>
          </a:xfrm>
          <a:prstGeom prst="rect">
            <a:avLst/>
          </a:prstGeom>
          <a:noFill/>
        </p:spPr>
      </p:pic>
      <p:sp>
        <p:nvSpPr>
          <p:cNvPr id="3" name="Content Placeholder 2">
            <a:extLst>
              <a:ext uri="{FF2B5EF4-FFF2-40B4-BE49-F238E27FC236}">
                <a16:creationId xmlns:a16="http://schemas.microsoft.com/office/drawing/2014/main" id="{1307A8BF-3958-8A48-8224-F7DA0BE24A63}"/>
              </a:ext>
            </a:extLst>
          </p:cNvPr>
          <p:cNvSpPr>
            <a:spLocks noGrp="1"/>
          </p:cNvSpPr>
          <p:nvPr>
            <p:ph idx="1"/>
          </p:nvPr>
        </p:nvSpPr>
        <p:spPr>
          <a:xfrm>
            <a:off x="8471423" y="2286000"/>
            <a:ext cx="3053039" cy="3931920"/>
          </a:xfrm>
        </p:spPr>
        <p:txBody>
          <a:bodyPr>
            <a:normAutofit fontScale="92500" lnSpcReduction="10000"/>
          </a:bodyPr>
          <a:lstStyle/>
          <a:p>
            <a:r>
              <a:rPr lang="en-CA" dirty="0"/>
              <a:t>Block type takes hold of 66.8% of the total traffic accidents, while Intersection and Alley counts for 32.2% and 0.53% separately.</a:t>
            </a:r>
          </a:p>
          <a:p>
            <a:r>
              <a:rPr lang="en-CA" dirty="0"/>
              <a:t>Even though the 1-severity traffic accidents are much higher likely to occur in block address, the number of 2 and 3-severity traffic accidents are similar in intersection and block address.</a:t>
            </a:r>
          </a:p>
          <a:p>
            <a:endParaRPr lang="en-US" sz="1600" dirty="0"/>
          </a:p>
        </p:txBody>
      </p:sp>
      <p:sp>
        <p:nvSpPr>
          <p:cNvPr id="1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193141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10</TotalTime>
  <Words>966</Words>
  <Application>Microsoft Macintosh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Franklin Gothic Book</vt:lpstr>
      <vt:lpstr>Times New Roman</vt:lpstr>
      <vt:lpstr>Crop</vt:lpstr>
      <vt:lpstr>Capstone Report: Predict Accident Severity </vt:lpstr>
      <vt:lpstr>Introduction </vt:lpstr>
      <vt:lpstr>Problem</vt:lpstr>
      <vt:lpstr>Data Description</vt:lpstr>
      <vt:lpstr>Exploratory Data Analysis </vt:lpstr>
      <vt:lpstr>Seattle traffic collision map</vt:lpstr>
      <vt:lpstr>Weather in collisions</vt:lpstr>
      <vt:lpstr>Count of collisions with Month, Weekday and Hour</vt:lpstr>
      <vt:lpstr>Count of traffic collisions by address type</vt:lpstr>
      <vt:lpstr>Count of traffic collisions by driver under influenced condition</vt:lpstr>
      <vt:lpstr>Count of traffic collisions by PEDROWNOTGRNT</vt:lpstr>
      <vt:lpstr>Count of traffic collisions by if caused by speeding factor</vt:lpstr>
      <vt:lpstr>Predictive Modeling</vt:lpstr>
      <vt:lpstr>Multi-Class Predictive Model</vt:lpstr>
      <vt:lpstr>Two-Class Predictive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Report: Predict Accident Severity </dc:title>
  <dc:creator>Luyao Wang</dc:creator>
  <cp:lastModifiedBy>Luyao Wang</cp:lastModifiedBy>
  <cp:revision>2</cp:revision>
  <dcterms:created xsi:type="dcterms:W3CDTF">2020-09-22T06:07:18Z</dcterms:created>
  <dcterms:modified xsi:type="dcterms:W3CDTF">2020-09-22T06:24:33Z</dcterms:modified>
</cp:coreProperties>
</file>