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73" r:id="rId6"/>
    <p:sldId id="274" r:id="rId7"/>
    <p:sldId id="285" r:id="rId8"/>
    <p:sldId id="284" r:id="rId9"/>
    <p:sldId id="283" r:id="rId10"/>
  </p:sldIdLst>
  <p:sldSz cx="9906000" cy="6858000" type="A4"/>
  <p:notesSz cx="9601200" cy="7315200"/>
  <p:defaultTextStyle>
    <a:defPPr>
      <a:defRPr lang="en-US"/>
    </a:defPPr>
    <a:lvl1pPr marL="0" algn="l" defTabSz="8089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4485" algn="l" defTabSz="8089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8970" algn="l" defTabSz="8089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3455" algn="l" defTabSz="8089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7939" algn="l" defTabSz="8089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2424" algn="l" defTabSz="8089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6909" algn="l" defTabSz="8089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1394" algn="l" defTabSz="8089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35879" algn="l" defTabSz="8089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6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47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FE9FFC9-1122-45D9-A200-6302811C5A1D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19400" y="549275"/>
            <a:ext cx="39624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A1A606-32B6-4134-B5F3-EE593E036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4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89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4485" algn="l" defTabSz="8089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08970" algn="l" defTabSz="8089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3455" algn="l" defTabSz="8089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17939" algn="l" defTabSz="8089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2424" algn="l" defTabSz="8089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26909" algn="l" defTabSz="8089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1394" algn="l" defTabSz="8089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35879" algn="l" defTabSz="8089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1A606-32B6-4134-B5F3-EE593E03676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19400" y="549275"/>
            <a:ext cx="39624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1A606-32B6-4134-B5F3-EE593E03676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4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1A606-32B6-4134-B5F3-EE593E0367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9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1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4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8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3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7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2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6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1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3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AEA4-36D8-4A6E-B493-B19F830862CB}" type="datetime5">
              <a:rPr lang="en-US" smtClean="0"/>
              <a:t>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7E6C-C4D8-473D-9015-827469B4BD67}" type="datetime5">
              <a:rPr lang="en-US" smtClean="0"/>
              <a:t>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1" y="274641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8A1-D52B-4142-BADD-F6D0EE86A0AF}" type="datetime5">
              <a:rPr lang="en-US" smtClean="0"/>
              <a:t>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F9D1-E016-4E66-9708-4C51D2971BF9}" type="datetime5">
              <a:rPr lang="en-US" smtClean="0"/>
              <a:t>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6"/>
            <a:ext cx="84201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44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8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34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79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24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2690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13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358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0A25-4292-4DE7-A650-B708749BE227}" type="datetime5">
              <a:rPr lang="en-US" smtClean="0"/>
              <a:t>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75150" cy="45259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1" y="1600202"/>
            <a:ext cx="4375150" cy="45259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D263-6F38-4672-9F10-3836928B4332}" type="datetime5">
              <a:rPr lang="en-US" smtClean="0"/>
              <a:t>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485" indent="0">
              <a:buNone/>
              <a:defRPr sz="1800" b="1"/>
            </a:lvl2pPr>
            <a:lvl3pPr marL="808970" indent="0">
              <a:buNone/>
              <a:defRPr sz="1600" b="1"/>
            </a:lvl3pPr>
            <a:lvl4pPr marL="1213455" indent="0">
              <a:buNone/>
              <a:defRPr sz="1400" b="1"/>
            </a:lvl4pPr>
            <a:lvl5pPr marL="1617939" indent="0">
              <a:buNone/>
              <a:defRPr sz="1400" b="1"/>
            </a:lvl5pPr>
            <a:lvl6pPr marL="2022424" indent="0">
              <a:buNone/>
              <a:defRPr sz="1400" b="1"/>
            </a:lvl6pPr>
            <a:lvl7pPr marL="2426909" indent="0">
              <a:buNone/>
              <a:defRPr sz="1400" b="1"/>
            </a:lvl7pPr>
            <a:lvl8pPr marL="2831394" indent="0">
              <a:buNone/>
              <a:defRPr sz="1400" b="1"/>
            </a:lvl8pPr>
            <a:lvl9pPr marL="323587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6"/>
            <a:ext cx="4376870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485" indent="0">
              <a:buNone/>
              <a:defRPr sz="1800" b="1"/>
            </a:lvl2pPr>
            <a:lvl3pPr marL="808970" indent="0">
              <a:buNone/>
              <a:defRPr sz="1600" b="1"/>
            </a:lvl3pPr>
            <a:lvl4pPr marL="1213455" indent="0">
              <a:buNone/>
              <a:defRPr sz="1400" b="1"/>
            </a:lvl4pPr>
            <a:lvl5pPr marL="1617939" indent="0">
              <a:buNone/>
              <a:defRPr sz="1400" b="1"/>
            </a:lvl5pPr>
            <a:lvl6pPr marL="2022424" indent="0">
              <a:buNone/>
              <a:defRPr sz="1400" b="1"/>
            </a:lvl6pPr>
            <a:lvl7pPr marL="2426909" indent="0">
              <a:buNone/>
              <a:defRPr sz="1400" b="1"/>
            </a:lvl7pPr>
            <a:lvl8pPr marL="2831394" indent="0">
              <a:buNone/>
              <a:defRPr sz="1400" b="1"/>
            </a:lvl8pPr>
            <a:lvl9pPr marL="323587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6"/>
            <a:ext cx="4378590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A5B9-A21C-43B6-9BCA-80497FB34A6E}" type="datetime5">
              <a:rPr lang="en-US" smtClean="0"/>
              <a:t>2-Mar-18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33C-D9DA-4612-A7A5-E4DEFD1413F6}" type="datetime5">
              <a:rPr lang="en-US" smtClean="0"/>
              <a:t>2-Mar-18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2402-C12B-44E7-88DB-828D36A54513}" type="datetime5">
              <a:rPr lang="en-US" smtClean="0"/>
              <a:t>2-Mar-18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3" y="273053"/>
            <a:ext cx="5537730" cy="5853113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3"/>
            <a:ext cx="3259006" cy="4691063"/>
          </a:xfrm>
        </p:spPr>
        <p:txBody>
          <a:bodyPr/>
          <a:lstStyle>
            <a:lvl1pPr marL="0" indent="0">
              <a:buNone/>
              <a:defRPr sz="1200"/>
            </a:lvl1pPr>
            <a:lvl2pPr marL="404485" indent="0">
              <a:buNone/>
              <a:defRPr sz="1100"/>
            </a:lvl2pPr>
            <a:lvl3pPr marL="808970" indent="0">
              <a:buNone/>
              <a:defRPr sz="900"/>
            </a:lvl3pPr>
            <a:lvl4pPr marL="1213455" indent="0">
              <a:buNone/>
              <a:defRPr sz="800"/>
            </a:lvl4pPr>
            <a:lvl5pPr marL="1617939" indent="0">
              <a:buNone/>
              <a:defRPr sz="800"/>
            </a:lvl5pPr>
            <a:lvl6pPr marL="2022424" indent="0">
              <a:buNone/>
              <a:defRPr sz="800"/>
            </a:lvl6pPr>
            <a:lvl7pPr marL="2426909" indent="0">
              <a:buNone/>
              <a:defRPr sz="800"/>
            </a:lvl7pPr>
            <a:lvl8pPr marL="2831394" indent="0">
              <a:buNone/>
              <a:defRPr sz="800"/>
            </a:lvl8pPr>
            <a:lvl9pPr marL="323587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388C-52AA-425E-B5A0-25AAA3CF4587}" type="datetime5">
              <a:rPr lang="en-US" smtClean="0"/>
              <a:t>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6" y="4800601"/>
            <a:ext cx="5943600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6" y="612775"/>
            <a:ext cx="5943600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04485" indent="0">
              <a:buNone/>
              <a:defRPr sz="2500"/>
            </a:lvl2pPr>
            <a:lvl3pPr marL="808970" indent="0">
              <a:buNone/>
              <a:defRPr sz="2100"/>
            </a:lvl3pPr>
            <a:lvl4pPr marL="1213455" indent="0">
              <a:buNone/>
              <a:defRPr sz="1800"/>
            </a:lvl4pPr>
            <a:lvl5pPr marL="1617939" indent="0">
              <a:buNone/>
              <a:defRPr sz="1800"/>
            </a:lvl5pPr>
            <a:lvl6pPr marL="2022424" indent="0">
              <a:buNone/>
              <a:defRPr sz="1800"/>
            </a:lvl6pPr>
            <a:lvl7pPr marL="2426909" indent="0">
              <a:buNone/>
              <a:defRPr sz="1800"/>
            </a:lvl7pPr>
            <a:lvl8pPr marL="2831394" indent="0">
              <a:buNone/>
              <a:defRPr sz="1800"/>
            </a:lvl8pPr>
            <a:lvl9pPr marL="3235879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6" y="5367340"/>
            <a:ext cx="5943600" cy="804862"/>
          </a:xfrm>
        </p:spPr>
        <p:txBody>
          <a:bodyPr/>
          <a:lstStyle>
            <a:lvl1pPr marL="0" indent="0">
              <a:buNone/>
              <a:defRPr sz="1200"/>
            </a:lvl1pPr>
            <a:lvl2pPr marL="404485" indent="0">
              <a:buNone/>
              <a:defRPr sz="1100"/>
            </a:lvl2pPr>
            <a:lvl3pPr marL="808970" indent="0">
              <a:buNone/>
              <a:defRPr sz="900"/>
            </a:lvl3pPr>
            <a:lvl4pPr marL="1213455" indent="0">
              <a:buNone/>
              <a:defRPr sz="800"/>
            </a:lvl4pPr>
            <a:lvl5pPr marL="1617939" indent="0">
              <a:buNone/>
              <a:defRPr sz="800"/>
            </a:lvl5pPr>
            <a:lvl6pPr marL="2022424" indent="0">
              <a:buNone/>
              <a:defRPr sz="800"/>
            </a:lvl6pPr>
            <a:lvl7pPr marL="2426909" indent="0">
              <a:buNone/>
              <a:defRPr sz="800"/>
            </a:lvl7pPr>
            <a:lvl8pPr marL="2831394" indent="0">
              <a:buNone/>
              <a:defRPr sz="800"/>
            </a:lvl8pPr>
            <a:lvl9pPr marL="323587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93F-0345-4B00-A42E-B63AF79E1F97}" type="datetime5">
              <a:rPr lang="en-US" smtClean="0"/>
              <a:t>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vert="horz" lIns="80897" tIns="40448" rIns="80897" bIns="4044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600202"/>
            <a:ext cx="8915400" cy="4525963"/>
          </a:xfrm>
          <a:prstGeom prst="rect">
            <a:avLst/>
          </a:prstGeom>
        </p:spPr>
        <p:txBody>
          <a:bodyPr vert="horz" lIns="80897" tIns="40448" rIns="80897" bIns="4044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80897" tIns="40448" rIns="80897" bIns="4044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32EF-4AFB-4DAD-B413-BDF1DF98E402}" type="datetime5">
              <a:rPr lang="en-US" smtClean="0"/>
              <a:t>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1" y="6356352"/>
            <a:ext cx="3136900" cy="365125"/>
          </a:xfrm>
          <a:prstGeom prst="rect">
            <a:avLst/>
          </a:prstGeom>
        </p:spPr>
        <p:txBody>
          <a:bodyPr vert="horz" lIns="80897" tIns="40448" rIns="80897" bIns="4044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80897" tIns="40448" rIns="80897" bIns="4044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162D-99F7-4C72-AD84-6E1ACAD29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808970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364" indent="-303364" algn="l" defTabSz="80897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88" indent="-252803" algn="l" defTabSz="808970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1212" indent="-202242" algn="l" defTabSz="80897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5697" indent="-202242" algn="l" defTabSz="80897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182" indent="-202242" algn="l" defTabSz="80897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4667" indent="-202242" algn="l" defTabSz="80897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9151" indent="-202242" algn="l" defTabSz="80897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3636" indent="-202242" algn="l" defTabSz="80897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38121" indent="-202242" algn="l" defTabSz="80897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9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4485" algn="l" defTabSz="8089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8970" algn="l" defTabSz="8089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3455" algn="l" defTabSz="8089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7939" algn="l" defTabSz="8089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2424" algn="l" defTabSz="8089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6909" algn="l" defTabSz="8089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1394" algn="l" defTabSz="8089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35879" algn="l" defTabSz="8089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g"/><Relationship Id="rId7" Type="http://schemas.openxmlformats.org/officeDocument/2006/relationships/image" Target="../media/image27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12" y="2024867"/>
            <a:ext cx="9906000" cy="1788909"/>
          </a:xfrm>
        </p:spPr>
        <p:txBody>
          <a:bodyPr>
            <a:noAutofit/>
          </a:bodyPr>
          <a:lstStyle/>
          <a:p>
            <a:r>
              <a:rPr lang="en-US" sz="3600" dirty="0"/>
              <a:t>The Anomalies of </a:t>
            </a:r>
            <a:r>
              <a:rPr lang="en-US" sz="3600" dirty="0" err="1" smtClean="0"/>
              <a:t>Symon's</a:t>
            </a:r>
            <a:r>
              <a:rPr lang="en-US" sz="3600" dirty="0" smtClean="0"/>
              <a:t> </a:t>
            </a:r>
            <a:r>
              <a:rPr lang="en-US" sz="3600" dirty="0"/>
              <a:t>Rain Gauge in Community Based Rain Gauge Network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343400"/>
            <a:ext cx="9906000" cy="327907"/>
          </a:xfrm>
          <a:prstGeom prst="rect">
            <a:avLst/>
          </a:prstGeom>
          <a:noFill/>
        </p:spPr>
        <p:txBody>
          <a:bodyPr wrap="square" lIns="80897" tIns="40448" rIns="80897" bIns="40448" rtlCol="0">
            <a:spAutoFit/>
          </a:bodyPr>
          <a:lstStyle/>
          <a:p>
            <a:pPr algn="ctr"/>
            <a:r>
              <a:rPr lang="en-US" dirty="0" smtClean="0"/>
              <a:t>By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876800"/>
            <a:ext cx="9906000" cy="1312792"/>
          </a:xfrm>
          <a:prstGeom prst="rect">
            <a:avLst/>
          </a:prstGeom>
          <a:noFill/>
        </p:spPr>
        <p:txBody>
          <a:bodyPr wrap="square" lIns="80897" tIns="40448" rIns="80897" bIns="40448" rtlCol="0">
            <a:spAutoFit/>
          </a:bodyPr>
          <a:lstStyle/>
          <a:p>
            <a:pPr algn="ctr"/>
            <a:r>
              <a:rPr lang="en-US" b="1" dirty="0" err="1" smtClean="0"/>
              <a:t>Mushtaq</a:t>
            </a:r>
            <a:r>
              <a:rPr lang="en-US" b="1" dirty="0" smtClean="0"/>
              <a:t> Ahmed</a:t>
            </a:r>
          </a:p>
          <a:p>
            <a:pPr algn="ctr"/>
            <a:r>
              <a:rPr lang="en-US" b="1" dirty="0" smtClean="0"/>
              <a:t>Naveen Kumar</a:t>
            </a:r>
          </a:p>
          <a:p>
            <a:pPr algn="ctr"/>
            <a:r>
              <a:rPr lang="en-US" b="1" dirty="0" err="1" smtClean="0"/>
              <a:t>Ajay.K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smtClean="0"/>
              <a:t>Students, Department of Civil Engineering </a:t>
            </a:r>
          </a:p>
          <a:p>
            <a:pPr algn="ctr"/>
            <a:r>
              <a:rPr lang="en-US" b="1" dirty="0" smtClean="0"/>
              <a:t>Shree </a:t>
            </a:r>
            <a:r>
              <a:rPr lang="en-US" b="1" dirty="0" err="1" smtClean="0"/>
              <a:t>Dharmasthala</a:t>
            </a:r>
            <a:r>
              <a:rPr lang="en-US" b="1" dirty="0" smtClean="0"/>
              <a:t> </a:t>
            </a:r>
            <a:r>
              <a:rPr lang="en-US" b="1" dirty="0" err="1" smtClean="0"/>
              <a:t>Manjunatheshwara</a:t>
            </a:r>
            <a:r>
              <a:rPr lang="en-US" b="1" dirty="0" smtClean="0"/>
              <a:t> Institute of Technology,Ujire-574240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67EA-ECBB-4B87-964A-3E17E40D2E3F}" type="datetime5">
              <a:rPr lang="en-US" smtClean="0"/>
              <a:t>2-Mar-18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990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Institution of Engineers (India) Student’s Chapter&amp; ISTE Students </a:t>
            </a:r>
            <a:r>
              <a:rPr lang="en-US" b="1" dirty="0" smtClean="0"/>
              <a:t>Chapter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NMAM Institute Of Technology, Nitte-574110, </a:t>
            </a:r>
            <a:r>
              <a:rPr lang="en-US" b="1" dirty="0" err="1"/>
              <a:t>Karkala</a:t>
            </a:r>
            <a:r>
              <a:rPr lang="en-US" b="1" dirty="0"/>
              <a:t> </a:t>
            </a:r>
            <a:r>
              <a:rPr lang="en-US" b="1" dirty="0" err="1"/>
              <a:t>Taluk</a:t>
            </a:r>
            <a:r>
              <a:rPr lang="en-US" b="1" dirty="0"/>
              <a:t> </a:t>
            </a:r>
            <a:endParaRPr lang="en-US" b="1" dirty="0" smtClean="0"/>
          </a:p>
          <a:p>
            <a:pPr algn="ctr"/>
            <a:r>
              <a:rPr lang="en-US" sz="1800" b="1" dirty="0" smtClean="0"/>
              <a:t>Technical </a:t>
            </a:r>
            <a:r>
              <a:rPr lang="en-US" sz="1800" b="1" dirty="0"/>
              <a:t>Paper Presentation and Project Model Exhibition </a:t>
            </a:r>
            <a:endParaRPr lang="en-US" sz="1800" b="1" dirty="0" smtClean="0"/>
          </a:p>
          <a:p>
            <a:pPr algn="ctr"/>
            <a:r>
              <a:rPr lang="en-US" b="1" dirty="0" smtClean="0"/>
              <a:t>“</a:t>
            </a:r>
            <a:r>
              <a:rPr lang="en-US" b="1" dirty="0"/>
              <a:t>IEI_ISTE_NITTE-2018</a:t>
            </a:r>
            <a:r>
              <a:rPr lang="en-US" b="1" dirty="0" smtClean="0"/>
              <a:t>”</a:t>
            </a:r>
          </a:p>
          <a:p>
            <a:pPr algn="ctr"/>
            <a:r>
              <a:rPr lang="en-US" b="1" dirty="0" smtClean="0"/>
              <a:t>“</a:t>
            </a:r>
            <a:r>
              <a:rPr lang="en-US" b="1" dirty="0"/>
              <a:t>Role of Engineers Towards Skill India Mission”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Bird’s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600201"/>
            <a:ext cx="8915400" cy="4983166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Construction Methodology</a:t>
            </a:r>
          </a:p>
          <a:p>
            <a:r>
              <a:rPr lang="en-US" dirty="0" smtClean="0"/>
              <a:t>Rainfall </a:t>
            </a:r>
            <a:r>
              <a:rPr lang="en-US" dirty="0" smtClean="0"/>
              <a:t>Measurement</a:t>
            </a:r>
          </a:p>
          <a:p>
            <a:r>
              <a:rPr lang="en-US" dirty="0" smtClean="0"/>
              <a:t>Community-Based </a:t>
            </a:r>
            <a:r>
              <a:rPr lang="en-US" dirty="0"/>
              <a:t>N</a:t>
            </a:r>
            <a:r>
              <a:rPr lang="en-US" dirty="0" smtClean="0"/>
              <a:t>etwork</a:t>
            </a:r>
            <a:endParaRPr lang="en-US" dirty="0" smtClean="0"/>
          </a:p>
          <a:p>
            <a:r>
              <a:rPr lang="en-US" dirty="0" smtClean="0"/>
              <a:t>Anomalies 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C761-CC2D-491C-A846-D4C81C9A2386}" type="datetime5">
              <a:rPr lang="en-US" smtClean="0"/>
              <a:t>2-Mar-18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12" y="102037"/>
            <a:ext cx="9909412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There Is Any Magic In Earth It Lies In Rain…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98" y="1326762"/>
            <a:ext cx="4934803" cy="574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Precipitation- Rain, </a:t>
            </a:r>
            <a:r>
              <a:rPr lang="en-US" dirty="0" smtClean="0"/>
              <a:t>Hail, </a:t>
            </a:r>
            <a:r>
              <a:rPr lang="en-US" dirty="0" smtClean="0"/>
              <a:t>Snow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298" y="2363605"/>
            <a:ext cx="4722125" cy="2867064"/>
          </a:xfrm>
          <a:prstGeom prst="rect">
            <a:avLst/>
          </a:prstGeom>
          <a:noFill/>
        </p:spPr>
        <p:txBody>
          <a:bodyPr wrap="square" lIns="80897" tIns="40448" rIns="80897" bIns="40448" rtlCol="0">
            <a:spAutoFit/>
          </a:bodyPr>
          <a:lstStyle/>
          <a:p>
            <a:r>
              <a:rPr lang="en-US" sz="2500" b="1" dirty="0" smtClean="0"/>
              <a:t>Rain Gauge- A rain measuring device.</a:t>
            </a:r>
          </a:p>
          <a:p>
            <a:endParaRPr lang="en-US" sz="2500" b="1" dirty="0"/>
          </a:p>
          <a:p>
            <a:r>
              <a:rPr lang="en-US" sz="2500" b="1" dirty="0" smtClean="0"/>
              <a:t>Types: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b="1" dirty="0" smtClean="0"/>
              <a:t>Non-Recording </a:t>
            </a:r>
            <a:r>
              <a:rPr lang="en-US" sz="2500" b="1" dirty="0" err="1" smtClean="0"/>
              <a:t>Raingauges</a:t>
            </a:r>
            <a:endParaRPr lang="en-US" sz="25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b="1" dirty="0" smtClean="0"/>
              <a:t>Recording </a:t>
            </a:r>
            <a:r>
              <a:rPr lang="en-US" sz="2500" b="1" dirty="0" err="1" smtClean="0"/>
              <a:t>Raingauges</a:t>
            </a:r>
            <a:r>
              <a:rPr lang="en-US" sz="2800" b="1" dirty="0" smtClean="0"/>
              <a:t> </a:t>
            </a:r>
            <a:endParaRPr lang="el-GR" sz="2800" b="1" dirty="0" smtClean="0"/>
          </a:p>
          <a:p>
            <a:endParaRPr 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B915-C563-45D7-BFFB-B6D2EAA04744}" type="datetime5">
              <a:rPr lang="en-US" smtClean="0"/>
              <a:t>2-Mar-18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4"/>
          <a:stretch/>
        </p:blipFill>
        <p:spPr>
          <a:xfrm>
            <a:off x="5501382" y="783533"/>
            <a:ext cx="4234977" cy="31601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194574"/>
            <a:ext cx="1582959" cy="21106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04" y="4290571"/>
            <a:ext cx="1058792" cy="2005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24800" y="6375553"/>
            <a:ext cx="2209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Courtesy: Google Images</a:t>
            </a:r>
            <a:endParaRPr lang="en-US" sz="9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121026"/>
            <a:ext cx="1828800" cy="1293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" y="21004"/>
            <a:ext cx="9880980" cy="6834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45"/>
            <a:ext cx="8915400" cy="1143000"/>
          </a:xfrm>
        </p:spPr>
        <p:txBody>
          <a:bodyPr>
            <a:normAutofit/>
          </a:bodyPr>
          <a:lstStyle/>
          <a:p>
            <a:r>
              <a:rPr lang="en-US" sz="4800" dirty="0" err="1"/>
              <a:t>Varshanana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" y="3128795"/>
            <a:ext cx="3397049" cy="37292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50" y="851000"/>
            <a:ext cx="2953753" cy="144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Document to first rainfall </a:t>
            </a:r>
            <a:r>
              <a:rPr lang="en-US" sz="2400" dirty="0"/>
              <a:t>measurement is in </a:t>
            </a:r>
            <a:r>
              <a:rPr lang="en-US" sz="2400" dirty="0" err="1"/>
              <a:t>Arthasastra</a:t>
            </a:r>
            <a:r>
              <a:rPr lang="en-US" sz="2400" dirty="0"/>
              <a:t> by </a:t>
            </a:r>
            <a:r>
              <a:rPr lang="en-US" sz="2400" dirty="0" err="1"/>
              <a:t>Kautilya</a:t>
            </a:r>
            <a:r>
              <a:rPr lang="en-US" sz="2400" dirty="0"/>
              <a:t> in India in the </a:t>
            </a:r>
            <a:r>
              <a:rPr lang="en-US" sz="2400" dirty="0" smtClean="0"/>
              <a:t>4</a:t>
            </a:r>
            <a:r>
              <a:rPr lang="en-US" sz="2400" b="1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century </a:t>
            </a:r>
            <a:r>
              <a:rPr lang="en-US" sz="2400" dirty="0" smtClean="0"/>
              <a:t>BC.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5410" y="6492875"/>
            <a:ext cx="2311400" cy="365125"/>
          </a:xfrm>
        </p:spPr>
        <p:txBody>
          <a:bodyPr/>
          <a:lstStyle/>
          <a:p>
            <a:fld id="{73BED1A6-57CF-4AD2-A644-95E726F25213}" type="datetime5">
              <a:rPr lang="en-US" smtClean="0"/>
              <a:t>3-Mar-18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92" y="914400"/>
            <a:ext cx="3749881" cy="59536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1325348"/>
            <a:ext cx="32674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 A </a:t>
            </a:r>
            <a:r>
              <a:rPr lang="en-US" i="1" dirty="0"/>
              <a:t>bowl with its mouth as wide as an </a:t>
            </a:r>
            <a:r>
              <a:rPr lang="en-US" i="1" dirty="0" err="1"/>
              <a:t>Aratni</a:t>
            </a:r>
            <a:r>
              <a:rPr lang="en-US" i="1" dirty="0"/>
              <a:t> [457 </a:t>
            </a:r>
            <a:r>
              <a:rPr lang="en-US" i="1" dirty="0" smtClean="0"/>
              <a:t>mm] </a:t>
            </a:r>
            <a:r>
              <a:rPr lang="en-US" i="1" dirty="0"/>
              <a:t>shall be set up as a </a:t>
            </a:r>
            <a:r>
              <a:rPr lang="en-US" i="1" dirty="0" err="1"/>
              <a:t>raingauge</a:t>
            </a:r>
            <a:r>
              <a:rPr lang="en-US" i="1" dirty="0"/>
              <a:t> (</a:t>
            </a:r>
            <a:r>
              <a:rPr lang="en-US" i="1" dirty="0" err="1"/>
              <a:t>Varshanana</a:t>
            </a:r>
            <a:r>
              <a:rPr lang="en-US" i="1" dirty="0" smtClean="0"/>
              <a:t>).</a:t>
            </a:r>
          </a:p>
          <a:p>
            <a:r>
              <a:rPr lang="en-US" i="1" dirty="0"/>
              <a:t>The quantity of rain that falls in the country of </a:t>
            </a:r>
            <a:r>
              <a:rPr lang="en-US" i="1" dirty="0" err="1"/>
              <a:t>Jangala</a:t>
            </a:r>
            <a:r>
              <a:rPr lang="en-US" i="1" dirty="0"/>
              <a:t> is 16 </a:t>
            </a:r>
            <a:r>
              <a:rPr lang="en-US" i="1" dirty="0" err="1" smtClean="0"/>
              <a:t>dronas</a:t>
            </a:r>
            <a:r>
              <a:rPr lang="en-US" i="1" dirty="0" smtClean="0"/>
              <a:t>”</a:t>
            </a:r>
            <a:r>
              <a:rPr lang="en-US" i="1" dirty="0"/>
              <a:t> (Shamasastry, 1915</a:t>
            </a:r>
            <a:r>
              <a:rPr lang="en-US" i="1" dirty="0" smtClean="0"/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546" y="4114800"/>
            <a:ext cx="2752545" cy="27532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09002" y="3168973"/>
            <a:ext cx="2355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British Rainfall Organization, 1859–1919</a:t>
            </a:r>
          </a:p>
        </p:txBody>
      </p:sp>
      <p:sp>
        <p:nvSpPr>
          <p:cNvPr id="6" name="Rectangle 5"/>
          <p:cNvSpPr/>
          <p:nvPr/>
        </p:nvSpPr>
        <p:spPr>
          <a:xfrm>
            <a:off x="7222813" y="6661150"/>
            <a:ext cx="26901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Courtesy: </a:t>
            </a:r>
            <a:r>
              <a:rPr lang="en-US" sz="900" dirty="0" err="1" smtClean="0"/>
              <a:t>BritiIan</a:t>
            </a:r>
            <a:r>
              <a:rPr lang="en-US" sz="900" dirty="0" smtClean="0"/>
              <a:t> </a:t>
            </a:r>
            <a:r>
              <a:rPr lang="en-US" sz="900" dirty="0" err="1" smtClean="0"/>
              <a:t>Strangeways</a:t>
            </a:r>
            <a:r>
              <a:rPr lang="en-US" sz="900" dirty="0" smtClean="0"/>
              <a:t> (</a:t>
            </a:r>
            <a:r>
              <a:rPr lang="en-US" sz="900" dirty="0"/>
              <a:t>2010</a:t>
            </a:r>
            <a:r>
              <a:rPr lang="en-US" sz="900" dirty="0" smtClean="0"/>
              <a:t>), Google Images</a:t>
            </a:r>
            <a:endParaRPr lang="en-US" sz="900" dirty="0"/>
          </a:p>
        </p:txBody>
      </p:sp>
      <p:sp>
        <p:nvSpPr>
          <p:cNvPr id="18" name="Date Placeholder 3"/>
          <p:cNvSpPr txBox="1">
            <a:spLocks/>
          </p:cNvSpPr>
          <p:nvPr/>
        </p:nvSpPr>
        <p:spPr>
          <a:xfrm>
            <a:off x="1222660" y="6509313"/>
            <a:ext cx="2311400" cy="365125"/>
          </a:xfrm>
          <a:prstGeom prst="rect">
            <a:avLst/>
          </a:prstGeom>
        </p:spPr>
        <p:txBody>
          <a:bodyPr vert="horz" lIns="80897" tIns="40448" rIns="80897" bIns="40448" rtlCol="0" anchor="ctr"/>
          <a:lstStyle>
            <a:defPPr>
              <a:defRPr lang="en-US"/>
            </a:defPPr>
            <a:lvl1pPr marL="0" algn="l" defTabSz="80897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4485" algn="l" defTabSz="80897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970" algn="l" defTabSz="80897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3455" algn="l" defTabSz="80897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7939" algn="l" defTabSz="80897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22424" algn="l" defTabSz="80897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6909" algn="l" defTabSz="80897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1394" algn="l" defTabSz="80897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5879" algn="l" defTabSz="80897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George James Symons(1838-1900)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9906000" cy="620295"/>
          </a:xfrm>
          <a:prstGeom prst="rect">
            <a:avLst/>
          </a:prstGeom>
        </p:spPr>
        <p:txBody>
          <a:bodyPr wrap="square" lIns="80897" tIns="40448" rIns="80897" bIns="40448">
            <a:spAutoFit/>
          </a:bodyPr>
          <a:lstStyle/>
          <a:p>
            <a:pPr marL="485382" indent="-364036" algn="ctr">
              <a:spcBef>
                <a:spcPct val="20000"/>
              </a:spcBef>
              <a:buClr>
                <a:prstClr val="white">
                  <a:shade val="95000"/>
                </a:prstClr>
              </a:buClr>
              <a:buSzPct val="65000"/>
            </a:pPr>
            <a:r>
              <a:rPr lang="en-US" sz="3500" dirty="0"/>
              <a:t>CONSTRUCTION</a:t>
            </a:r>
            <a:endParaRPr lang="en-US" sz="35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C507-D5C0-4E3D-B5E9-EF555D9619C3}" type="datetime5">
              <a:rPr lang="en-US" smtClean="0"/>
              <a:t>2-Mar-18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913" y="960438"/>
            <a:ext cx="5364174" cy="53959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0" y="134470"/>
            <a:ext cx="9906000" cy="466407"/>
          </a:xfrm>
          <a:prstGeom prst="rect">
            <a:avLst/>
          </a:prstGeom>
          <a:noFill/>
        </p:spPr>
        <p:txBody>
          <a:bodyPr wrap="square" lIns="80897" tIns="40448" rIns="80897" bIns="40448" rtlCol="0">
            <a:sp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RAINFALL MEASUREMENT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2" r="34037"/>
          <a:stretch/>
        </p:blipFill>
        <p:spPr>
          <a:xfrm>
            <a:off x="7848600" y="524677"/>
            <a:ext cx="1066800" cy="27888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69" y="533051"/>
            <a:ext cx="927479" cy="27611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3429000"/>
            <a:ext cx="3319767" cy="27455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3547296"/>
            <a:ext cx="3606800" cy="255949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44"/>
          <a:stretch/>
        </p:blipFill>
        <p:spPr>
          <a:xfrm>
            <a:off x="6868147" y="3590607"/>
            <a:ext cx="2999753" cy="2570558"/>
          </a:xfrm>
          <a:prstGeom prst="rect">
            <a:avLst/>
          </a:prstGeom>
        </p:spPr>
      </p:pic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8B2A-5127-4528-BE29-6B8602191D12}" type="datetime5">
              <a:rPr lang="en-US" smtClean="0"/>
              <a:t>2-Mar-18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28" y="1527313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ARITHMATIC METHOD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2" y="1904186"/>
            <a:ext cx="1206777" cy="628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99" y="1303975"/>
            <a:ext cx="2269656" cy="1975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6" y="2797230"/>
            <a:ext cx="374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here, P</a:t>
            </a:r>
            <a:r>
              <a:rPr lang="en-US" sz="1000" dirty="0" smtClean="0"/>
              <a:t>i</a:t>
            </a:r>
            <a:r>
              <a:rPr lang="en-US" dirty="0" smtClean="0"/>
              <a:t>: Rainfall </a:t>
            </a:r>
            <a:r>
              <a:rPr lang="en-US" dirty="0"/>
              <a:t>at </a:t>
            </a:r>
            <a:r>
              <a:rPr lang="en-US" dirty="0" smtClean="0"/>
              <a:t>i</a:t>
            </a:r>
            <a:r>
              <a:rPr lang="en-US" sz="105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raingauge</a:t>
            </a:r>
            <a:r>
              <a:rPr lang="en-US" dirty="0" smtClean="0"/>
              <a:t> station </a:t>
            </a:r>
          </a:p>
          <a:p>
            <a:r>
              <a:rPr lang="en-US" dirty="0" smtClean="0"/>
              <a:t>              N: Total no. of </a:t>
            </a:r>
            <a:r>
              <a:rPr lang="en-US" dirty="0" err="1" smtClean="0"/>
              <a:t>raingauge</a:t>
            </a:r>
            <a:r>
              <a:rPr lang="en-US" dirty="0" smtClean="0"/>
              <a:t> stations</a:t>
            </a:r>
            <a:r>
              <a:rPr lang="en-US" dirty="0"/>
              <a:t>	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6"/>
          <a:stretch/>
        </p:blipFill>
        <p:spPr>
          <a:xfrm rot="5400000">
            <a:off x="4894116" y="1067609"/>
            <a:ext cx="2689654" cy="20165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444" y="721901"/>
            <a:ext cx="547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Depth of rainfall=0.07874*Volume of rainfall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1517177" y="6099377"/>
            <a:ext cx="76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August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946363" y="6113596"/>
            <a:ext cx="1065601" cy="30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September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288243" y="6099376"/>
            <a:ext cx="795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October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50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2402-C12B-44E7-88DB-828D36A54513}" type="datetime5">
              <a:rPr lang="en-US" smtClean="0"/>
              <a:t>2-Mar-18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432" y="4741149"/>
            <a:ext cx="3869424" cy="1980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1" t="8968" r="31789" b="4561"/>
          <a:stretch/>
        </p:blipFill>
        <p:spPr>
          <a:xfrm>
            <a:off x="4301417" y="762477"/>
            <a:ext cx="727453" cy="1204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11" y="2021127"/>
            <a:ext cx="4660900" cy="272571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483960" y="4553334"/>
            <a:ext cx="279400" cy="4300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Community-Based Network System</a:t>
            </a:r>
            <a:endParaRPr lang="en-US" sz="4000" dirty="0"/>
          </a:p>
        </p:txBody>
      </p:sp>
      <p:sp>
        <p:nvSpPr>
          <p:cNvPr id="10" name="Down Arrow 9"/>
          <p:cNvSpPr/>
          <p:nvPr/>
        </p:nvSpPr>
        <p:spPr>
          <a:xfrm>
            <a:off x="4483960" y="1902866"/>
            <a:ext cx="279400" cy="4300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64" y="4986193"/>
            <a:ext cx="1669986" cy="16699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08" y="3389168"/>
            <a:ext cx="1597025" cy="1597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13" y="19401"/>
            <a:ext cx="2493196" cy="31852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76200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ANOMALIES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0" t="2667" r="33600" b="13333"/>
          <a:stretch/>
        </p:blipFill>
        <p:spPr>
          <a:xfrm>
            <a:off x="3140305" y="1582297"/>
            <a:ext cx="3863928" cy="51181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88667" r="37200" b="3333"/>
          <a:stretch/>
        </p:blipFill>
        <p:spPr>
          <a:xfrm>
            <a:off x="3519377" y="1154830"/>
            <a:ext cx="29718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3114541" y="2330036"/>
            <a:ext cx="228600" cy="38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" y="2029548"/>
            <a:ext cx="2857500" cy="46291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2665586" y="4668335"/>
            <a:ext cx="228600" cy="381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3793945" y="5764677"/>
            <a:ext cx="228600" cy="381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2402-C12B-44E7-88DB-828D36A54513}" type="datetime5">
              <a:rPr lang="en-US" smtClean="0"/>
              <a:t>2-Mar-18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3771324" y="4901930"/>
            <a:ext cx="228600" cy="381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5463989" y="5092430"/>
            <a:ext cx="228600" cy="381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6158346" y="4906993"/>
            <a:ext cx="228600" cy="38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6525068" y="4963411"/>
            <a:ext cx="228600" cy="38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6866283" y="5028646"/>
            <a:ext cx="228600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5830711" y="5344411"/>
            <a:ext cx="228600" cy="381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5952391" y="5831930"/>
            <a:ext cx="228600" cy="381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6822941" y="4400634"/>
            <a:ext cx="228600" cy="381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6848991" y="3909456"/>
            <a:ext cx="228600" cy="381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7015321" y="3134040"/>
            <a:ext cx="228600" cy="381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4048272" y="5344411"/>
            <a:ext cx="228600" cy="381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3486284" y="5422476"/>
            <a:ext cx="228600" cy="381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4298813" y="5885126"/>
            <a:ext cx="228600" cy="381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4276872" y="5260430"/>
            <a:ext cx="228600" cy="381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3011342" y="5175976"/>
            <a:ext cx="228600" cy="381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3365520" y="4838146"/>
            <a:ext cx="228600" cy="381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3365520" y="4802708"/>
            <a:ext cx="228600" cy="381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2861773" y="4054065"/>
            <a:ext cx="228600" cy="381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2400722" y="3866517"/>
            <a:ext cx="228600" cy="381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7207856" y="4308551"/>
            <a:ext cx="228600" cy="381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2798367" y="2688140"/>
            <a:ext cx="228600" cy="381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7219425" y="3555700"/>
            <a:ext cx="228600" cy="381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7411960" y="4730211"/>
            <a:ext cx="228600" cy="381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6659554" y="1343529"/>
            <a:ext cx="228600" cy="381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6852089" y="2518040"/>
            <a:ext cx="228600" cy="381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6594341" y="1762616"/>
            <a:ext cx="228600" cy="3810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2931103" y="1464287"/>
            <a:ext cx="228600" cy="381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2542445" y="1654787"/>
            <a:ext cx="228600" cy="3810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2726160" y="5455956"/>
            <a:ext cx="228600" cy="381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3014917" y="3459332"/>
            <a:ext cx="228600" cy="3810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3479820" y="1616845"/>
            <a:ext cx="228600" cy="381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4170832" y="788348"/>
            <a:ext cx="228600" cy="3810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5909440" y="782661"/>
            <a:ext cx="205954" cy="3810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1" t="8968" r="31789" b="4561"/>
          <a:stretch/>
        </p:blipFill>
        <p:spPr>
          <a:xfrm>
            <a:off x="6375614" y="5406567"/>
            <a:ext cx="804733" cy="133197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2045466" y="2473362"/>
            <a:ext cx="228600" cy="381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687" r="81666" b="62500"/>
          <a:stretch/>
        </p:blipFill>
        <p:spPr>
          <a:xfrm>
            <a:off x="1960335" y="3204658"/>
            <a:ext cx="228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915400" cy="6556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" y="655639"/>
            <a:ext cx="9890078" cy="597376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dirty="0"/>
              <a:t>[1] IS4986:2000 Indian Standard INSTALLATION OF RAINGAUGE (NON-RECORDING TYPE) AND MEASUREMENT OF RAIN — CODE OF PRACTICE  (Second Revision ) ICS 17.060,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/>
              <a:t>2] IS 5225:1992 Indian Standard METEOROLOGY - RAINGAUGE, NON-RECORDING -SPECIFICATION ( First Revision ) UDC 551508.77 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/>
              <a:t>3] Ian </a:t>
            </a:r>
            <a:r>
              <a:rPr lang="en-US" sz="1800" dirty="0" err="1"/>
              <a:t>Strangeways</a:t>
            </a:r>
            <a:r>
              <a:rPr lang="en-US" sz="1800" dirty="0"/>
              <a:t> (2010), A history of rain gauges, </a:t>
            </a:r>
            <a:r>
              <a:rPr lang="en-US" sz="1800" dirty="0" err="1"/>
              <a:t>RMetS</a:t>
            </a:r>
            <a:r>
              <a:rPr lang="en-US" sz="1800" dirty="0"/>
              <a:t>, Vol. 65, No.5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/>
              <a:t>4] Symons, G. J. (1867)   Rain: how, when, where, why it is measured.   Edward Stanford, London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/>
              <a:t>5] Reynolds G. 1965. A history of </a:t>
            </a:r>
            <a:r>
              <a:rPr lang="en-US" sz="1800" dirty="0" err="1"/>
              <a:t>raingauges</a:t>
            </a:r>
            <a:r>
              <a:rPr lang="en-US" sz="1800" dirty="0"/>
              <a:t>. Weather 20: 106–114.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/>
              <a:t>6] Burt S. 2010. Obituary – Ken Woodley. Weather 65: 27. 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/>
              <a:t>7] Burton J. 1993. Pen portraits of Presidents – George James Symons. Weather 48: 75–77. 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/>
              <a:t>8] Sergey. Y. </a:t>
            </a:r>
            <a:r>
              <a:rPr lang="en-US" sz="1800" dirty="0" err="1"/>
              <a:t>Matrosov</a:t>
            </a:r>
            <a:r>
              <a:rPr lang="en-US" sz="1800" dirty="0"/>
              <a:t>, Kurt A. Clark and Brooks E. </a:t>
            </a:r>
            <a:r>
              <a:rPr lang="en-US" sz="1800" dirty="0" err="1"/>
              <a:t>Martner</a:t>
            </a:r>
            <a:r>
              <a:rPr lang="en-US" sz="1800" dirty="0"/>
              <a:t>, Ali Tokay, (2002),X-Band </a:t>
            </a:r>
            <a:r>
              <a:rPr lang="en-US" sz="1800" dirty="0" err="1"/>
              <a:t>Polarimetric</a:t>
            </a:r>
            <a:r>
              <a:rPr lang="en-US" sz="1800" dirty="0"/>
              <a:t> Radar Measurements of Rainfall, American Meteorological Society, </a:t>
            </a:r>
            <a:r>
              <a:rPr lang="en-US" sz="1800" dirty="0" err="1"/>
              <a:t>Vol</a:t>
            </a:r>
            <a:r>
              <a:rPr lang="en-US" sz="1800" dirty="0"/>
              <a:t> 14 :941-942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/>
              <a:t>9] </a:t>
            </a:r>
            <a:r>
              <a:rPr lang="en-US" sz="1800" dirty="0" err="1"/>
              <a:t>Legates,D.R</a:t>
            </a:r>
            <a:r>
              <a:rPr lang="en-US" sz="1800" dirty="0"/>
              <a:t>, and </a:t>
            </a:r>
            <a:r>
              <a:rPr lang="en-US" sz="1800" dirty="0" err="1"/>
              <a:t>C.J.Willmott</a:t>
            </a:r>
            <a:r>
              <a:rPr lang="en-US" sz="1800" dirty="0"/>
              <a:t>, 1990:Mean seasonal and spatial variability in gauge-corrected global precipitation .</a:t>
            </a:r>
            <a:r>
              <a:rPr lang="en-US" sz="1800" dirty="0" err="1"/>
              <a:t>Int.J</a:t>
            </a:r>
            <a:r>
              <a:rPr lang="en-US" sz="1800" dirty="0"/>
              <a:t>. </a:t>
            </a:r>
            <a:r>
              <a:rPr lang="en-US" sz="1800" dirty="0" err="1"/>
              <a:t>Climatol</a:t>
            </a:r>
            <a:r>
              <a:rPr lang="en-US" sz="1800" dirty="0"/>
              <a:t>., 10: 941-952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/>
              <a:t>10] </a:t>
            </a:r>
            <a:r>
              <a:rPr lang="en-US" sz="1800" dirty="0" err="1"/>
              <a:t>Amitai</a:t>
            </a:r>
            <a:r>
              <a:rPr lang="en-US" sz="1800" dirty="0"/>
              <a:t>, E., 2000: Systematic variation of observed radar </a:t>
            </a:r>
            <a:r>
              <a:rPr lang="en-US" sz="1800" dirty="0" err="1"/>
              <a:t>reﬂectivityrainfall</a:t>
            </a:r>
            <a:r>
              <a:rPr lang="en-US" sz="1800" dirty="0"/>
              <a:t> rate relations in the tropics. J. Appl. Meteor., 39, 2198–2208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/>
              <a:t>11] Joyce, N. J. Cox and J. M. </a:t>
            </a:r>
            <a:r>
              <a:rPr lang="en-US" sz="1800" dirty="0" err="1"/>
              <a:t>Kenworthy</a:t>
            </a:r>
            <a:r>
              <a:rPr lang="en-US" sz="1800" dirty="0"/>
              <a:t>, 1868-70, Inferences regarding </a:t>
            </a:r>
            <a:r>
              <a:rPr lang="en-US" sz="1800" dirty="0" err="1"/>
              <a:t>raingauge</a:t>
            </a:r>
            <a:r>
              <a:rPr lang="en-US" sz="1800" dirty="0"/>
              <a:t> exposure at Durham.:85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/>
              <a:t>12] Salvatore </a:t>
            </a:r>
            <a:r>
              <a:rPr lang="en-US" sz="1800" dirty="0" err="1"/>
              <a:t>Grimaldia,b,c</a:t>
            </a:r>
            <a:r>
              <a:rPr lang="en-US" sz="1800" dirty="0"/>
              <a:t>,, Andrea </a:t>
            </a:r>
            <a:r>
              <a:rPr lang="en-US" sz="1800" dirty="0" err="1"/>
              <a:t>Petrosellid</a:t>
            </a:r>
            <a:r>
              <a:rPr lang="en-US" sz="1800" dirty="0"/>
              <a:t>, Luca </a:t>
            </a:r>
            <a:r>
              <a:rPr lang="en-US" sz="1800" dirty="0" err="1"/>
              <a:t>Baldinie</a:t>
            </a:r>
            <a:r>
              <a:rPr lang="en-US" sz="1800" dirty="0"/>
              <a:t>, Eugenio </a:t>
            </a:r>
            <a:r>
              <a:rPr lang="en-US" sz="1800" dirty="0" err="1"/>
              <a:t>Gorguccie</a:t>
            </a:r>
            <a:r>
              <a:rPr lang="en-US" sz="1800" dirty="0"/>
              <a:t> 2015, Description and preliminary results of a 100 square meter rain gauge Journal of Hydrology: 827-828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/>
              <a:t>13] </a:t>
            </a:r>
            <a:r>
              <a:rPr lang="en-US" sz="1800" dirty="0">
                <a:solidFill>
                  <a:srgbClr val="0000FF"/>
                </a:solidFill>
              </a:rPr>
              <a:t>http://www.nws.noaa.gov/om/coop/ </a:t>
            </a: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/>
              <a:t>14] </a:t>
            </a:r>
            <a:r>
              <a:rPr lang="en-US" sz="1800" dirty="0">
                <a:solidFill>
                  <a:srgbClr val="0000FF"/>
                </a:solidFill>
              </a:rPr>
              <a:t>http://www.imd.gov.in/pages/serviceshydromet.php </a:t>
            </a: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/>
              <a:t>15] </a:t>
            </a:r>
            <a:r>
              <a:rPr lang="en-US" sz="1800" dirty="0">
                <a:solidFill>
                  <a:srgbClr val="0000FF"/>
                </a:solidFill>
              </a:rPr>
              <a:t>https://www.cocorah.org </a:t>
            </a: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800" dirty="0" smtClean="0"/>
              <a:t>[16] Google Images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581F-3B22-41AC-8950-CDBC63B120F9}" type="datetime5">
              <a:rPr lang="en-US" smtClean="0"/>
              <a:t>2-Mar-18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62D-99F7-4C72-AD84-6E1ACAD29C8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</TotalTime>
  <Words>593</Words>
  <Application>Microsoft Office PowerPoint</Application>
  <PresentationFormat>A4 Paper (210x297 mm)</PresentationFormat>
  <Paragraphs>85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The Anomalies of Symon's Rain Gauge in Community Based Rain Gauge Network </vt:lpstr>
      <vt:lpstr>Bird’s View</vt:lpstr>
      <vt:lpstr>If There Is Any Magic In Earth It Lies In Rain…</vt:lpstr>
      <vt:lpstr>Varshanana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DEVELOPMENTAL PROJECTS ON ENVIRONMENT</dc:title>
  <dc:creator>Luyester</dc:creator>
  <cp:lastModifiedBy>Luyester</cp:lastModifiedBy>
  <cp:revision>213</cp:revision>
  <dcterms:created xsi:type="dcterms:W3CDTF">2017-04-20T14:16:32Z</dcterms:created>
  <dcterms:modified xsi:type="dcterms:W3CDTF">2018-03-02T19:18:23Z</dcterms:modified>
</cp:coreProperties>
</file>