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56" r:id="rId2"/>
    <p:sldId id="257" r:id="rId3"/>
    <p:sldId id="258" r:id="rId4"/>
    <p:sldId id="268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3" r:id="rId16"/>
    <p:sldId id="284" r:id="rId17"/>
    <p:sldId id="28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0" d="100"/>
          <a:sy n="70" d="100"/>
        </p:scale>
        <p:origin x="546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altLang="zh-CN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5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altLang="zh-CN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17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67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3565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958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107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altLang="zh-CN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altLang="zh-CN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altLang="zh-CN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869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479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5322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3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593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4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285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262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4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4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992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altLang="zh-CN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8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930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https://lucasvidelaine.files.wordpress.com/2017/12/mysql.png?w=394" TargetMode="External"/><Relationship Id="rId7" Type="http://schemas.openxmlformats.org/officeDocument/2006/relationships/image" Target="http://givinglifetodata.com/wp-content/uploads/2018/11/logo-data-Visualisation-1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https://aptonic.com/blog/wp-content/uploads/2015/08/python-logo.png" TargetMode="External"/><Relationship Id="rId5" Type="http://schemas.openxmlformats.org/officeDocument/2006/relationships/image" Target="https://www.iconsdb.com/icons/preview/green/csv-xxl.png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https://upload.wikimedia.org/wikipedia/commons/thumb/3/37/Plotly-logo-01-square.png/220px-Plotly-logo-01-square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5A36D-990B-48E8-8AAF-C8D666352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2217475"/>
            <a:ext cx="7315200" cy="3255035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zh-CN" sz="4400" dirty="0"/>
              <a:t>Base des données</a:t>
            </a:r>
            <a:br>
              <a:rPr lang="zh-CN" altLang="zh-CN" sz="4400" dirty="0"/>
            </a:br>
            <a:r>
              <a:rPr lang="fr-FR" altLang="zh-CN" sz="4400" dirty="0"/>
              <a:t>Adventure Works</a:t>
            </a:r>
            <a:br>
              <a:rPr lang="fr-FR" altLang="zh-CN" sz="4400" dirty="0"/>
            </a:br>
            <a:br>
              <a:rPr lang="fr-FR" altLang="zh-CN" sz="4800" dirty="0"/>
            </a:br>
            <a:r>
              <a:rPr lang="fr-FR" altLang="zh-CN" sz="2400" dirty="0"/>
              <a:t>Conception base de données, analyse et visualisation</a:t>
            </a:r>
            <a:br>
              <a:rPr lang="fr-FR" altLang="zh-CN" sz="5400" dirty="0"/>
            </a:b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515D2F-6ED4-48EF-9043-E2F6CC003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015310"/>
            <a:ext cx="7315200" cy="914400"/>
          </a:xfrm>
        </p:spPr>
        <p:txBody>
          <a:bodyPr>
            <a:normAutofit fontScale="70000" lnSpcReduction="20000"/>
          </a:bodyPr>
          <a:lstStyle/>
          <a:p>
            <a:pPr algn="ctr"/>
            <a:br>
              <a:rPr lang="fr-FR" altLang="zh-CN" sz="2400" dirty="0"/>
            </a:br>
            <a:r>
              <a:rPr lang="fr-FR" altLang="zh-CN" sz="1800" dirty="0" err="1">
                <a:solidFill>
                  <a:schemeClr val="tx1"/>
                </a:solidFill>
              </a:rPr>
              <a:t>Luyi</a:t>
            </a:r>
            <a:r>
              <a:rPr lang="fr-FR" altLang="zh-CN" sz="1800" dirty="0">
                <a:solidFill>
                  <a:schemeClr val="tx1"/>
                </a:solidFill>
              </a:rPr>
              <a:t> TANG</a:t>
            </a:r>
          </a:p>
          <a:p>
            <a:pPr algn="ctr"/>
            <a:r>
              <a:rPr lang="fr-FR" altLang="zh-CN" sz="1800" dirty="0">
                <a:solidFill>
                  <a:schemeClr val="tx1"/>
                </a:solidFill>
              </a:rPr>
              <a:t>31 juillet, 2019</a:t>
            </a:r>
          </a:p>
        </p:txBody>
      </p:sp>
      <p:pic>
        <p:nvPicPr>
          <p:cNvPr id="5" name="Image 4" descr="RÃ©sultat de recherche d'images pour &quot;simplon logo&quot;">
            <a:extLst>
              <a:ext uri="{FF2B5EF4-FFF2-40B4-BE49-F238E27FC236}">
                <a16:creationId xmlns:a16="http://schemas.microsoft.com/office/drawing/2014/main" id="{1DE05822-84C2-41BF-B6E8-6E8AF8EE9C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952" y="1568374"/>
            <a:ext cx="2270125" cy="690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37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391C3-BE9A-4B58-9D78-FD6A408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altLang="zh-CN" dirty="0"/>
            </a:br>
            <a:r>
              <a:rPr lang="fr-FR" altLang="zh-CN" sz="4000" dirty="0"/>
              <a:t>Analyse et Visualisation:</a:t>
            </a:r>
            <a:br>
              <a:rPr lang="fr-FR" altLang="zh-CN" sz="4000" dirty="0"/>
            </a:br>
            <a:r>
              <a:rPr lang="fr-FR" altLang="zh-CN" sz="3100" dirty="0">
                <a:solidFill>
                  <a:schemeClr val="accent1"/>
                </a:solidFill>
              </a:rPr>
              <a:t>EVOLUTION DE LA PRESENCE DE MARCHE DANS LES 6 PAYS</a:t>
            </a:r>
            <a:br>
              <a:rPr lang="fr-FR" altLang="zh-CN" dirty="0"/>
            </a:br>
            <a:endParaRPr lang="fr-FR" altLang="zh-C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CC3F1-0F7E-415F-BF8F-8675E2C418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 </a:t>
            </a:r>
            <a:r>
              <a:rPr lang="en-US" altLang="zh-CN" dirty="0" err="1"/>
              <a:t>chiffre</a:t>
            </a:r>
            <a:r>
              <a:rPr lang="en-US" altLang="zh-CN" dirty="0"/>
              <a:t> </a:t>
            </a:r>
            <a:r>
              <a:rPr lang="en-US" altLang="zh-CN" dirty="0" err="1"/>
              <a:t>d’affaire</a:t>
            </a:r>
            <a:r>
              <a:rPr lang="en-US" altLang="zh-CN" dirty="0"/>
              <a:t> </a:t>
            </a:r>
            <a:r>
              <a:rPr lang="en-US" altLang="zh-CN" dirty="0" err="1"/>
              <a:t>mensuel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Image 1">
            <a:extLst>
              <a:ext uri="{FF2B5EF4-FFF2-40B4-BE49-F238E27FC236}">
                <a16:creationId xmlns:a16="http://schemas.microsoft.com/office/drawing/2014/main" id="{8B207826-BDAF-4945-ACBF-A6D1B7510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69" y="2966857"/>
            <a:ext cx="7886131" cy="389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6636A38-8DE9-4CBD-B9B9-14CAF2350D43}"/>
              </a:ext>
            </a:extLst>
          </p:cNvPr>
          <p:cNvSpPr txBox="1"/>
          <p:nvPr/>
        </p:nvSpPr>
        <p:spPr>
          <a:xfrm>
            <a:off x="913774" y="3063482"/>
            <a:ext cx="33300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altLang="zh-CN" dirty="0"/>
              <a:t>les US présente le plus part de CA parmi les 6 pays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altLang="zh-CN" dirty="0"/>
              <a:t>Le CA de les Etats Unis et Canada est stable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altLang="zh-CN" dirty="0"/>
              <a:t>Le CA 4 pays européens a une croissance vers mars 2013.</a:t>
            </a:r>
            <a:r>
              <a:rPr lang="en-US" altLang="zh-CN" dirty="0"/>
              <a:t>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64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391C3-BE9A-4B58-9D78-FD6A408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altLang="zh-CN" dirty="0"/>
            </a:br>
            <a:r>
              <a:rPr lang="fr-FR" altLang="zh-CN" sz="4000" dirty="0"/>
              <a:t>Analyse et Visualisation:</a:t>
            </a:r>
            <a:br>
              <a:rPr lang="fr-FR" altLang="zh-CN" sz="4000" dirty="0"/>
            </a:br>
            <a:r>
              <a:rPr lang="fr-FR" altLang="zh-CN" sz="3100" dirty="0">
                <a:solidFill>
                  <a:schemeClr val="accent1"/>
                </a:solidFill>
              </a:rPr>
              <a:t>EVOLUTION DE LA PRESENCE DE MARCHE DANS LES 6 PAYS</a:t>
            </a:r>
            <a:br>
              <a:rPr lang="fr-FR" altLang="zh-CN" dirty="0"/>
            </a:br>
            <a:endParaRPr lang="fr-FR" altLang="zh-C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CC3F1-0F7E-415F-BF8F-8675E2C418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 </a:t>
            </a:r>
            <a:r>
              <a:rPr lang="en-US" altLang="zh-CN" dirty="0" err="1"/>
              <a:t>chiffre</a:t>
            </a:r>
            <a:r>
              <a:rPr lang="en-US" altLang="zh-CN" dirty="0"/>
              <a:t> </a:t>
            </a:r>
            <a:r>
              <a:rPr lang="en-US" altLang="zh-CN" dirty="0" err="1"/>
              <a:t>d’affaire</a:t>
            </a:r>
            <a:r>
              <a:rPr lang="en-US" altLang="zh-CN" dirty="0"/>
              <a:t> </a:t>
            </a:r>
            <a:r>
              <a:rPr lang="en-US" altLang="zh-CN" dirty="0" err="1"/>
              <a:t>Annuel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0" name="Image 1">
            <a:extLst>
              <a:ext uri="{FF2B5EF4-FFF2-40B4-BE49-F238E27FC236}">
                <a16:creationId xmlns:a16="http://schemas.microsoft.com/office/drawing/2014/main" id="{B4CD305A-7BB2-4C72-8FD0-A81A3CA5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454" y="3132161"/>
            <a:ext cx="7919546" cy="376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D993B4-17C9-4A4C-9B67-378DBBC04D16}"/>
              </a:ext>
            </a:extLst>
          </p:cNvPr>
          <p:cNvSpPr txBox="1"/>
          <p:nvPr/>
        </p:nvSpPr>
        <p:spPr>
          <a:xfrm>
            <a:off x="913774" y="2954300"/>
            <a:ext cx="3330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altLang="zh-CN" dirty="0"/>
              <a:t>le CA de 2013 augmente par rapport l’année </a:t>
            </a:r>
            <a:r>
              <a:rPr lang="fr-FR" altLang="zh-CN" dirty="0" err="1"/>
              <a:t>précedente</a:t>
            </a:r>
            <a:endParaRPr lang="fr-FR" altLang="zh-C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altLang="zh-CN" dirty="0"/>
              <a:t>la présence de marché en </a:t>
            </a:r>
            <a:r>
              <a:rPr lang="fr-FR" altLang="zh-CN" dirty="0" err="1"/>
              <a:t>europe</a:t>
            </a:r>
            <a:r>
              <a:rPr lang="fr-FR" altLang="zh-CN" dirty="0"/>
              <a:t> augment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58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391C3-BE9A-4B58-9D78-FD6A408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altLang="zh-CN" dirty="0"/>
            </a:br>
            <a:r>
              <a:rPr lang="fr-FR" altLang="zh-CN" sz="4000" dirty="0"/>
              <a:t>Analyse et Visualisation:</a:t>
            </a:r>
            <a:br>
              <a:rPr lang="fr-FR" altLang="zh-CN" sz="4000" dirty="0"/>
            </a:br>
            <a:r>
              <a:rPr lang="fr-FR" altLang="zh-CN" sz="3100" dirty="0">
                <a:solidFill>
                  <a:schemeClr val="accent1"/>
                </a:solidFill>
              </a:rPr>
              <a:t>EVOLUTION DE LA PRESENCE DE MARCHE DANS LES 6 PAYS</a:t>
            </a:r>
            <a:br>
              <a:rPr lang="fr-FR" altLang="zh-CN" dirty="0"/>
            </a:br>
            <a:endParaRPr lang="fr-FR" altLang="zh-C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CC3F1-0F7E-415F-BF8F-8675E2C418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 </a:t>
            </a:r>
            <a:r>
              <a:rPr lang="en-US" altLang="zh-CN" dirty="0" err="1"/>
              <a:t>marché</a:t>
            </a:r>
            <a:r>
              <a:rPr lang="en-US" altLang="zh-CN" dirty="0"/>
              <a:t> des US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194" name="Image 1">
            <a:extLst>
              <a:ext uri="{FF2B5EF4-FFF2-40B4-BE49-F238E27FC236}">
                <a16:creationId xmlns:a16="http://schemas.microsoft.com/office/drawing/2014/main" id="{516A493F-147A-45DB-A3B6-DCC172B2E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95" y="2954300"/>
            <a:ext cx="8078305" cy="39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8CF703E-27AB-4B4D-A0D7-5AC6ED960A9F}"/>
              </a:ext>
            </a:extLst>
          </p:cNvPr>
          <p:cNvSpPr txBox="1"/>
          <p:nvPr/>
        </p:nvSpPr>
        <p:spPr>
          <a:xfrm>
            <a:off x="913774" y="2954300"/>
            <a:ext cx="3330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altLang="zh-CN" dirty="0"/>
              <a:t>Région West </a:t>
            </a:r>
            <a:r>
              <a:rPr lang="fr-FR" altLang="zh-CN" dirty="0" err="1"/>
              <a:t>Coast</a:t>
            </a:r>
            <a:r>
              <a:rPr lang="fr-FR" altLang="zh-CN" dirty="0"/>
              <a:t> et Great Lake +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altLang="zh-CN" dirty="0"/>
              <a:t>Région central 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22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391C3-BE9A-4B58-9D78-FD6A408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altLang="zh-CN" dirty="0"/>
            </a:br>
            <a:r>
              <a:rPr lang="fr-FR" altLang="zh-CN" sz="4000" dirty="0"/>
              <a:t>Analyse et Visualisation:</a:t>
            </a:r>
            <a:br>
              <a:rPr lang="fr-FR" altLang="zh-CN" sz="4000" dirty="0"/>
            </a:br>
            <a:r>
              <a:rPr lang="fr-FR" altLang="zh-CN" sz="3100" dirty="0">
                <a:solidFill>
                  <a:schemeClr val="accent1"/>
                </a:solidFill>
              </a:rPr>
              <a:t>LES PRODUITS POPULAIRES</a:t>
            </a:r>
            <a:br>
              <a:rPr lang="fr-FR" altLang="zh-CN" dirty="0"/>
            </a:br>
            <a:endParaRPr lang="fr-FR" altLang="zh-C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CC3F1-0F7E-415F-BF8F-8675E2C418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altLang="zh-CN" dirty="0"/>
              <a:t>Les tops 5 produits star par catégorie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218" name="Image 1">
            <a:extLst>
              <a:ext uri="{FF2B5EF4-FFF2-40B4-BE49-F238E27FC236}">
                <a16:creationId xmlns:a16="http://schemas.microsoft.com/office/drawing/2014/main" id="{E6FA39BA-B04E-4AC3-B8C3-508E3B245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0" b="47633"/>
          <a:stretch/>
        </p:blipFill>
        <p:spPr bwMode="auto">
          <a:xfrm>
            <a:off x="155035" y="3233866"/>
            <a:ext cx="6110303" cy="239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Image 1">
            <a:extLst>
              <a:ext uri="{FF2B5EF4-FFF2-40B4-BE49-F238E27FC236}">
                <a16:creationId xmlns:a16="http://schemas.microsoft.com/office/drawing/2014/main" id="{37225EF0-684E-4532-BAF7-350F260E6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35"/>
          <a:stretch/>
        </p:blipFill>
        <p:spPr bwMode="auto">
          <a:xfrm>
            <a:off x="6265338" y="3233865"/>
            <a:ext cx="5926662" cy="239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90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391C3-BE9A-4B58-9D78-FD6A408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altLang="zh-CN" dirty="0"/>
            </a:br>
            <a:r>
              <a:rPr lang="fr-FR" altLang="zh-CN" sz="4000" dirty="0"/>
              <a:t>Analyse et Visualisation:</a:t>
            </a:r>
            <a:br>
              <a:rPr lang="fr-FR" altLang="zh-CN" sz="4000" dirty="0"/>
            </a:br>
            <a:r>
              <a:rPr lang="fr-FR" altLang="zh-CN" sz="3100" dirty="0">
                <a:solidFill>
                  <a:schemeClr val="accent1"/>
                </a:solidFill>
              </a:rPr>
              <a:t>LES clients actives</a:t>
            </a:r>
            <a:br>
              <a:rPr lang="fr-FR" altLang="zh-CN" dirty="0"/>
            </a:br>
            <a:endParaRPr lang="fr-FR" altLang="zh-C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CC3F1-0F7E-415F-BF8F-8675E2C418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altLang="zh-CN" dirty="0"/>
              <a:t>distribution de prix de pour l’ensemble de commande pour chaque client </a:t>
            </a:r>
            <a:endParaRPr lang="zh-CN" altLang="en-US" dirty="0"/>
          </a:p>
        </p:txBody>
      </p:sp>
      <p:pic>
        <p:nvPicPr>
          <p:cNvPr id="10242" name="Image 1">
            <a:extLst>
              <a:ext uri="{FF2B5EF4-FFF2-40B4-BE49-F238E27FC236}">
                <a16:creationId xmlns:a16="http://schemas.microsoft.com/office/drawing/2014/main" id="{AD339D32-CFDE-45D2-9107-D10F0582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27" y="2868839"/>
            <a:ext cx="7848873" cy="398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441B85B-126E-4D6D-96A0-9F8FF1907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9"/>
          <a:stretch/>
        </p:blipFill>
        <p:spPr>
          <a:xfrm>
            <a:off x="8445500" y="3934256"/>
            <a:ext cx="3746500" cy="29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8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0AE18-5CEF-4548-950E-EF35303C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Analyse et Visualisation:</a:t>
            </a:r>
            <a:br>
              <a:rPr lang="fr-FR" altLang="zh-CN" dirty="0"/>
            </a:br>
            <a:r>
              <a:rPr lang="fr-FR" altLang="zh-CN" sz="2800" dirty="0">
                <a:solidFill>
                  <a:schemeClr val="accent1"/>
                </a:solidFill>
              </a:rPr>
              <a:t>LES clients actives</a:t>
            </a:r>
            <a:endParaRPr lang="zh-CN" alt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E1B12C-2603-4432-B6FA-94CD62FC1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/>
          <a:lstStyle/>
          <a:p>
            <a:endParaRPr lang="fr-FR" altLang="zh-CN" sz="1800" cap="none" dirty="0"/>
          </a:p>
          <a:p>
            <a:endParaRPr lang="fr-FR" altLang="zh-CN" sz="1800" cap="none" dirty="0"/>
          </a:p>
          <a:p>
            <a:r>
              <a:rPr lang="fr-FR" altLang="zh-CN" sz="1800" cap="none" dirty="0"/>
              <a:t>Les clients qui ont le plus nombre de commande</a:t>
            </a:r>
          </a:p>
          <a:p>
            <a:endParaRPr lang="zh-CN" alt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87FA89-5A64-49E8-B261-B2814D2C1E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D522D5-9470-4D95-A28E-37569AB3C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23368"/>
            <a:ext cx="4881804" cy="679994"/>
          </a:xfrm>
        </p:spPr>
        <p:txBody>
          <a:bodyPr/>
          <a:lstStyle/>
          <a:p>
            <a:r>
              <a:rPr lang="fr-FR" altLang="zh-CN" sz="1800" cap="none" dirty="0"/>
              <a:t>les clients qui ont la somme des commandes le plus élevée</a:t>
            </a:r>
            <a:endParaRPr lang="zh-CN" altLang="en-US" sz="1800" cap="non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38C985-8DA1-4079-8E63-FBFB5187583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804237-9C73-495D-B3FA-BE818EAF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98" y="4032833"/>
            <a:ext cx="2759075" cy="24193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89191AB-D0C7-4CB3-9BFF-9507C86A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73" y="3135815"/>
            <a:ext cx="5013327" cy="81221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15B3105-A5E9-4628-8033-6D20125AE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3" y="3113328"/>
            <a:ext cx="5013328" cy="85438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6474357-55DE-46F3-A6AF-DA74C33460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989"/>
          <a:stretch/>
        </p:blipFill>
        <p:spPr>
          <a:xfrm>
            <a:off x="935579" y="4130995"/>
            <a:ext cx="2495087" cy="22230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2597006-CF23-447C-93C6-3CC8FA261C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322" b="667"/>
          <a:stretch/>
        </p:blipFill>
        <p:spPr>
          <a:xfrm>
            <a:off x="3524715" y="4130995"/>
            <a:ext cx="2495086" cy="222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4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01476-BA69-4151-914C-25406AF6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Analyse et Visualisation:</a:t>
            </a:r>
            <a:br>
              <a:rPr lang="fr-FR" altLang="zh-CN" dirty="0"/>
            </a:br>
            <a:r>
              <a:rPr lang="fr-FR" altLang="zh-CN" sz="2800" dirty="0">
                <a:solidFill>
                  <a:schemeClr val="accent1"/>
                </a:solidFill>
              </a:rPr>
              <a:t>prédiction temporelle</a:t>
            </a:r>
            <a:endParaRPr lang="zh-CN" alt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3B3291-F0B2-451A-A269-49B3D840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Librairie </a:t>
            </a:r>
            <a:r>
              <a:rPr lang="fr-FR" altLang="zh-CN" dirty="0" err="1"/>
              <a:t>fbprophet</a:t>
            </a:r>
            <a:r>
              <a:rPr lang="fr-FR" altLang="zh-CN" dirty="0"/>
              <a:t> </a:t>
            </a:r>
            <a:endParaRPr lang="zh-CN" altLang="en-US" dirty="0"/>
          </a:p>
        </p:txBody>
      </p:sp>
      <p:pic>
        <p:nvPicPr>
          <p:cNvPr id="12290" name="Image 1">
            <a:extLst>
              <a:ext uri="{FF2B5EF4-FFF2-40B4-BE49-F238E27FC236}">
                <a16:creationId xmlns:a16="http://schemas.microsoft.com/office/drawing/2014/main" id="{0377DD20-873F-44B9-9116-0049091D6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2875149"/>
            <a:ext cx="7134225" cy="398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17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01476-BA69-4151-914C-25406AF6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Conclusion</a:t>
            </a:r>
            <a:endParaRPr lang="zh-CN" alt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3B3291-F0B2-451A-A269-49B3D840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Requérir des Compétence de la conception de la </a:t>
            </a:r>
            <a:r>
              <a:rPr lang="fr-FR" altLang="zh-CN" dirty="0" err="1"/>
              <a:t>bdd</a:t>
            </a:r>
            <a:r>
              <a:rPr lang="fr-FR" altLang="zh-CN" dirty="0"/>
              <a:t> et analyse</a:t>
            </a:r>
          </a:p>
          <a:p>
            <a:r>
              <a:rPr lang="fr-FR" altLang="zh-CN" dirty="0"/>
              <a:t>Maitriser les outils </a:t>
            </a:r>
            <a:r>
              <a:rPr lang="fr-FR" altLang="zh-CN" dirty="0" err="1"/>
              <a:t>sql</a:t>
            </a:r>
            <a:r>
              <a:rPr lang="fr-FR" altLang="zh-CN" dirty="0"/>
              <a:t> et python</a:t>
            </a:r>
          </a:p>
          <a:p>
            <a:r>
              <a:rPr lang="fr-FR" altLang="zh-CN" dirty="0"/>
              <a:t>Points d’amélioration: Prédiction et analyse profond</a:t>
            </a:r>
          </a:p>
          <a:p>
            <a:r>
              <a:rPr lang="fr-FR" altLang="zh-CN" dirty="0"/>
              <a:t>La suite: bi et machine </a:t>
            </a:r>
            <a:r>
              <a:rPr lang="fr-FR" altLang="zh-CN" dirty="0" err="1"/>
              <a:t>learning</a:t>
            </a:r>
            <a:r>
              <a:rPr lang="fr-FR" altLang="zh-CN" dirty="0"/>
              <a:t> </a:t>
            </a:r>
          </a:p>
          <a:p>
            <a:endParaRPr lang="fr-FR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64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DC712-7A4A-4FFA-A6BF-37966E3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zh-CN" dirty="0"/>
              <a:t>Merci!</a:t>
            </a:r>
            <a:endParaRPr lang="zh-CN" altLang="en-US" dirty="0"/>
          </a:p>
        </p:txBody>
      </p:sp>
      <p:pic>
        <p:nvPicPr>
          <p:cNvPr id="3074" name="Picture 2" descr="RÃ©sultat de recherche d'images pour &quot;merci pour votre attention&quot;">
            <a:extLst>
              <a:ext uri="{FF2B5EF4-FFF2-40B4-BE49-F238E27FC236}">
                <a16:creationId xmlns:a16="http://schemas.microsoft.com/office/drawing/2014/main" id="{A01430A7-B404-4BD1-B7BF-F884B47D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40" y="2214694"/>
            <a:ext cx="50482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3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FB191-DF25-4CDA-9431-E132439B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Plan de la Présentation</a:t>
            </a:r>
            <a:endParaRPr lang="zh-CN" alt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51F26-D805-4828-8CFE-91EFA726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Introduction </a:t>
            </a:r>
          </a:p>
          <a:p>
            <a:r>
              <a:rPr lang="fr-FR" altLang="zh-CN" dirty="0"/>
              <a:t>Contexte de projet</a:t>
            </a:r>
          </a:p>
          <a:p>
            <a:r>
              <a:rPr lang="fr-FR" altLang="zh-CN" dirty="0"/>
              <a:t>Analyse des besoins</a:t>
            </a:r>
          </a:p>
          <a:p>
            <a:r>
              <a:rPr lang="fr-FR" altLang="zh-CN" dirty="0"/>
              <a:t>création de la BDD</a:t>
            </a:r>
          </a:p>
          <a:p>
            <a:r>
              <a:rPr lang="fr-FR" altLang="zh-CN" dirty="0"/>
              <a:t>Analyse et Visualisation</a:t>
            </a:r>
          </a:p>
          <a:p>
            <a:r>
              <a:rPr lang="fr-FR" altLang="zh-CN" dirty="0"/>
              <a:t>Difficultés rencontrés</a:t>
            </a:r>
          </a:p>
          <a:p>
            <a:r>
              <a:rPr lang="fr-FR" altLang="zh-CN" dirty="0"/>
              <a:t>Perspectives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32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E8334-801A-406E-8954-D39BD570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Introduction</a:t>
            </a:r>
            <a:endParaRPr lang="zh-CN" alt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D4D519-B027-4496-894D-13372E66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err="1"/>
              <a:t>AdventureWorks</a:t>
            </a:r>
            <a:endParaRPr lang="fr-FR" altLang="zh-CN" dirty="0"/>
          </a:p>
          <a:p>
            <a:pPr lvl="2"/>
            <a:r>
              <a:rPr lang="fr-FR" altLang="zh-CN" cap="none" dirty="0"/>
              <a:t>BDD développée par </a:t>
            </a:r>
            <a:r>
              <a:rPr lang="fr-FR" altLang="zh-CN" cap="none" dirty="0" err="1"/>
              <a:t>microsoft</a:t>
            </a:r>
            <a:endParaRPr lang="fr-FR" altLang="zh-CN" cap="none" dirty="0"/>
          </a:p>
          <a:p>
            <a:pPr lvl="2"/>
            <a:r>
              <a:rPr lang="fr-FR" altLang="zh-CN" cap="none" dirty="0"/>
              <a:t>Société fictive dans la fabrication de vélos</a:t>
            </a:r>
          </a:p>
          <a:p>
            <a:r>
              <a:rPr lang="en-US" altLang="zh-CN" dirty="0" err="1"/>
              <a:t>Modèle</a:t>
            </a:r>
            <a:r>
              <a:rPr lang="en-US" altLang="zh-CN" dirty="0"/>
              <a:t> commercial 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cap="none" dirty="0"/>
              <a:t>les </a:t>
            </a:r>
            <a:r>
              <a:rPr lang="en-US" altLang="zh-CN" cap="none" dirty="0" err="1"/>
              <a:t>magasins</a:t>
            </a:r>
            <a:r>
              <a:rPr lang="en-US" altLang="zh-CN" cap="none" dirty="0"/>
              <a:t> et les clients </a:t>
            </a:r>
            <a:r>
              <a:rPr lang="en-US" altLang="zh-CN" cap="none" dirty="0" err="1"/>
              <a:t>individuels</a:t>
            </a:r>
            <a:endParaRPr lang="en-US" altLang="zh-CN" cap="none" dirty="0"/>
          </a:p>
          <a:p>
            <a:r>
              <a:rPr lang="en-US" altLang="zh-CN" dirty="0" err="1"/>
              <a:t>Produits</a:t>
            </a:r>
            <a:endParaRPr lang="en-US" altLang="zh-CN" dirty="0"/>
          </a:p>
          <a:p>
            <a:pPr lvl="2"/>
            <a:r>
              <a:rPr lang="en-US" altLang="zh-CN" cap="none" dirty="0" err="1"/>
              <a:t>Vélos</a:t>
            </a:r>
            <a:r>
              <a:rPr lang="en-US" altLang="zh-CN" cap="none" dirty="0"/>
              <a:t>, </a:t>
            </a:r>
            <a:r>
              <a:rPr lang="en-US" altLang="zh-CN" cap="none" dirty="0" err="1"/>
              <a:t>Accessoires</a:t>
            </a:r>
            <a:r>
              <a:rPr lang="en-US" altLang="zh-CN" cap="none" dirty="0"/>
              <a:t>, </a:t>
            </a:r>
            <a:r>
              <a:rPr lang="en-US" altLang="zh-CN" cap="none" dirty="0" err="1"/>
              <a:t>Composants</a:t>
            </a:r>
            <a:r>
              <a:rPr lang="en-US" altLang="zh-CN" cap="none" dirty="0"/>
              <a:t> de </a:t>
            </a:r>
            <a:r>
              <a:rPr lang="en-US" altLang="zh-CN" cap="none" dirty="0" err="1"/>
              <a:t>vélo</a:t>
            </a:r>
            <a:r>
              <a:rPr lang="en-US" altLang="zh-CN" cap="none" dirty="0"/>
              <a:t>, </a:t>
            </a:r>
            <a:r>
              <a:rPr lang="en-US" altLang="zh-CN" cap="none" dirty="0" err="1"/>
              <a:t>vetement</a:t>
            </a:r>
            <a:r>
              <a:rPr lang="en-US" altLang="zh-CN" cap="none" dirty="0"/>
              <a:t> </a:t>
            </a:r>
            <a:endParaRPr lang="fr-FR" altLang="zh-CN" cap="none" dirty="0"/>
          </a:p>
          <a:p>
            <a:pPr lvl="2"/>
            <a:endParaRPr lang="en-US" altLang="zh-CN" dirty="0"/>
          </a:p>
        </p:txBody>
      </p:sp>
      <p:pic>
        <p:nvPicPr>
          <p:cNvPr id="1026" name="Picture 2" descr="RÃ©sultat de recherche d'images pour &quot;microsoftâs adventure works&quot;">
            <a:extLst>
              <a:ext uri="{FF2B5EF4-FFF2-40B4-BE49-F238E27FC236}">
                <a16:creationId xmlns:a16="http://schemas.microsoft.com/office/drawing/2014/main" id="{C1D1BC97-AE9A-42E3-BA76-7E2C99A3E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468" y="5010645"/>
            <a:ext cx="2286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95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391C3-BE9A-4B58-9D78-FD6A408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Cahier des charges</a:t>
            </a:r>
            <a:endParaRPr lang="zh-CN" alt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CC3F1-0F7E-415F-BF8F-8675E2C418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altLang="zh-CN" dirty="0"/>
              <a:t>Besoins du service analyse </a:t>
            </a:r>
          </a:p>
          <a:p>
            <a:pPr lvl="2"/>
            <a:r>
              <a:rPr lang="fr-FR" altLang="zh-CN" cap="none" dirty="0"/>
              <a:t>Analyse de businesse et marché (analyse descriptive):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fr-FR" altLang="zh-CN" cap="none" dirty="0"/>
              <a:t>L’évolution de la présence de marché dans les 6 marchés internationaux :</a:t>
            </a:r>
            <a:r>
              <a:rPr lang="en-US" altLang="zh-CN" cap="none" dirty="0"/>
              <a:t>Le </a:t>
            </a:r>
            <a:r>
              <a:rPr lang="en-US" altLang="zh-CN" cap="none" dirty="0" err="1"/>
              <a:t>chiffre</a:t>
            </a:r>
            <a:r>
              <a:rPr lang="en-US" altLang="zh-CN" cap="none" dirty="0"/>
              <a:t> </a:t>
            </a:r>
            <a:r>
              <a:rPr lang="en-US" altLang="zh-CN" cap="none" dirty="0" err="1"/>
              <a:t>d’affaire</a:t>
            </a:r>
            <a:r>
              <a:rPr lang="en-US" altLang="zh-CN" cap="none" dirty="0"/>
              <a:t> </a:t>
            </a:r>
            <a:r>
              <a:rPr lang="en-US" altLang="zh-CN" cap="none" dirty="0" err="1"/>
              <a:t>mensuel</a:t>
            </a:r>
            <a:r>
              <a:rPr lang="en-US" altLang="zh-CN" cap="none" dirty="0"/>
              <a:t> et </a:t>
            </a:r>
            <a:r>
              <a:rPr lang="en-US" altLang="zh-CN" cap="none" dirty="0" err="1"/>
              <a:t>annuel</a:t>
            </a:r>
            <a:endParaRPr lang="zh-CN" altLang="zh-CN" cap="none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CN" cap="none" dirty="0"/>
              <a:t>Les </a:t>
            </a:r>
            <a:r>
              <a:rPr lang="en-US" altLang="zh-CN" cap="none" dirty="0" err="1"/>
              <a:t>produits</a:t>
            </a:r>
            <a:r>
              <a:rPr lang="en-US" altLang="zh-CN" cap="none" dirty="0"/>
              <a:t> </a:t>
            </a:r>
            <a:r>
              <a:rPr lang="en-US" altLang="zh-CN" cap="none" dirty="0" err="1"/>
              <a:t>populaires</a:t>
            </a:r>
            <a:r>
              <a:rPr lang="en-US" altLang="zh-CN" cap="none" dirty="0"/>
              <a:t>: </a:t>
            </a:r>
            <a:r>
              <a:rPr lang="fr-FR" altLang="zh-CN" cap="none" dirty="0"/>
              <a:t>Les produits les plus vendus par catégorie</a:t>
            </a:r>
            <a:endParaRPr lang="zh-CN" altLang="zh-CN" cap="none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fr-FR" altLang="zh-CN" sz="1500" cap="none" dirty="0"/>
              <a:t>Les actions de client </a:t>
            </a:r>
            <a:endParaRPr lang="fr-FR" altLang="zh-CN" cap="none" dirty="0"/>
          </a:p>
          <a:p>
            <a:pPr lvl="2"/>
            <a:r>
              <a:rPr lang="fr-FR" altLang="zh-CN" cap="none" dirty="0"/>
              <a:t>BDD de la vente</a:t>
            </a:r>
          </a:p>
          <a:p>
            <a:r>
              <a:rPr lang="fr-FR" altLang="zh-CN" dirty="0"/>
              <a:t>Schéma fonctionnel</a:t>
            </a:r>
          </a:p>
          <a:p>
            <a:endParaRPr lang="fr-FR" altLang="zh-CN" dirty="0"/>
          </a:p>
          <a:p>
            <a:endParaRPr lang="zh-CN" altLang="en-US" dirty="0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05A68A1-520A-4988-8915-4F657AE9D318}"/>
              </a:ext>
            </a:extLst>
          </p:cNvPr>
          <p:cNvGrpSpPr>
            <a:grpSpLocks/>
          </p:cNvGrpSpPr>
          <p:nvPr/>
        </p:nvGrpSpPr>
        <p:grpSpPr bwMode="auto">
          <a:xfrm>
            <a:off x="2740624" y="5062536"/>
            <a:ext cx="5430838" cy="1457325"/>
            <a:chOff x="1553" y="12082"/>
            <a:chExt cx="8551" cy="2295"/>
          </a:xfrm>
        </p:grpSpPr>
        <p:pic>
          <p:nvPicPr>
            <p:cNvPr id="2059" name="Picture 11" descr="RÃ©sultat de recherche d'images pour &quot;mysql logo&quot;">
              <a:extLst>
                <a:ext uri="{FF2B5EF4-FFF2-40B4-BE49-F238E27FC236}">
                  <a16:creationId xmlns:a16="http://schemas.microsoft.com/office/drawing/2014/main" id="{2EE13E4A-4BAF-4864-9721-D9FC9B0EA6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" y="12082"/>
              <a:ext cx="2871" cy="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0" name="Picture 12" descr="csv icon">
              <a:extLst>
                <a:ext uri="{FF2B5EF4-FFF2-40B4-BE49-F238E27FC236}">
                  <a16:creationId xmlns:a16="http://schemas.microsoft.com/office/drawing/2014/main" id="{D821BA7D-F3EB-4506-8905-85D6F368A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" y="12427"/>
              <a:ext cx="1455" cy="1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1" name="Picture 13" descr="RÃ©sultat de recherche d'images pour &quot;vizualisation logo&quot;">
              <a:extLst>
                <a:ext uri="{FF2B5EF4-FFF2-40B4-BE49-F238E27FC236}">
                  <a16:creationId xmlns:a16="http://schemas.microsoft.com/office/drawing/2014/main" id="{BABCF3AC-CE66-4D7F-86F1-C75826990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r:link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8" y="12366"/>
              <a:ext cx="1516" cy="1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AutoShape 14">
              <a:extLst>
                <a:ext uri="{FF2B5EF4-FFF2-40B4-BE49-F238E27FC236}">
                  <a16:creationId xmlns:a16="http://schemas.microsoft.com/office/drawing/2014/main" id="{6ED2F8FA-431B-4017-AF16-BBF57A865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12968"/>
              <a:ext cx="697" cy="450"/>
            </a:xfrm>
            <a:prstGeom prst="rightArrow">
              <a:avLst>
                <a:gd name="adj1" fmla="val 50000"/>
                <a:gd name="adj2" fmla="val 387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AutoShape 15">
              <a:extLst>
                <a:ext uri="{FF2B5EF4-FFF2-40B4-BE49-F238E27FC236}">
                  <a16:creationId xmlns:a16="http://schemas.microsoft.com/office/drawing/2014/main" id="{A4256927-763B-495E-950F-21166D6C1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13027"/>
              <a:ext cx="1096" cy="450"/>
            </a:xfrm>
            <a:prstGeom prst="rightArrow">
              <a:avLst>
                <a:gd name="adj1" fmla="val 50000"/>
                <a:gd name="adj2" fmla="val 60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064" name="Picture 16" descr="RÃ©sultat de recherche d'images pour &quot;plot.ly logo&quot;">
              <a:extLst>
                <a:ext uri="{FF2B5EF4-FFF2-40B4-BE49-F238E27FC236}">
                  <a16:creationId xmlns:a16="http://schemas.microsoft.com/office/drawing/2014/main" id="{30A6A470-EA09-49D9-81A0-C9A682472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r:link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1" y="12366"/>
              <a:ext cx="674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5" name="Picture 17" descr="RÃ©sultat de recherche d'images pour &quot;python logo&quot;">
              <a:extLst>
                <a:ext uri="{FF2B5EF4-FFF2-40B4-BE49-F238E27FC236}">
                  <a16:creationId xmlns:a16="http://schemas.microsoft.com/office/drawing/2014/main" id="{5B809E70-6AE5-40AA-A7D5-ACE1038F8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r:link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1" y="13499"/>
              <a:ext cx="6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1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391C3-BE9A-4B58-9D78-FD6A408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création de la BDD: </a:t>
            </a:r>
            <a:br>
              <a:rPr lang="fr-FR" altLang="zh-CN" dirty="0"/>
            </a:br>
            <a:r>
              <a:rPr lang="fr-FR" altLang="zh-CN" sz="2800" dirty="0">
                <a:solidFill>
                  <a:schemeClr val="accent1"/>
                </a:solidFill>
              </a:rPr>
              <a:t>Modèle Conceptionnel Des données</a:t>
            </a:r>
            <a:endParaRPr lang="fr-FR" altLang="zh-CN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CC3F1-0F7E-415F-BF8F-8675E2C418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altLang="zh-CN" dirty="0"/>
              <a:t>6 tables</a:t>
            </a:r>
          </a:p>
          <a:p>
            <a:endParaRPr lang="fr-FR" altLang="zh-CN" dirty="0"/>
          </a:p>
          <a:p>
            <a:endParaRPr lang="fr-FR" altLang="zh-CN" dirty="0"/>
          </a:p>
          <a:p>
            <a:endParaRPr lang="zh-CN" altLang="en-US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6E30C2EF-F1C1-4447-B14C-B445C7D8E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05" y="2013408"/>
            <a:ext cx="6430349" cy="48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72415E9-68D2-4741-ADDE-622993C5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6" y="3071131"/>
            <a:ext cx="3894233" cy="32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8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391C3-BE9A-4B58-9D78-FD6A408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altLang="zh-CN" dirty="0"/>
            </a:br>
            <a:r>
              <a:rPr lang="fr-FR" altLang="zh-CN" sz="4000" dirty="0"/>
              <a:t>création de la BDD: </a:t>
            </a:r>
            <a:br>
              <a:rPr lang="fr-FR" altLang="zh-CN" sz="4000" dirty="0"/>
            </a:br>
            <a:r>
              <a:rPr lang="fr-FR" altLang="zh-CN" sz="3100" dirty="0">
                <a:solidFill>
                  <a:schemeClr val="accent1"/>
                </a:solidFill>
              </a:rPr>
              <a:t>Nettoyage et injection des données</a:t>
            </a:r>
            <a:br>
              <a:rPr lang="fr-FR" altLang="zh-CN" dirty="0"/>
            </a:br>
            <a:endParaRPr lang="fr-FR" altLang="zh-C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CC3F1-0F7E-415F-BF8F-8675E2C418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altLang="zh-CN" dirty="0"/>
              <a:t>Import des fichiers csv</a:t>
            </a:r>
          </a:p>
          <a:p>
            <a:endParaRPr lang="fr-FR" altLang="zh-CN" dirty="0"/>
          </a:p>
          <a:p>
            <a:endParaRPr lang="fr-FR" altLang="zh-CN" dirty="0"/>
          </a:p>
          <a:p>
            <a:r>
              <a:rPr lang="fr-FR" altLang="zh-CN" dirty="0"/>
              <a:t>Gérer les valeurs manquantes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Image 1">
            <a:extLst>
              <a:ext uri="{FF2B5EF4-FFF2-40B4-BE49-F238E27FC236}">
                <a16:creationId xmlns:a16="http://schemas.microsoft.com/office/drawing/2014/main" id="{E9B88F40-CEB5-4661-994E-B6F5D5AE8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16" y="2857080"/>
            <a:ext cx="9393408" cy="101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Image 1">
            <a:extLst>
              <a:ext uri="{FF2B5EF4-FFF2-40B4-BE49-F238E27FC236}">
                <a16:creationId xmlns:a16="http://schemas.microsoft.com/office/drawing/2014/main" id="{DB6CAA5B-DFB3-44FF-8DF7-3B1A8CC2F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16" y="4470848"/>
            <a:ext cx="9440849" cy="39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05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391C3-BE9A-4B58-9D78-FD6A408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altLang="zh-CN" dirty="0"/>
            </a:br>
            <a:r>
              <a:rPr lang="fr-FR" altLang="zh-CN" sz="4000" dirty="0"/>
              <a:t>création de la BDD: </a:t>
            </a:r>
            <a:br>
              <a:rPr lang="fr-FR" altLang="zh-CN" sz="4000" dirty="0"/>
            </a:br>
            <a:r>
              <a:rPr lang="fr-FR" altLang="zh-CN" sz="3100" dirty="0">
                <a:solidFill>
                  <a:schemeClr val="accent1"/>
                </a:solidFill>
              </a:rPr>
              <a:t>sécurisation</a:t>
            </a:r>
            <a:br>
              <a:rPr lang="fr-FR" altLang="zh-CN" dirty="0"/>
            </a:br>
            <a:endParaRPr lang="fr-FR" altLang="zh-C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CC3F1-0F7E-415F-BF8F-8675E2C418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altLang="zh-CN" dirty="0"/>
              <a:t>Création de compte utilisateur</a:t>
            </a:r>
          </a:p>
          <a:p>
            <a:pPr lvl="2"/>
            <a:r>
              <a:rPr lang="fr-FR" altLang="zh-CN" cap="none" dirty="0"/>
              <a:t>Mot de passe</a:t>
            </a:r>
          </a:p>
          <a:p>
            <a:pPr lvl="2"/>
            <a:r>
              <a:rPr lang="fr-FR" altLang="zh-CN" cap="none" dirty="0"/>
              <a:t>Droit d’opération</a:t>
            </a:r>
          </a:p>
          <a:p>
            <a:endParaRPr lang="fr-FR" altLang="zh-CN" dirty="0"/>
          </a:p>
          <a:p>
            <a:endParaRPr lang="fr-FR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D925DE-81DE-42A7-8EB0-19BFED6A5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1"/>
          <a:stretch/>
        </p:blipFill>
        <p:spPr>
          <a:xfrm>
            <a:off x="913774" y="3591461"/>
            <a:ext cx="6619590" cy="326653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605E34A-06C7-47A2-BF43-913B85E3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364" y="3591461"/>
            <a:ext cx="2950486" cy="32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6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391C3-BE9A-4B58-9D78-FD6A408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altLang="zh-CN" dirty="0"/>
            </a:br>
            <a:r>
              <a:rPr lang="fr-FR" altLang="zh-CN" sz="4000" dirty="0"/>
              <a:t>Analyse et Visualisation:</a:t>
            </a:r>
            <a:br>
              <a:rPr lang="fr-FR" altLang="zh-CN" sz="4000" dirty="0"/>
            </a:br>
            <a:r>
              <a:rPr lang="fr-FR" altLang="zh-CN" sz="3100" dirty="0">
                <a:solidFill>
                  <a:schemeClr val="accent1"/>
                </a:solidFill>
              </a:rPr>
              <a:t>connexion avec python</a:t>
            </a:r>
            <a:br>
              <a:rPr lang="fr-FR" altLang="zh-CN" dirty="0"/>
            </a:br>
            <a:endParaRPr lang="fr-FR" altLang="zh-C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CC3F1-0F7E-415F-BF8F-8675E2C418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altLang="zh-CN" dirty="0"/>
              <a:t>Le package </a:t>
            </a:r>
            <a:r>
              <a:rPr lang="fr-FR" altLang="zh-CN" dirty="0" err="1"/>
              <a:t>PyMySQL</a:t>
            </a:r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672408F-AFDD-4DAA-8F0E-A2AA742A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11974"/>
            <a:ext cx="9048750" cy="39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4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391C3-BE9A-4B58-9D78-FD6A408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altLang="zh-CN" dirty="0"/>
            </a:br>
            <a:r>
              <a:rPr lang="fr-FR" altLang="zh-CN" sz="4000" dirty="0"/>
              <a:t>Analyse et Visualisation:</a:t>
            </a:r>
            <a:br>
              <a:rPr lang="fr-FR" altLang="zh-CN" sz="4000"/>
            </a:br>
            <a:r>
              <a:rPr lang="fr-FR" altLang="zh-CN" sz="3100">
                <a:solidFill>
                  <a:schemeClr val="accent1"/>
                </a:solidFill>
              </a:rPr>
              <a:t>Objectif d’analyse</a:t>
            </a:r>
            <a:br>
              <a:rPr lang="fr-FR" altLang="zh-CN" dirty="0"/>
            </a:br>
            <a:endParaRPr lang="fr-FR" altLang="zh-C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CC3F1-0F7E-415F-BF8F-8675E2C418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altLang="zh-CN" dirty="0"/>
              <a:t>L’évolution de la présence de marché dans les 6 marchés internationaux :</a:t>
            </a:r>
            <a:endParaRPr lang="zh-CN" altLang="zh-CN" dirty="0"/>
          </a:p>
          <a:p>
            <a:pPr lvl="1"/>
            <a:r>
              <a:rPr lang="en-US" altLang="zh-CN" cap="none" dirty="0"/>
              <a:t>Le </a:t>
            </a:r>
            <a:r>
              <a:rPr lang="en-US" altLang="zh-CN" cap="none" dirty="0" err="1"/>
              <a:t>chiffre</a:t>
            </a:r>
            <a:r>
              <a:rPr lang="en-US" altLang="zh-CN" cap="none" dirty="0"/>
              <a:t> </a:t>
            </a:r>
            <a:r>
              <a:rPr lang="en-US" altLang="zh-CN" cap="none" dirty="0" err="1"/>
              <a:t>d’affaire</a:t>
            </a:r>
            <a:r>
              <a:rPr lang="en-US" altLang="zh-CN" cap="none" dirty="0"/>
              <a:t> </a:t>
            </a:r>
            <a:r>
              <a:rPr lang="en-US" altLang="zh-CN" cap="none" dirty="0" err="1"/>
              <a:t>mensuel</a:t>
            </a:r>
            <a:r>
              <a:rPr lang="en-US" altLang="zh-CN" cap="none" dirty="0"/>
              <a:t> </a:t>
            </a:r>
            <a:endParaRPr lang="zh-CN" altLang="zh-CN" cap="none" dirty="0"/>
          </a:p>
          <a:p>
            <a:pPr lvl="1"/>
            <a:r>
              <a:rPr lang="fr-FR" altLang="zh-CN" cap="none" dirty="0"/>
              <a:t>Le chiffre d’affaire annuel </a:t>
            </a:r>
            <a:endParaRPr lang="zh-CN" altLang="zh-CN" cap="none" dirty="0"/>
          </a:p>
          <a:p>
            <a:pPr lvl="0"/>
            <a:r>
              <a:rPr lang="en-US" altLang="zh-CN" dirty="0"/>
              <a:t>Les </a:t>
            </a:r>
            <a:r>
              <a:rPr lang="en-US" altLang="zh-CN" dirty="0" err="1"/>
              <a:t>produits</a:t>
            </a:r>
            <a:r>
              <a:rPr lang="en-US" altLang="zh-CN" dirty="0"/>
              <a:t> </a:t>
            </a:r>
            <a:r>
              <a:rPr lang="en-US" altLang="zh-CN" dirty="0" err="1"/>
              <a:t>populaires</a:t>
            </a:r>
            <a:endParaRPr lang="zh-CN" altLang="zh-CN" dirty="0"/>
          </a:p>
          <a:p>
            <a:pPr lvl="1"/>
            <a:r>
              <a:rPr lang="fr-FR" altLang="zh-CN" cap="none" dirty="0"/>
              <a:t>Les produits les plus vendus par catégorie</a:t>
            </a:r>
            <a:endParaRPr lang="zh-CN" altLang="zh-CN" cap="none" dirty="0"/>
          </a:p>
          <a:p>
            <a:pPr lvl="0"/>
            <a:r>
              <a:rPr lang="fr-FR" altLang="zh-CN" dirty="0"/>
              <a:t>Les actions de client :</a:t>
            </a:r>
            <a:endParaRPr lang="zh-CN" altLang="zh-CN" dirty="0"/>
          </a:p>
          <a:p>
            <a:pPr lvl="1"/>
            <a:r>
              <a:rPr lang="en-US" altLang="zh-CN" cap="none" dirty="0"/>
              <a:t>Les clients qui </a:t>
            </a:r>
            <a:r>
              <a:rPr lang="en-US" altLang="zh-CN" cap="none" dirty="0" err="1"/>
              <a:t>ont</a:t>
            </a:r>
            <a:r>
              <a:rPr lang="en-US" altLang="zh-CN" cap="none" dirty="0"/>
              <a:t> le plus </a:t>
            </a:r>
            <a:r>
              <a:rPr lang="en-US" altLang="zh-CN" cap="none" dirty="0" err="1"/>
              <a:t>nombre</a:t>
            </a:r>
            <a:r>
              <a:rPr lang="en-US" altLang="zh-CN" cap="none" dirty="0"/>
              <a:t> de </a:t>
            </a:r>
            <a:r>
              <a:rPr lang="en-US" altLang="zh-CN" cap="none" dirty="0" err="1"/>
              <a:t>commande</a:t>
            </a:r>
            <a:endParaRPr lang="zh-CN" altLang="zh-CN" cap="none" dirty="0"/>
          </a:p>
          <a:p>
            <a:pPr lvl="1"/>
            <a:r>
              <a:rPr lang="fr-FR" altLang="zh-CN" cap="none" dirty="0"/>
              <a:t>Les clients qui ont la somme des commandes les plus élevées</a:t>
            </a:r>
            <a:endParaRPr lang="zh-CN" altLang="zh-CN" cap="none" dirty="0"/>
          </a:p>
          <a:p>
            <a:pPr marL="0" indent="0">
              <a:buNone/>
            </a:pPr>
            <a:endParaRPr lang="fr-FR" altLang="zh-CN" dirty="0"/>
          </a:p>
          <a:p>
            <a:endParaRPr lang="fr-FR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426712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5049</TotalTime>
  <Words>276</Words>
  <Application>Microsoft Office PowerPoint</Application>
  <PresentationFormat>Grand écran</PresentationFormat>
  <Paragraphs>83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Tw Cen MT</vt:lpstr>
      <vt:lpstr>Wingdings</vt:lpstr>
      <vt:lpstr>Ronds dans l’eau</vt:lpstr>
      <vt:lpstr>Base des données Adventure Works  Conception base de données, analyse et visualisation </vt:lpstr>
      <vt:lpstr>Plan de la Présentation</vt:lpstr>
      <vt:lpstr>Introduction</vt:lpstr>
      <vt:lpstr>Cahier des charges</vt:lpstr>
      <vt:lpstr>création de la BDD:  Modèle Conceptionnel Des données</vt:lpstr>
      <vt:lpstr> création de la BDD:  Nettoyage et injection des données </vt:lpstr>
      <vt:lpstr> création de la BDD:  sécurisation </vt:lpstr>
      <vt:lpstr> Analyse et Visualisation: connexion avec python </vt:lpstr>
      <vt:lpstr> Analyse et Visualisation: Objectif d’analyse </vt:lpstr>
      <vt:lpstr> Analyse et Visualisation: EVOLUTION DE LA PRESENCE DE MARCHE DANS LES 6 PAYS </vt:lpstr>
      <vt:lpstr> Analyse et Visualisation: EVOLUTION DE LA PRESENCE DE MARCHE DANS LES 6 PAYS </vt:lpstr>
      <vt:lpstr> Analyse et Visualisation: EVOLUTION DE LA PRESENCE DE MARCHE DANS LES 6 PAYS </vt:lpstr>
      <vt:lpstr> Analyse et Visualisation: LES PRODUITS POPULAIRES </vt:lpstr>
      <vt:lpstr> Analyse et Visualisation: LES clients actives </vt:lpstr>
      <vt:lpstr>Analyse et Visualisation: LES clients actives</vt:lpstr>
      <vt:lpstr>Analyse et Visualisation: prédiction temporelle</vt:lpstr>
      <vt:lpstr>Conclusion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橹忆 唐</dc:creator>
  <cp:lastModifiedBy>橹忆 唐</cp:lastModifiedBy>
  <cp:revision>74</cp:revision>
  <dcterms:created xsi:type="dcterms:W3CDTF">2019-05-02T08:00:36Z</dcterms:created>
  <dcterms:modified xsi:type="dcterms:W3CDTF">2019-07-30T22:56:14Z</dcterms:modified>
</cp:coreProperties>
</file>