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</p:sldIdLst>
  <p:sldSz cx="9144000" cy="6858000" type="screen4x3"/>
  <p:notesSz cx="6814820" cy="9944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0000"/>
        </a:solidFill>
        <a:latin typeface="Arial" panose="02080604020202020204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86DDC"/>
    <a:srgbClr val="000066"/>
    <a:srgbClr val="B1CFF1"/>
    <a:srgbClr val="E1F3FF"/>
    <a:srgbClr val="003366"/>
    <a:srgbClr val="333333"/>
    <a:srgbClr val="9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0209" autoAdjust="0"/>
    <p:restoredTop sz="94643" autoAdjust="0"/>
  </p:normalViewPr>
  <p:slideViewPr>
    <p:cSldViewPr>
      <p:cViewPr varScale="1">
        <p:scale>
          <a:sx n="64" d="100"/>
          <a:sy n="64" d="100"/>
        </p:scale>
        <p:origin x="-1048" y="-76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93"/>
    </p:cViewPr>
  </p:sorterViewPr>
  <p:notesViewPr>
    <p:cSldViewPr>
      <p:cViewPr varScale="1">
        <p:scale>
          <a:sx n="40" d="100"/>
          <a:sy n="40" d="100"/>
        </p:scale>
        <p:origin x="-2131" y="-72"/>
      </p:cViewPr>
      <p:guideLst>
        <p:guide orient="horz" pos="3132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5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8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5285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80604020202020204" pitchFamily="34" charset="0"/>
              </a:defRPr>
            </a:lvl1pPr>
          </a:lstStyle>
          <a:p>
            <a:fld id="{767F4E54-63C7-4134-8C53-78581C625143}" type="datetimeFigureOut">
              <a:rPr lang="zh-CN" altLang="en-US"/>
            </a:fld>
            <a:endParaRPr lang="zh-CN" altLang="en-US"/>
          </a:p>
        </p:txBody>
      </p:sp>
      <p:sp>
        <p:nvSpPr>
          <p:cNvPr id="105285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8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5286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456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2D68D0FB-5F5B-4BCA-866A-58A5CA41858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 b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28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285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528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5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528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 b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28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6421344D-AAE4-40DC-A2CE-59A4B345638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5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0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0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5280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3D4B409C-7A02-40AE-B401-935B3EA7D9AE}" type="datetime1">
              <a:rPr lang="en-US"/>
            </a:fld>
            <a:endParaRPr lang="en-US" altLang="zh-CN"/>
          </a:p>
        </p:txBody>
      </p:sp>
      <p:sp>
        <p:nvSpPr>
          <p:cNvPr id="105280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0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A778818-00F5-4224-AA83-5EC392EA6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2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5282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22D59AA3-A937-4D01-AE27-04DD374DFC44}" type="datetime1">
              <a:rPr lang="en-US"/>
            </a:fld>
            <a:endParaRPr lang="en-US" altLang="zh-CN"/>
          </a:p>
        </p:txBody>
      </p:sp>
      <p:sp>
        <p:nvSpPr>
          <p:cNvPr id="105282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2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422247CE-BE13-42ED-A95B-D3A66D9A12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5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10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1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5281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C11A2598-DA6D-487A-B9F3-5EB57E43BC3A}" type="datetime1">
              <a:rPr lang="en-US"/>
            </a:fld>
            <a:endParaRPr lang="en-US" altLang="zh-CN"/>
          </a:p>
        </p:txBody>
      </p:sp>
      <p:sp>
        <p:nvSpPr>
          <p:cNvPr id="105281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838CCE30-2A1A-4283-8E5F-31FF44AB05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1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5011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3FDA8D5F-4B2B-4E75-A205-DB04F2D0025A}" type="datetime1">
              <a:rPr lang="en-US"/>
            </a:fld>
            <a:endParaRPr lang="en-US" altLang="zh-CN"/>
          </a:p>
        </p:txBody>
      </p:sp>
      <p:sp>
        <p:nvSpPr>
          <p:cNvPr id="105011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01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A7BE1F84-B9EA-4026-96B5-469140BE76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Box 4"/>
          <p:cNvSpPr txBox="1">
            <a:spLocks noChangeArrowheads="1"/>
          </p:cNvSpPr>
          <p:nvPr userDrawn="1"/>
        </p:nvSpPr>
        <p:spPr bwMode="auto">
          <a:xfrm>
            <a:off x="-71438" y="0"/>
            <a:ext cx="492126" cy="6884988"/>
          </a:xfrm>
          <a:prstGeom prst="rect">
            <a:avLst/>
          </a:prstGeom>
          <a:gradFill rotWithShape="1">
            <a:gsLst>
              <a:gs pos="0">
                <a:srgbClr val="286DDC"/>
              </a:gs>
              <a:gs pos="100000">
                <a:srgbClr val="1332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vert="eaVert">
            <a:spAutoFit/>
          </a:bodyPr>
          <a:p>
            <a:pPr algn="ctr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</a:rPr>
              <a:t>数 据 结 构 与 算 法</a:t>
            </a:r>
            <a:endParaRPr lang="zh-CN" altLang="en-US" i="1"/>
          </a:p>
        </p:txBody>
      </p:sp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34628D8-8EB6-4256-B214-D6B62013AAE9}" type="datetime1">
              <a:rPr lang="en-US"/>
            </a:fld>
            <a:endParaRPr lang="en-US" altLang="zh-CN"/>
          </a:p>
        </p:txBody>
      </p:sp>
      <p:sp>
        <p:nvSpPr>
          <p:cNvPr id="10485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5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A38F0F-6EA9-44AE-A2B8-FE8C8792D4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26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27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5282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8FCBD619-598C-4719-BFFD-5B51E082466F}" type="datetime1">
              <a:rPr lang="en-US"/>
            </a:fld>
            <a:endParaRPr lang="en-US" altLang="zh-CN"/>
          </a:p>
        </p:txBody>
      </p:sp>
      <p:sp>
        <p:nvSpPr>
          <p:cNvPr id="105282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3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0C6CC427-567D-493B-BAC8-EB9CE70798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32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52833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5283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599AAC6B-67B7-4940-96BE-E1738071E503}" type="datetime1">
              <a:rPr lang="en-US"/>
            </a:fld>
            <a:endParaRPr lang="en-US" altLang="zh-CN"/>
          </a:p>
        </p:txBody>
      </p:sp>
      <p:sp>
        <p:nvSpPr>
          <p:cNvPr id="105283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3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BA121607-D7F2-4260-AC16-5998F56A43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5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3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38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52839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5284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52841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5284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2A7EAB38-F5A8-420B-81B5-4CF291F31EDB}" type="datetime1">
              <a:rPr lang="en-US"/>
            </a:fld>
            <a:endParaRPr lang="en-US" altLang="zh-CN"/>
          </a:p>
        </p:txBody>
      </p:sp>
      <p:sp>
        <p:nvSpPr>
          <p:cNvPr id="105284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4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40B3A995-64C9-4F8F-A951-C64230310A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0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5288E8A5-44E6-4CE2-9253-44D01DD22C77}" type="datetime1">
              <a:rPr lang="en-US"/>
            </a:fld>
            <a:endParaRPr lang="en-US" altLang="zh-CN"/>
          </a:p>
        </p:txBody>
      </p:sp>
      <p:sp>
        <p:nvSpPr>
          <p:cNvPr id="105280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0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B90E4170-9533-4A4C-B380-66646131E6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1E8D3F1A-9C0F-45A4-AD99-E34ED0A14A3B}" type="datetime1">
              <a:rPr lang="en-US"/>
            </a:fld>
            <a:endParaRPr lang="en-US" altLang="zh-CN"/>
          </a:p>
        </p:txBody>
      </p:sp>
      <p:sp>
        <p:nvSpPr>
          <p:cNvPr id="104858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58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4719C717-9149-4248-84D5-C7DE541410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5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45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46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52847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5284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79081AFA-C842-4465-B628-E6CE6C74DAE4}" type="datetime1">
              <a:rPr lang="en-US"/>
            </a:fld>
            <a:endParaRPr lang="en-US" altLang="zh-CN"/>
          </a:p>
        </p:txBody>
      </p:sp>
      <p:sp>
        <p:nvSpPr>
          <p:cNvPr id="105284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5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0740B428-F14F-4AF6-8F79-433BA2DF8B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815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52816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105281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5281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6F015328-EF40-4B3B-9278-6E227E4E486C}" type="datetime1">
              <a:rPr lang="en-US"/>
            </a:fld>
            <a:endParaRPr lang="en-US" altLang="zh-CN"/>
          </a:p>
        </p:txBody>
      </p:sp>
      <p:sp>
        <p:nvSpPr>
          <p:cNvPr id="105281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5282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087CDE3B-24E9-4849-8871-4D652A2DDB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D8E7F8"/>
          </a:bgClr>
        </a:patt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1pPr>
          </a:lstStyle>
          <a:p>
            <a:fld id="{62712B3F-1937-46F4-B88B-E541871C03C3}" type="datetime1">
              <a:rPr lang="en-US"/>
            </a:fld>
            <a:endParaRPr lang="en-US" altLang="zh-CN"/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2231B5A3-3C0A-4ACD-B6B5-301A7CCCE9D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CB0C04C9-4918-4D05-B636-180202810D2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1534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35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1536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537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538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39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①</a:t>
            </a:r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1051540" name="Text Box 11"/>
          <p:cNvSpPr txBox="1">
            <a:spLocks noChangeArrowheads="1"/>
          </p:cNvSpPr>
          <p:nvPr/>
        </p:nvSpPr>
        <p:spPr bwMode="auto">
          <a:xfrm>
            <a:off x="1042988" y="2227263"/>
            <a:ext cx="4537075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何谓“拓扑排序”？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41" name="Text Box 12"/>
          <p:cNvSpPr txBox="1">
            <a:spLocks noChangeArrowheads="1"/>
          </p:cNvSpPr>
          <p:nvPr/>
        </p:nvSpPr>
        <p:spPr bwMode="auto">
          <a:xfrm>
            <a:off x="971550" y="2781300"/>
            <a:ext cx="4968875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对有向图进行如下操作：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42" name="Text Box 13"/>
          <p:cNvSpPr txBox="1">
            <a:spLocks noChangeArrowheads="1"/>
          </p:cNvSpPr>
          <p:nvPr/>
        </p:nvSpPr>
        <p:spPr bwMode="auto">
          <a:xfrm>
            <a:off x="714375" y="3429000"/>
            <a:ext cx="8129588" cy="2189101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      按照</a:t>
            </a:r>
            <a:r>
              <a:rPr lang="zh-CN" altLang="en-US"/>
              <a:t>有向图给出的次序关系</a:t>
            </a:r>
            <a:r>
              <a:rPr lang="en-US" altLang="zh-CN">
                <a:solidFill>
                  <a:srgbClr val="000066"/>
                </a:solidFill>
              </a:rPr>
              <a:t>,</a:t>
            </a:r>
            <a:r>
              <a:rPr lang="zh-CN" altLang="en-US">
                <a:solidFill>
                  <a:srgbClr val="000066"/>
                </a:solidFill>
              </a:rPr>
              <a:t>将图中</a:t>
            </a:r>
            <a:r>
              <a:rPr lang="zh-CN" altLang="en-US"/>
              <a:t>顶点排成一个线性序列</a:t>
            </a:r>
            <a:r>
              <a:rPr lang="en-US" altLang="zh-CN">
                <a:solidFill>
                  <a:srgbClr val="000066"/>
                </a:solidFill>
              </a:rPr>
              <a:t>,</a:t>
            </a:r>
            <a:r>
              <a:rPr lang="zh-CN" altLang="en-US">
                <a:solidFill>
                  <a:srgbClr val="000066"/>
                </a:solidFill>
              </a:rPr>
              <a:t>对于有向图中没有限定次序关系的顶点</a:t>
            </a:r>
            <a:r>
              <a:rPr lang="en-US" altLang="zh-CN">
                <a:solidFill>
                  <a:srgbClr val="000066"/>
                </a:solidFill>
              </a:rPr>
              <a:t>,</a:t>
            </a:r>
            <a:r>
              <a:rPr lang="zh-CN" altLang="en-US">
                <a:solidFill>
                  <a:srgbClr val="000066"/>
                </a:solidFill>
              </a:rPr>
              <a:t>则可以人为加上任意的次序关系</a:t>
            </a:r>
            <a:r>
              <a:rPr lang="en-US" altLang="zh-CN">
                <a:solidFill>
                  <a:srgbClr val="000066"/>
                </a:solidFill>
              </a:rPr>
              <a:t>,</a:t>
            </a:r>
            <a:r>
              <a:rPr lang="zh-CN" altLang="en-US">
                <a:solidFill>
                  <a:srgbClr val="000066"/>
                </a:solidFill>
              </a:rPr>
              <a:t>由此</a:t>
            </a:r>
            <a:r>
              <a:rPr lang="zh-CN" altLang="en-US"/>
              <a:t>所得顶点的线性序列称之为拓扑有序序列</a:t>
            </a:r>
            <a:r>
              <a:rPr lang="zh-CN" altLang="en-US">
                <a:solidFill>
                  <a:srgbClr val="000066"/>
                </a:solidFill>
              </a:rPr>
              <a:t>。显然对于有回路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的有向图得不到拓扑有序序列。</a:t>
            </a:r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540" grpId="0"/>
      <p:bldP spid="1051541" grpId="0"/>
      <p:bldP spid="10515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10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CD2F4DB8-09F5-4832-8741-BCD1CF5986D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109" name="Text Box 3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110" name="Text Box 4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111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112" name="Line 6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113" name="Text Box 7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114" name="Text Box 8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拓扑排序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115" name="Text Box 9"/>
          <p:cNvSpPr txBox="1">
            <a:spLocks noChangeArrowheads="1"/>
          </p:cNvSpPr>
          <p:nvPr/>
        </p:nvSpPr>
        <p:spPr bwMode="auto">
          <a:xfrm>
            <a:off x="6011863" y="1504950"/>
            <a:ext cx="2305050" cy="10795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3200"/>
              <a:t>算法实现：（练习）</a:t>
            </a:r>
            <a:endParaRPr lang="zh-CN" altLang="en-US" sz="3200"/>
          </a:p>
        </p:txBody>
      </p:sp>
      <p:grpSp>
        <p:nvGrpSpPr>
          <p:cNvPr id="454" name="Group 123"/>
          <p:cNvGrpSpPr/>
          <p:nvPr/>
        </p:nvGrpSpPr>
        <p:grpSpPr bwMode="auto">
          <a:xfrm>
            <a:off x="774700" y="2420938"/>
            <a:ext cx="8285162" cy="3013075"/>
            <a:chOff x="385" y="1344"/>
            <a:chExt cx="5219" cy="1898"/>
          </a:xfrm>
        </p:grpSpPr>
        <p:grpSp>
          <p:nvGrpSpPr>
            <p:cNvPr id="455" name="Group 10"/>
            <p:cNvGrpSpPr/>
            <p:nvPr/>
          </p:nvGrpSpPr>
          <p:grpSpPr bwMode="auto">
            <a:xfrm>
              <a:off x="385" y="1530"/>
              <a:ext cx="1308" cy="1492"/>
              <a:chOff x="1813" y="1847"/>
              <a:chExt cx="1308" cy="1492"/>
            </a:xfrm>
          </p:grpSpPr>
          <p:sp>
            <p:nvSpPr>
              <p:cNvPr id="1052116" name="Oval 11"/>
              <p:cNvSpPr>
                <a:spLocks noChangeArrowheads="1"/>
              </p:cNvSpPr>
              <p:nvPr/>
            </p:nvSpPr>
            <p:spPr bwMode="auto">
              <a:xfrm>
                <a:off x="2833" y="1847"/>
                <a:ext cx="288" cy="288"/>
              </a:xfrm>
              <a:prstGeom prst="ellipse">
                <a:avLst/>
              </a:prstGeom>
              <a:noFill/>
              <a:ln w="254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</a:rPr>
                  <a:t>2</a:t>
                </a:r>
                <a:endParaRPr lang="en-US" altLang="zh-CN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17" name="Oval 12"/>
              <p:cNvSpPr>
                <a:spLocks noChangeArrowheads="1"/>
              </p:cNvSpPr>
              <p:nvPr/>
            </p:nvSpPr>
            <p:spPr bwMode="auto">
              <a:xfrm>
                <a:off x="1813" y="2437"/>
                <a:ext cx="288" cy="288"/>
              </a:xfrm>
              <a:prstGeom prst="ellipse">
                <a:avLst/>
              </a:prstGeom>
              <a:noFill/>
              <a:ln w="254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4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18" name="Oval 13"/>
              <p:cNvSpPr>
                <a:spLocks noChangeArrowheads="1"/>
              </p:cNvSpPr>
              <p:nvPr/>
            </p:nvSpPr>
            <p:spPr bwMode="auto">
              <a:xfrm>
                <a:off x="1813" y="1847"/>
                <a:ext cx="288" cy="288"/>
              </a:xfrm>
              <a:prstGeom prst="ellipse">
                <a:avLst/>
              </a:prstGeom>
              <a:noFill/>
              <a:ln w="254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1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19" name="Oval 14"/>
              <p:cNvSpPr>
                <a:spLocks noChangeArrowheads="1"/>
              </p:cNvSpPr>
              <p:nvPr/>
            </p:nvSpPr>
            <p:spPr bwMode="auto">
              <a:xfrm>
                <a:off x="2833" y="2437"/>
                <a:ext cx="288" cy="288"/>
              </a:xfrm>
              <a:prstGeom prst="ellipse">
                <a:avLst/>
              </a:prstGeom>
              <a:noFill/>
              <a:ln w="254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3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20" name="Oval 15"/>
              <p:cNvSpPr>
                <a:spLocks noChangeArrowheads="1"/>
              </p:cNvSpPr>
              <p:nvPr/>
            </p:nvSpPr>
            <p:spPr bwMode="auto">
              <a:xfrm>
                <a:off x="2833" y="3051"/>
                <a:ext cx="288" cy="288"/>
              </a:xfrm>
              <a:prstGeom prst="ellipse">
                <a:avLst/>
              </a:prstGeom>
              <a:noFill/>
              <a:ln w="254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5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21" name="Oval 16"/>
              <p:cNvSpPr>
                <a:spLocks noChangeArrowheads="1"/>
              </p:cNvSpPr>
              <p:nvPr/>
            </p:nvSpPr>
            <p:spPr bwMode="auto">
              <a:xfrm>
                <a:off x="1813" y="3051"/>
                <a:ext cx="288" cy="288"/>
              </a:xfrm>
              <a:prstGeom prst="ellipse">
                <a:avLst/>
              </a:prstGeom>
              <a:noFill/>
              <a:ln w="254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6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22" name="Line 17"/>
              <p:cNvSpPr>
                <a:spLocks noChangeShapeType="1"/>
              </p:cNvSpPr>
              <p:nvPr/>
            </p:nvSpPr>
            <p:spPr bwMode="auto">
              <a:xfrm>
                <a:off x="2109" y="1979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23" name="Line 18"/>
              <p:cNvSpPr>
                <a:spLocks noChangeShapeType="1"/>
              </p:cNvSpPr>
              <p:nvPr/>
            </p:nvSpPr>
            <p:spPr bwMode="auto">
              <a:xfrm>
                <a:off x="2062" y="2069"/>
                <a:ext cx="771" cy="454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24" name="Freeform 19"/>
              <p:cNvSpPr/>
              <p:nvPr/>
            </p:nvSpPr>
            <p:spPr bwMode="auto">
              <a:xfrm>
                <a:off x="1949" y="2128"/>
                <a:ext cx="1" cy="304"/>
              </a:xfrm>
              <a:custGeom>
                <a:avLst/>
                <a:gdLst>
                  <a:gd name="T0" fmla="*/ 0 w 1"/>
                  <a:gd name="T1" fmla="*/ 0 h 304"/>
                  <a:gd name="T2" fmla="*/ 0 w 1"/>
                  <a:gd name="T3" fmla="*/ 304 h 304"/>
                  <a:gd name="T4" fmla="*/ 0 60000 65536"/>
                  <a:gd name="T5" fmla="*/ 0 60000 65536"/>
                  <a:gd name="T6" fmla="*/ 0 w 1"/>
                  <a:gd name="T7" fmla="*/ 0 h 304"/>
                  <a:gd name="T8" fmla="*/ 1 w 1"/>
                  <a:gd name="T9" fmla="*/ 304 h 3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04">
                    <a:moveTo>
                      <a:pt x="0" y="0"/>
                    </a:moveTo>
                    <a:lnTo>
                      <a:pt x="0" y="30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25" name="Line 20"/>
              <p:cNvSpPr>
                <a:spLocks noChangeShapeType="1"/>
              </p:cNvSpPr>
              <p:nvPr/>
            </p:nvSpPr>
            <p:spPr bwMode="auto">
              <a:xfrm flipV="1">
                <a:off x="2971" y="2115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26" name="Freeform 21"/>
              <p:cNvSpPr/>
              <p:nvPr/>
            </p:nvSpPr>
            <p:spPr bwMode="auto">
              <a:xfrm>
                <a:off x="2972" y="2712"/>
                <a:ext cx="4" cy="355"/>
              </a:xfrm>
              <a:custGeom>
                <a:avLst/>
                <a:gdLst>
                  <a:gd name="T0" fmla="*/ 4 w 4"/>
                  <a:gd name="T1" fmla="*/ 0 h 355"/>
                  <a:gd name="T2" fmla="*/ 0 w 4"/>
                  <a:gd name="T3" fmla="*/ 355 h 355"/>
                  <a:gd name="T4" fmla="*/ 0 60000 65536"/>
                  <a:gd name="T5" fmla="*/ 0 60000 65536"/>
                  <a:gd name="T6" fmla="*/ 0 w 4"/>
                  <a:gd name="T7" fmla="*/ 0 h 355"/>
                  <a:gd name="T8" fmla="*/ 4 w 4"/>
                  <a:gd name="T9" fmla="*/ 355 h 3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355">
                    <a:moveTo>
                      <a:pt x="4" y="0"/>
                    </a:moveTo>
                    <a:lnTo>
                      <a:pt x="0" y="355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27" name="Line 22"/>
              <p:cNvSpPr>
                <a:spLocks noChangeShapeType="1"/>
              </p:cNvSpPr>
              <p:nvPr/>
            </p:nvSpPr>
            <p:spPr bwMode="auto">
              <a:xfrm>
                <a:off x="2109" y="2614"/>
                <a:ext cx="771" cy="499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28" name="Freeform 23"/>
              <p:cNvSpPr/>
              <p:nvPr/>
            </p:nvSpPr>
            <p:spPr bwMode="auto">
              <a:xfrm>
                <a:off x="1944" y="2720"/>
                <a:ext cx="5" cy="348"/>
              </a:xfrm>
              <a:custGeom>
                <a:avLst/>
                <a:gdLst>
                  <a:gd name="T0" fmla="*/ 5 w 5"/>
                  <a:gd name="T1" fmla="*/ 348 h 348"/>
                  <a:gd name="T2" fmla="*/ 0 w 5"/>
                  <a:gd name="T3" fmla="*/ 0 h 348"/>
                  <a:gd name="T4" fmla="*/ 0 60000 65536"/>
                  <a:gd name="T5" fmla="*/ 0 60000 65536"/>
                  <a:gd name="T6" fmla="*/ 0 w 5"/>
                  <a:gd name="T7" fmla="*/ 0 h 348"/>
                  <a:gd name="T8" fmla="*/ 5 w 5"/>
                  <a:gd name="T9" fmla="*/ 348 h 3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348">
                    <a:moveTo>
                      <a:pt x="5" y="348"/>
                    </a:move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29" name="Line 24"/>
              <p:cNvSpPr>
                <a:spLocks noChangeShapeType="1"/>
              </p:cNvSpPr>
              <p:nvPr/>
            </p:nvSpPr>
            <p:spPr bwMode="auto">
              <a:xfrm>
                <a:off x="2109" y="3203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</p:grpSp>
        <p:grpSp>
          <p:nvGrpSpPr>
            <p:cNvPr id="456" name="Group 25"/>
            <p:cNvGrpSpPr/>
            <p:nvPr/>
          </p:nvGrpSpPr>
          <p:grpSpPr bwMode="auto">
            <a:xfrm>
              <a:off x="3017" y="1525"/>
              <a:ext cx="453" cy="288"/>
              <a:chOff x="3787" y="1554"/>
              <a:chExt cx="453" cy="288"/>
            </a:xfrm>
          </p:grpSpPr>
          <p:sp>
            <p:nvSpPr>
              <p:cNvPr id="1052130" name="Rectangle 26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31" name="Line 27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2132" name="Text Box 28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2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33" name="Text Box 29"/>
            <p:cNvSpPr txBox="1">
              <a:spLocks noChangeArrowheads="1"/>
            </p:cNvSpPr>
            <p:nvPr/>
          </p:nvSpPr>
          <p:spPr bwMode="auto">
            <a:xfrm>
              <a:off x="4477" y="1509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457" name="Group 30"/>
            <p:cNvGrpSpPr/>
            <p:nvPr/>
          </p:nvGrpSpPr>
          <p:grpSpPr bwMode="auto">
            <a:xfrm>
              <a:off x="1837" y="1480"/>
              <a:ext cx="998" cy="1678"/>
              <a:chOff x="2471" y="1480"/>
              <a:chExt cx="998" cy="1678"/>
            </a:xfrm>
          </p:grpSpPr>
          <p:sp>
            <p:nvSpPr>
              <p:cNvPr id="1052134" name="Text Box 31"/>
              <p:cNvSpPr txBox="1">
                <a:spLocks noChangeArrowheads="1"/>
              </p:cNvSpPr>
              <p:nvPr/>
            </p:nvSpPr>
            <p:spPr bwMode="auto">
              <a:xfrm>
                <a:off x="2471" y="1525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1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35" name="Text Box 32"/>
              <p:cNvSpPr txBox="1">
                <a:spLocks noChangeArrowheads="1"/>
              </p:cNvSpPr>
              <p:nvPr/>
            </p:nvSpPr>
            <p:spPr bwMode="auto">
              <a:xfrm>
                <a:off x="2471" y="1785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2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36" name="Text Box 33"/>
              <p:cNvSpPr txBox="1">
                <a:spLocks noChangeArrowheads="1"/>
              </p:cNvSpPr>
              <p:nvPr/>
            </p:nvSpPr>
            <p:spPr bwMode="auto">
              <a:xfrm>
                <a:off x="2471" y="2042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3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37" name="Text Box 34"/>
              <p:cNvSpPr txBox="1">
                <a:spLocks noChangeArrowheads="1"/>
              </p:cNvSpPr>
              <p:nvPr/>
            </p:nvSpPr>
            <p:spPr bwMode="auto">
              <a:xfrm>
                <a:off x="2471" y="2330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4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38" name="Text Box 35"/>
              <p:cNvSpPr txBox="1">
                <a:spLocks noChangeArrowheads="1"/>
              </p:cNvSpPr>
              <p:nvPr/>
            </p:nvSpPr>
            <p:spPr bwMode="auto">
              <a:xfrm>
                <a:off x="2471" y="2602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 useBgFill="1">
            <p:nvSpPr>
              <p:cNvPr id="1052139" name="Rectangle 36"/>
              <p:cNvSpPr>
                <a:spLocks noChangeArrowheads="1"/>
              </p:cNvSpPr>
              <p:nvPr/>
            </p:nvSpPr>
            <p:spPr bwMode="auto">
              <a:xfrm>
                <a:off x="2698" y="1524"/>
                <a:ext cx="771" cy="1588"/>
              </a:xfrm>
              <a:prstGeom prst="rect">
                <a:avLst/>
              </a:prstGeom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40" name="Line 37"/>
              <p:cNvSpPr>
                <a:spLocks noChangeShapeType="1"/>
              </p:cNvSpPr>
              <p:nvPr/>
            </p:nvSpPr>
            <p:spPr bwMode="auto">
              <a:xfrm>
                <a:off x="2698" y="1797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41" name="Line 38"/>
              <p:cNvSpPr>
                <a:spLocks noChangeShapeType="1"/>
              </p:cNvSpPr>
              <p:nvPr/>
            </p:nvSpPr>
            <p:spPr bwMode="auto">
              <a:xfrm>
                <a:off x="2698" y="2069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42" name="Line 39"/>
              <p:cNvSpPr>
                <a:spLocks noChangeShapeType="1"/>
              </p:cNvSpPr>
              <p:nvPr/>
            </p:nvSpPr>
            <p:spPr bwMode="auto">
              <a:xfrm>
                <a:off x="2698" y="2341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43" name="Line 40"/>
              <p:cNvSpPr>
                <a:spLocks noChangeShapeType="1"/>
              </p:cNvSpPr>
              <p:nvPr/>
            </p:nvSpPr>
            <p:spPr bwMode="auto">
              <a:xfrm>
                <a:off x="2698" y="2614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44" name="Line 41"/>
              <p:cNvSpPr>
                <a:spLocks noChangeShapeType="1"/>
              </p:cNvSpPr>
              <p:nvPr/>
            </p:nvSpPr>
            <p:spPr bwMode="auto">
              <a:xfrm>
                <a:off x="2698" y="2886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45" name="Line 42"/>
              <p:cNvSpPr>
                <a:spLocks noChangeShapeType="1"/>
              </p:cNvSpPr>
              <p:nvPr/>
            </p:nvSpPr>
            <p:spPr bwMode="auto">
              <a:xfrm>
                <a:off x="3152" y="1525"/>
                <a:ext cx="0" cy="158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46" name="Text Box 43"/>
              <p:cNvSpPr txBox="1">
                <a:spLocks noChangeArrowheads="1"/>
              </p:cNvSpPr>
              <p:nvPr/>
            </p:nvSpPr>
            <p:spPr bwMode="auto">
              <a:xfrm>
                <a:off x="2789" y="1480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1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47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742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</a:rPr>
                  <a:t>2</a:t>
                </a:r>
                <a:endParaRPr lang="en-US" altLang="zh-CN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48" name="Text Box 45"/>
              <p:cNvSpPr txBox="1">
                <a:spLocks noChangeArrowheads="1"/>
              </p:cNvSpPr>
              <p:nvPr/>
            </p:nvSpPr>
            <p:spPr bwMode="auto">
              <a:xfrm>
                <a:off x="2789" y="2024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3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49" name="Text Box 46"/>
              <p:cNvSpPr txBox="1">
                <a:spLocks noChangeArrowheads="1"/>
              </p:cNvSpPr>
              <p:nvPr/>
            </p:nvSpPr>
            <p:spPr bwMode="auto">
              <a:xfrm>
                <a:off x="2789" y="2287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4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50" name="Text Box 47"/>
              <p:cNvSpPr txBox="1">
                <a:spLocks noChangeArrowheads="1"/>
              </p:cNvSpPr>
              <p:nvPr/>
            </p:nvSpPr>
            <p:spPr bwMode="auto">
              <a:xfrm>
                <a:off x="2789" y="2559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5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51" name="Text Box 48"/>
              <p:cNvSpPr txBox="1">
                <a:spLocks noChangeArrowheads="1"/>
              </p:cNvSpPr>
              <p:nvPr/>
            </p:nvSpPr>
            <p:spPr bwMode="auto">
              <a:xfrm>
                <a:off x="2789" y="2795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6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2152" name="Text Box 49"/>
              <p:cNvSpPr txBox="1">
                <a:spLocks noChangeArrowheads="1"/>
              </p:cNvSpPr>
              <p:nvPr/>
            </p:nvSpPr>
            <p:spPr bwMode="auto">
              <a:xfrm>
                <a:off x="2471" y="2870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6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53" name="Line 50"/>
            <p:cNvSpPr>
              <a:spLocks noChangeShapeType="1"/>
            </p:cNvSpPr>
            <p:nvPr/>
          </p:nvSpPr>
          <p:spPr bwMode="auto">
            <a:xfrm>
              <a:off x="2700" y="1661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154" name="Line 51"/>
            <p:cNvSpPr>
              <a:spLocks noChangeShapeType="1"/>
            </p:cNvSpPr>
            <p:nvPr/>
          </p:nvSpPr>
          <p:spPr bwMode="auto">
            <a:xfrm>
              <a:off x="3380" y="1661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58" name="Group 52"/>
            <p:cNvGrpSpPr/>
            <p:nvPr/>
          </p:nvGrpSpPr>
          <p:grpSpPr bwMode="auto">
            <a:xfrm>
              <a:off x="3652" y="1509"/>
              <a:ext cx="453" cy="288"/>
              <a:chOff x="3787" y="1554"/>
              <a:chExt cx="453" cy="288"/>
            </a:xfrm>
          </p:grpSpPr>
          <p:sp>
            <p:nvSpPr>
              <p:cNvPr id="1052155" name="Rectangle 53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56" name="Line 54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2157" name="Text Box 55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3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58" name="Line 56"/>
            <p:cNvSpPr>
              <a:spLocks noChangeShapeType="1"/>
            </p:cNvSpPr>
            <p:nvPr/>
          </p:nvSpPr>
          <p:spPr bwMode="auto">
            <a:xfrm>
              <a:off x="4015" y="1661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59" name="Group 57"/>
            <p:cNvGrpSpPr/>
            <p:nvPr/>
          </p:nvGrpSpPr>
          <p:grpSpPr bwMode="auto">
            <a:xfrm>
              <a:off x="4288" y="1509"/>
              <a:ext cx="453" cy="288"/>
              <a:chOff x="3787" y="1554"/>
              <a:chExt cx="453" cy="288"/>
            </a:xfrm>
          </p:grpSpPr>
          <p:sp>
            <p:nvSpPr>
              <p:cNvPr id="1052159" name="Rectangle 58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60" name="Line 59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2161" name="Text Box 60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4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62" name="Text Box 61"/>
            <p:cNvSpPr txBox="1">
              <a:spLocks noChangeArrowheads="1"/>
            </p:cNvSpPr>
            <p:nvPr/>
          </p:nvSpPr>
          <p:spPr bwMode="auto">
            <a:xfrm>
              <a:off x="2518" y="1797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460" name="Group 62"/>
            <p:cNvGrpSpPr/>
            <p:nvPr/>
          </p:nvGrpSpPr>
          <p:grpSpPr bwMode="auto">
            <a:xfrm>
              <a:off x="3017" y="2053"/>
              <a:ext cx="453" cy="288"/>
              <a:chOff x="3787" y="1554"/>
              <a:chExt cx="453" cy="288"/>
            </a:xfrm>
          </p:grpSpPr>
          <p:sp>
            <p:nvSpPr>
              <p:cNvPr id="1052163" name="Rectangle 63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64" name="Line 64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2165" name="Text Box 65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2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66" name="Line 66"/>
            <p:cNvSpPr>
              <a:spLocks noChangeShapeType="1"/>
            </p:cNvSpPr>
            <p:nvPr/>
          </p:nvSpPr>
          <p:spPr bwMode="auto">
            <a:xfrm>
              <a:off x="2700" y="2205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167" name="Line 67"/>
            <p:cNvSpPr>
              <a:spLocks noChangeShapeType="1"/>
            </p:cNvSpPr>
            <p:nvPr/>
          </p:nvSpPr>
          <p:spPr bwMode="auto">
            <a:xfrm>
              <a:off x="3380" y="2205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61" name="Group 68"/>
            <p:cNvGrpSpPr/>
            <p:nvPr/>
          </p:nvGrpSpPr>
          <p:grpSpPr bwMode="auto">
            <a:xfrm>
              <a:off x="3652" y="2053"/>
              <a:ext cx="453" cy="288"/>
              <a:chOff x="3787" y="1554"/>
              <a:chExt cx="453" cy="288"/>
            </a:xfrm>
          </p:grpSpPr>
          <p:sp>
            <p:nvSpPr>
              <p:cNvPr id="1052168" name="Rectangle 69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69" name="Line 70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2170" name="Text Box 71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71" name="Text Box 72"/>
            <p:cNvSpPr txBox="1">
              <a:spLocks noChangeArrowheads="1"/>
            </p:cNvSpPr>
            <p:nvPr/>
          </p:nvSpPr>
          <p:spPr bwMode="auto">
            <a:xfrm>
              <a:off x="3842" y="2053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172" name="Line 73"/>
            <p:cNvSpPr>
              <a:spLocks noChangeShapeType="1"/>
            </p:cNvSpPr>
            <p:nvPr/>
          </p:nvSpPr>
          <p:spPr bwMode="auto">
            <a:xfrm>
              <a:off x="2700" y="2478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173" name="Text Box 74"/>
            <p:cNvSpPr txBox="1">
              <a:spLocks noChangeArrowheads="1"/>
            </p:cNvSpPr>
            <p:nvPr/>
          </p:nvSpPr>
          <p:spPr bwMode="auto">
            <a:xfrm>
              <a:off x="3207" y="2341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462" name="Group 75"/>
            <p:cNvGrpSpPr/>
            <p:nvPr/>
          </p:nvGrpSpPr>
          <p:grpSpPr bwMode="auto">
            <a:xfrm>
              <a:off x="3017" y="2341"/>
              <a:ext cx="453" cy="288"/>
              <a:chOff x="3787" y="1554"/>
              <a:chExt cx="453" cy="288"/>
            </a:xfrm>
          </p:grpSpPr>
          <p:sp>
            <p:nvSpPr>
              <p:cNvPr id="1052174" name="Rectangle 76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75" name="Line 77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2176" name="Text Box 78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77" name="Text Box 79"/>
            <p:cNvSpPr txBox="1">
              <a:spLocks noChangeArrowheads="1"/>
            </p:cNvSpPr>
            <p:nvPr/>
          </p:nvSpPr>
          <p:spPr bwMode="auto">
            <a:xfrm>
              <a:off x="2518" y="2614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178" name="Line 80"/>
            <p:cNvSpPr>
              <a:spLocks noChangeShapeType="1"/>
            </p:cNvSpPr>
            <p:nvPr/>
          </p:nvSpPr>
          <p:spPr bwMode="auto">
            <a:xfrm>
              <a:off x="2700" y="3022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63" name="Group 81"/>
            <p:cNvGrpSpPr/>
            <p:nvPr/>
          </p:nvGrpSpPr>
          <p:grpSpPr bwMode="auto">
            <a:xfrm>
              <a:off x="3017" y="2840"/>
              <a:ext cx="453" cy="288"/>
              <a:chOff x="3787" y="1554"/>
              <a:chExt cx="453" cy="288"/>
            </a:xfrm>
          </p:grpSpPr>
          <p:sp>
            <p:nvSpPr>
              <p:cNvPr id="1052179" name="Rectangle 82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80" name="Line 83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2181" name="Text Box 84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4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82" name="Line 85"/>
            <p:cNvSpPr>
              <a:spLocks noChangeShapeType="1"/>
            </p:cNvSpPr>
            <p:nvPr/>
          </p:nvSpPr>
          <p:spPr bwMode="auto">
            <a:xfrm>
              <a:off x="3380" y="2976"/>
              <a:ext cx="31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64" name="Group 86"/>
            <p:cNvGrpSpPr/>
            <p:nvPr/>
          </p:nvGrpSpPr>
          <p:grpSpPr bwMode="auto">
            <a:xfrm>
              <a:off x="3698" y="2825"/>
              <a:ext cx="453" cy="288"/>
              <a:chOff x="3787" y="1554"/>
              <a:chExt cx="453" cy="288"/>
            </a:xfrm>
          </p:grpSpPr>
          <p:sp>
            <p:nvSpPr>
              <p:cNvPr id="1052183" name="Rectangle 87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84" name="Line 88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2185" name="Text Box 89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2186" name="Text Box 90"/>
            <p:cNvSpPr txBox="1">
              <a:spLocks noChangeArrowheads="1"/>
            </p:cNvSpPr>
            <p:nvPr/>
          </p:nvSpPr>
          <p:spPr bwMode="auto">
            <a:xfrm>
              <a:off x="3900" y="2825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465" name="Group 91"/>
            <p:cNvGrpSpPr/>
            <p:nvPr/>
          </p:nvGrpSpPr>
          <p:grpSpPr bwMode="auto">
            <a:xfrm>
              <a:off x="4785" y="1344"/>
              <a:ext cx="819" cy="1898"/>
              <a:chOff x="4785" y="1343"/>
              <a:chExt cx="819" cy="1853"/>
            </a:xfrm>
          </p:grpSpPr>
          <p:sp>
            <p:nvSpPr>
              <p:cNvPr id="1052187" name="Text Box 92"/>
              <p:cNvSpPr txBox="1">
                <a:spLocks noChangeArrowheads="1"/>
              </p:cNvSpPr>
              <p:nvPr/>
            </p:nvSpPr>
            <p:spPr bwMode="auto">
              <a:xfrm>
                <a:off x="4785" y="1570"/>
                <a:ext cx="223" cy="28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1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88" name="Text Box 93"/>
              <p:cNvSpPr txBox="1">
                <a:spLocks noChangeArrowheads="1"/>
              </p:cNvSpPr>
              <p:nvPr/>
            </p:nvSpPr>
            <p:spPr bwMode="auto">
              <a:xfrm>
                <a:off x="4785" y="1830"/>
                <a:ext cx="223" cy="281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2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89" name="Text Box 94"/>
              <p:cNvSpPr txBox="1">
                <a:spLocks noChangeArrowheads="1"/>
              </p:cNvSpPr>
              <p:nvPr/>
            </p:nvSpPr>
            <p:spPr bwMode="auto">
              <a:xfrm>
                <a:off x="4785" y="2087"/>
                <a:ext cx="223" cy="281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3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90" name="Text Box 95"/>
              <p:cNvSpPr txBox="1">
                <a:spLocks noChangeArrowheads="1"/>
              </p:cNvSpPr>
              <p:nvPr/>
            </p:nvSpPr>
            <p:spPr bwMode="auto">
              <a:xfrm>
                <a:off x="4785" y="2375"/>
                <a:ext cx="223" cy="281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4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91" name="Text Box 96"/>
              <p:cNvSpPr txBox="1">
                <a:spLocks noChangeArrowheads="1"/>
              </p:cNvSpPr>
              <p:nvPr/>
            </p:nvSpPr>
            <p:spPr bwMode="auto">
              <a:xfrm>
                <a:off x="4785" y="2647"/>
                <a:ext cx="223" cy="281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 useBgFill="1">
            <p:nvSpPr>
              <p:cNvPr id="1052192" name="Rectangle 97"/>
              <p:cNvSpPr>
                <a:spLocks noChangeArrowheads="1"/>
              </p:cNvSpPr>
              <p:nvPr/>
            </p:nvSpPr>
            <p:spPr bwMode="auto">
              <a:xfrm>
                <a:off x="5012" y="1569"/>
                <a:ext cx="499" cy="1588"/>
              </a:xfrm>
              <a:prstGeom prst="rect">
                <a:avLst/>
              </a:prstGeom>
              <a:ln w="25400" algn="ctr">
                <a:solidFill>
                  <a:srgbClr val="FF0000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2193" name="Line 98"/>
              <p:cNvSpPr>
                <a:spLocks noChangeShapeType="1"/>
              </p:cNvSpPr>
              <p:nvPr/>
            </p:nvSpPr>
            <p:spPr bwMode="auto">
              <a:xfrm>
                <a:off x="5012" y="1842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94" name="Line 99"/>
              <p:cNvSpPr>
                <a:spLocks noChangeShapeType="1"/>
              </p:cNvSpPr>
              <p:nvPr/>
            </p:nvSpPr>
            <p:spPr bwMode="auto">
              <a:xfrm>
                <a:off x="5012" y="2114"/>
                <a:ext cx="499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95" name="Line 100"/>
              <p:cNvSpPr>
                <a:spLocks noChangeShapeType="1"/>
              </p:cNvSpPr>
              <p:nvPr/>
            </p:nvSpPr>
            <p:spPr bwMode="auto">
              <a:xfrm>
                <a:off x="5012" y="2386"/>
                <a:ext cx="499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96" name="Line 101"/>
              <p:cNvSpPr>
                <a:spLocks noChangeShapeType="1"/>
              </p:cNvSpPr>
              <p:nvPr/>
            </p:nvSpPr>
            <p:spPr bwMode="auto">
              <a:xfrm>
                <a:off x="5012" y="2659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97" name="Line 102"/>
              <p:cNvSpPr>
                <a:spLocks noChangeShapeType="1"/>
              </p:cNvSpPr>
              <p:nvPr/>
            </p:nvSpPr>
            <p:spPr bwMode="auto">
              <a:xfrm>
                <a:off x="5012" y="2931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2198" name="Text Box 103"/>
              <p:cNvSpPr txBox="1">
                <a:spLocks noChangeArrowheads="1"/>
              </p:cNvSpPr>
              <p:nvPr/>
            </p:nvSpPr>
            <p:spPr bwMode="auto">
              <a:xfrm>
                <a:off x="4785" y="2915"/>
                <a:ext cx="223" cy="281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6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2199" name="Text Box 104"/>
              <p:cNvSpPr txBox="1">
                <a:spLocks noChangeArrowheads="1"/>
              </p:cNvSpPr>
              <p:nvPr/>
            </p:nvSpPr>
            <p:spPr bwMode="auto">
              <a:xfrm>
                <a:off x="4876" y="1343"/>
                <a:ext cx="728" cy="246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p>
                <a:pPr eaLnBrk="1" hangingPunct="1"/>
                <a:r>
                  <a:rPr lang="en-US" altLang="zh-CN" sz="2000" i="1"/>
                  <a:t>indegree</a:t>
                </a:r>
                <a:endParaRPr lang="en-US" altLang="zh-CN" sz="2000" i="1"/>
              </a:p>
            </p:txBody>
          </p:sp>
        </p:grpSp>
        <p:sp>
          <p:nvSpPr>
            <p:cNvPr id="1052200" name="Text Box 105"/>
            <p:cNvSpPr txBox="1">
              <a:spLocks noChangeArrowheads="1"/>
            </p:cNvSpPr>
            <p:nvPr/>
          </p:nvSpPr>
          <p:spPr bwMode="auto">
            <a:xfrm>
              <a:off x="5134" y="1587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0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>
          <p:nvSpPr>
            <p:cNvPr id="1052201" name="Text Box 106"/>
            <p:cNvSpPr txBox="1">
              <a:spLocks noChangeArrowheads="1"/>
            </p:cNvSpPr>
            <p:nvPr/>
          </p:nvSpPr>
          <p:spPr bwMode="auto">
            <a:xfrm>
              <a:off x="5134" y="1859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/>
                <a:t>0</a:t>
              </a:r>
              <a:endParaRPr lang="en-US" altLang="zh-CN" sz="2000" baseline="-25000"/>
            </a:p>
          </p:txBody>
        </p:sp>
        <p:sp>
          <p:nvSpPr>
            <p:cNvPr id="1052202" name="Text Box 107"/>
            <p:cNvSpPr txBox="1">
              <a:spLocks noChangeArrowheads="1"/>
            </p:cNvSpPr>
            <p:nvPr/>
          </p:nvSpPr>
          <p:spPr bwMode="auto">
            <a:xfrm>
              <a:off x="5134" y="2167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0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>
          <p:nvSpPr>
            <p:cNvPr id="1052203" name="Text Box 108"/>
            <p:cNvSpPr txBox="1">
              <a:spLocks noChangeArrowheads="1"/>
            </p:cNvSpPr>
            <p:nvPr/>
          </p:nvSpPr>
          <p:spPr bwMode="auto">
            <a:xfrm>
              <a:off x="5134" y="2432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0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>
          <p:nvSpPr>
            <p:cNvPr id="1052204" name="Text Box 109"/>
            <p:cNvSpPr txBox="1">
              <a:spLocks noChangeArrowheads="1"/>
            </p:cNvSpPr>
            <p:nvPr/>
          </p:nvSpPr>
          <p:spPr bwMode="auto">
            <a:xfrm>
              <a:off x="5134" y="2702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0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>
          <p:nvSpPr>
            <p:cNvPr id="1052205" name="Text Box 110"/>
            <p:cNvSpPr txBox="1">
              <a:spLocks noChangeArrowheads="1"/>
            </p:cNvSpPr>
            <p:nvPr/>
          </p:nvSpPr>
          <p:spPr bwMode="auto">
            <a:xfrm>
              <a:off x="5134" y="2984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0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 useBgFill="1">
          <p:nvSpPr>
            <p:cNvPr id="1052206" name="Text Box 111"/>
            <p:cNvSpPr txBox="1">
              <a:spLocks noChangeArrowheads="1"/>
            </p:cNvSpPr>
            <p:nvPr/>
          </p:nvSpPr>
          <p:spPr bwMode="auto">
            <a:xfrm>
              <a:off x="5134" y="1865"/>
              <a:ext cx="223" cy="250"/>
            </a:xfrm>
            <a:prstGeom prst="rect">
              <a:avLst/>
            </a:prstGeom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 useBgFill="1">
          <p:nvSpPr>
            <p:cNvPr id="1052207" name="Text Box 112"/>
            <p:cNvSpPr txBox="1">
              <a:spLocks noChangeArrowheads="1"/>
            </p:cNvSpPr>
            <p:nvPr/>
          </p:nvSpPr>
          <p:spPr bwMode="auto">
            <a:xfrm>
              <a:off x="5134" y="2144"/>
              <a:ext cx="223" cy="250"/>
            </a:xfrm>
            <a:prstGeom prst="rect">
              <a:avLst/>
            </a:prstGeom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 useBgFill="1">
          <p:nvSpPr>
            <p:cNvPr id="1052208" name="Text Box 113"/>
            <p:cNvSpPr txBox="1">
              <a:spLocks noChangeArrowheads="1"/>
            </p:cNvSpPr>
            <p:nvPr/>
          </p:nvSpPr>
          <p:spPr bwMode="auto">
            <a:xfrm>
              <a:off x="5134" y="2432"/>
              <a:ext cx="223" cy="250"/>
            </a:xfrm>
            <a:prstGeom prst="rect">
              <a:avLst/>
            </a:prstGeom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 useBgFill="1">
          <p:nvSpPr>
            <p:cNvPr id="1052209" name="Text Box 114"/>
            <p:cNvSpPr txBox="1">
              <a:spLocks noChangeArrowheads="1"/>
            </p:cNvSpPr>
            <p:nvPr/>
          </p:nvSpPr>
          <p:spPr bwMode="auto">
            <a:xfrm>
              <a:off x="5134" y="1865"/>
              <a:ext cx="223" cy="250"/>
            </a:xfrm>
            <a:prstGeom prst="rect">
              <a:avLst/>
            </a:prstGeom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 useBgFill="1">
          <p:nvSpPr>
            <p:cNvPr id="1052210" name="Text Box 115"/>
            <p:cNvSpPr txBox="1">
              <a:spLocks noChangeArrowheads="1"/>
            </p:cNvSpPr>
            <p:nvPr/>
          </p:nvSpPr>
          <p:spPr bwMode="auto">
            <a:xfrm>
              <a:off x="5134" y="2704"/>
              <a:ext cx="223" cy="250"/>
            </a:xfrm>
            <a:prstGeom prst="rect">
              <a:avLst/>
            </a:prstGeom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 useBgFill="1">
          <p:nvSpPr>
            <p:cNvPr id="1052211" name="Text Box 116"/>
            <p:cNvSpPr txBox="1">
              <a:spLocks noChangeArrowheads="1"/>
            </p:cNvSpPr>
            <p:nvPr/>
          </p:nvSpPr>
          <p:spPr bwMode="auto">
            <a:xfrm>
              <a:off x="5134" y="2704"/>
              <a:ext cx="223" cy="250"/>
            </a:xfrm>
            <a:prstGeom prst="rect">
              <a:avLst/>
            </a:prstGeom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 useBgFill="1">
          <p:nvSpPr>
            <p:cNvPr id="1052212" name="Text Box 117"/>
            <p:cNvSpPr txBox="1">
              <a:spLocks noChangeArrowheads="1"/>
            </p:cNvSpPr>
            <p:nvPr/>
          </p:nvSpPr>
          <p:spPr bwMode="auto">
            <a:xfrm>
              <a:off x="5134" y="2432"/>
              <a:ext cx="223" cy="250"/>
            </a:xfrm>
            <a:prstGeom prst="rect">
              <a:avLst/>
            </a:prstGeom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  <p:sp useBgFill="1">
          <p:nvSpPr>
            <p:cNvPr id="1052213" name="Text Box 118"/>
            <p:cNvSpPr txBox="1">
              <a:spLocks noChangeArrowheads="1"/>
            </p:cNvSpPr>
            <p:nvPr/>
          </p:nvSpPr>
          <p:spPr bwMode="auto">
            <a:xfrm>
              <a:off x="5134" y="2704"/>
              <a:ext cx="223" cy="250"/>
            </a:xfrm>
            <a:prstGeom prst="rect">
              <a:avLst/>
            </a:prstGeom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ea typeface="宋体" pitchFamily="2" charset="-122"/>
                </a:rPr>
                <a:t>3</a:t>
              </a:r>
              <a:endParaRPr lang="en-US" altLang="zh-CN" sz="2000" baseline="-25000">
                <a:ea typeface="宋体" pitchFamily="2" charset="-122"/>
              </a:endParaRPr>
            </a:p>
          </p:txBody>
        </p:sp>
      </p:grpSp>
      <p:sp>
        <p:nvSpPr>
          <p:cNvPr id="1052214" name="Text Box 132"/>
          <p:cNvSpPr txBox="1">
            <a:spLocks noChangeArrowheads="1"/>
          </p:cNvSpPr>
          <p:nvPr/>
        </p:nvSpPr>
        <p:spPr bwMode="auto">
          <a:xfrm>
            <a:off x="3779838" y="981075"/>
            <a:ext cx="4498000" cy="512701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链栈：将入度为</a:t>
            </a:r>
            <a:r>
              <a:rPr lang="en-US" altLang="zh-CN"/>
              <a:t>0</a:t>
            </a:r>
            <a:r>
              <a:rPr lang="zh-CN" altLang="en-US"/>
              <a:t>的结点进栈</a:t>
            </a:r>
            <a:endParaRPr lang="zh-CN" altLang="en-US"/>
          </a:p>
        </p:txBody>
      </p:sp>
      <p:sp>
        <p:nvSpPr>
          <p:cNvPr id="1052215" name="Text Box 4"/>
          <p:cNvSpPr txBox="1">
            <a:spLocks noChangeArrowheads="1"/>
          </p:cNvSpPr>
          <p:nvPr/>
        </p:nvSpPr>
        <p:spPr bwMode="auto">
          <a:xfrm>
            <a:off x="-71438" y="0"/>
            <a:ext cx="492126" cy="6884988"/>
          </a:xfrm>
          <a:prstGeom prst="rect">
            <a:avLst/>
          </a:prstGeom>
          <a:gradFill rotWithShape="1">
            <a:gsLst>
              <a:gs pos="0">
                <a:srgbClr val="286DDC"/>
              </a:gs>
              <a:gs pos="100000">
                <a:srgbClr val="1332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vert="eaVert">
            <a:spAutoFit/>
          </a:bodyPr>
          <a:p>
            <a:pPr algn="ctr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</a:rPr>
              <a:t>数 据 结 构 与 算 法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E1AA6E6-BF9B-4A78-BBB1-B752226BEA1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217" name="Text Box 3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18" name="Text Box 4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219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220" name="Line 6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221" name="Text Box 7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22" name="Text Box 8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拓扑排序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23" name="Text Box 9"/>
          <p:cNvSpPr txBox="1">
            <a:spLocks noChangeArrowheads="1"/>
          </p:cNvSpPr>
          <p:nvPr/>
        </p:nvSpPr>
        <p:spPr bwMode="auto">
          <a:xfrm>
            <a:off x="6011863" y="1504950"/>
            <a:ext cx="2305050" cy="579438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3200"/>
              <a:t>算法实现：</a:t>
            </a:r>
            <a:endParaRPr lang="zh-CN" altLang="en-US" sz="3200"/>
          </a:p>
        </p:txBody>
      </p:sp>
      <p:sp>
        <p:nvSpPr>
          <p:cNvPr id="1052224" name="Text Box 10"/>
          <p:cNvSpPr txBox="1">
            <a:spLocks noChangeArrowheads="1"/>
          </p:cNvSpPr>
          <p:nvPr/>
        </p:nvSpPr>
        <p:spPr bwMode="auto">
          <a:xfrm>
            <a:off x="1763713" y="2133600"/>
            <a:ext cx="5081357" cy="43608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int TopoSort (AdjList G)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{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Stack S;             </a:t>
            </a:r>
            <a:r>
              <a:rPr lang="en-US" altLang="zh-CN" sz="2400"/>
              <a:t>/*</a:t>
            </a:r>
            <a:r>
              <a:rPr lang="zh-CN" altLang="en-US" sz="2400"/>
              <a:t>链栈*</a:t>
            </a:r>
            <a:r>
              <a:rPr lang="en-US" altLang="zh-CN" sz="2400"/>
              <a:t>/</a:t>
            </a:r>
            <a:endParaRPr lang="en-US" altLang="zh-CN" sz="2400"/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int </a:t>
            </a:r>
            <a:r>
              <a:rPr lang="en-US" altLang="zh-CN" sz="2400" i="1"/>
              <a:t>indegree[MAX_VERTEX_NUM]</a:t>
            </a:r>
            <a:r>
              <a:rPr lang="en-US" altLang="zh-CN" sz="2400" i="1">
                <a:solidFill>
                  <a:srgbClr val="000066"/>
                </a:solidFill>
              </a:rPr>
              <a:t>;</a:t>
            </a:r>
            <a:endParaRPr lang="en-US" altLang="zh-CN" sz="2400" i="1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int i, count, k;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ArcNode *p;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FindID(G,indegree); 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InitStack(&amp;S);      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for(i=0;i&lt;G.vexnum;i++)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 </a:t>
            </a:r>
            <a:r>
              <a:rPr lang="en-US" altLang="zh-CN" sz="2400" i="1"/>
              <a:t>if(indegree[i]==0) </a:t>
            </a:r>
            <a:endParaRPr lang="en-US" altLang="zh-CN" sz="2400" i="1"/>
          </a:p>
          <a:p>
            <a:pPr eaLnBrk="1" hangingPunct="1"/>
            <a:r>
              <a:rPr lang="en-US" altLang="zh-CN" sz="2400" i="1"/>
              <a:t>            Push(&amp;S,i); </a:t>
            </a:r>
            <a:endParaRPr lang="en-US" altLang="zh-CN" sz="2400" i="1"/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count=0;</a:t>
            </a:r>
            <a:endParaRPr lang="en-US" altLang="zh-CN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4DA12202-5060-40B0-BC1F-81A8792C655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226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27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228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229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230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31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3000375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拓扑排序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32" name="Text Box 11"/>
          <p:cNvSpPr txBox="1">
            <a:spLocks noChangeArrowheads="1"/>
          </p:cNvSpPr>
          <p:nvPr/>
        </p:nvSpPr>
        <p:spPr bwMode="auto">
          <a:xfrm>
            <a:off x="6011863" y="1504950"/>
            <a:ext cx="1944687" cy="579438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3200"/>
              <a:t>算法：</a:t>
            </a:r>
            <a:endParaRPr lang="zh-CN" altLang="en-US" sz="3200"/>
          </a:p>
        </p:txBody>
      </p:sp>
      <p:sp useBgFill="1">
        <p:nvSpPr>
          <p:cNvPr id="1052233" name="Text Box 12"/>
          <p:cNvSpPr txBox="1">
            <a:spLocks noChangeArrowheads="1"/>
          </p:cNvSpPr>
          <p:nvPr/>
        </p:nvSpPr>
        <p:spPr bwMode="auto">
          <a:xfrm>
            <a:off x="3203575" y="442913"/>
            <a:ext cx="5775325" cy="6138800"/>
          </a:xfrm>
          <a:prstGeom prst="rect">
            <a:avLst/>
          </a:prstGeom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while(!StackEmpty(S))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{  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Pop(&amp;S,&amp;i);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printf("%c",G.vertex[i].vexdata);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count++;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p=G.vertex[i].head;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</a:t>
            </a:r>
            <a:r>
              <a:rPr lang="en-US" altLang="zh-CN" sz="2400" i="1"/>
              <a:t>while(p!=NULL)</a:t>
            </a:r>
            <a:endParaRPr lang="en-US" altLang="zh-CN" sz="2400" i="1"/>
          </a:p>
          <a:p>
            <a:pPr eaLnBrk="1" hangingPunct="1"/>
            <a:r>
              <a:rPr lang="en-US" altLang="zh-CN" sz="2400" i="1"/>
              <a:t>       { </a:t>
            </a:r>
            <a:endParaRPr lang="en-US" altLang="zh-CN" sz="2400" i="1"/>
          </a:p>
          <a:p>
            <a:pPr eaLnBrk="1" hangingPunct="1"/>
            <a:r>
              <a:rPr lang="en-US" altLang="zh-CN" sz="2400" i="1"/>
              <a:t>           k=p-&gt;adjvex;</a:t>
            </a:r>
            <a:endParaRPr lang="en-US" altLang="zh-CN" sz="2400" i="1"/>
          </a:p>
          <a:p>
            <a:pPr eaLnBrk="1" hangingPunct="1"/>
            <a:r>
              <a:rPr lang="en-US" altLang="zh-CN" sz="2400" i="1"/>
              <a:t>           indegree[k]--;      </a:t>
            </a:r>
            <a:endParaRPr lang="en-US" altLang="zh-CN" sz="2400" i="1"/>
          </a:p>
          <a:p>
            <a:pPr eaLnBrk="1" hangingPunct="1"/>
            <a:r>
              <a:rPr lang="en-US" altLang="zh-CN" sz="2400" i="1"/>
              <a:t>           if(indegree[k]==0)  Push(&amp;S, k);  </a:t>
            </a:r>
            <a:endParaRPr lang="en-US" altLang="zh-CN" sz="2400" i="1"/>
          </a:p>
          <a:p>
            <a:pPr eaLnBrk="1" hangingPunct="1"/>
            <a:r>
              <a:rPr lang="en-US" altLang="zh-CN" sz="2400" i="1"/>
              <a:t>           p=p-&gt;next; </a:t>
            </a:r>
            <a:endParaRPr lang="en-US" altLang="zh-CN" sz="2400" i="1"/>
          </a:p>
          <a:p>
            <a:pPr eaLnBrk="1" hangingPunct="1"/>
            <a:r>
              <a:rPr lang="en-US" altLang="zh-CN" sz="2400" i="1"/>
              <a:t>        }</a:t>
            </a:r>
            <a:endParaRPr lang="en-US" altLang="zh-CN" sz="2400" i="1"/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}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if (count&lt;G.vexnum)  return(Error); 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else  return(Ok);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} </a:t>
            </a:r>
            <a:endParaRPr lang="en-US" altLang="zh-CN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52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33" grpId="0" animBg="1"/>
      <p:bldP spid="105223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0A192659-D1A8-4761-B6D0-22150497103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235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36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237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238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239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40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3000375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拓扑排序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241" name="Text Box 11"/>
          <p:cNvSpPr txBox="1">
            <a:spLocks noChangeArrowheads="1"/>
          </p:cNvSpPr>
          <p:nvPr/>
        </p:nvSpPr>
        <p:spPr bwMode="auto">
          <a:xfrm>
            <a:off x="6011863" y="1504950"/>
            <a:ext cx="1944687" cy="579438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3200"/>
              <a:t>算法：</a:t>
            </a:r>
            <a:endParaRPr lang="zh-CN" altLang="en-US" sz="3200"/>
          </a:p>
        </p:txBody>
      </p:sp>
      <p:sp useBgFill="1">
        <p:nvSpPr>
          <p:cNvPr id="1052242" name="Text Box 14"/>
          <p:cNvSpPr txBox="1">
            <a:spLocks noChangeArrowheads="1"/>
          </p:cNvSpPr>
          <p:nvPr/>
        </p:nvSpPr>
        <p:spPr bwMode="auto">
          <a:xfrm>
            <a:off x="500063" y="2214563"/>
            <a:ext cx="8072437" cy="2608201"/>
          </a:xfrm>
          <a:prstGeom prst="rect">
            <a:avLst/>
          </a:prstGeom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/>
              <a:t>入度为零的链栈设置：</a:t>
            </a:r>
            <a:endParaRPr lang="en-US" altLang="zh-CN"/>
          </a:p>
          <a:p>
            <a:pPr eaLnBrk="1" hangingPunct="1"/>
            <a:r>
              <a:rPr lang="en-US" altLang="zh-CN"/>
              <a:t>       </a:t>
            </a:r>
            <a:r>
              <a:rPr lang="zh-CN" altLang="en-US"/>
              <a:t>可以借用邻接表中值为</a:t>
            </a:r>
            <a:r>
              <a:rPr lang="en-US" altLang="zh-CN"/>
              <a:t>0</a:t>
            </a:r>
            <a:r>
              <a:rPr lang="zh-CN" altLang="en-US"/>
              <a:t>的入度域（</a:t>
            </a:r>
            <a:r>
              <a:rPr lang="en-US" altLang="zh-CN"/>
              <a:t>indegree)</a:t>
            </a:r>
            <a:r>
              <a:rPr lang="zh-CN" altLang="en-US"/>
              <a:t>来存放链栈中的指针（以指示下一个入度为零的顶点）</a:t>
            </a:r>
            <a:r>
              <a:rPr lang="en-US" altLang="zh-CN"/>
              <a:t>—</a:t>
            </a:r>
            <a:r>
              <a:rPr lang="zh-CN" altLang="en-US"/>
              <a:t>静态链表。</a:t>
            </a:r>
            <a:endParaRPr lang="en-US" altLang="zh-CN"/>
          </a:p>
          <a:p>
            <a:pPr eaLnBrk="1" hangingPunct="1"/>
            <a:r>
              <a:rPr lang="en-US" altLang="zh-CN"/>
              <a:t>  </a:t>
            </a:r>
            <a:r>
              <a:rPr lang="zh-CN" altLang="en-US"/>
              <a:t>思考：怎样用队列实现？</a:t>
            </a:r>
            <a:r>
              <a:rPr lang="en-US" altLang="zh-CN"/>
              <a:t>P183-184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1052243" name="Text Box 5"/>
          <p:cNvSpPr txBox="1">
            <a:spLocks noChangeArrowheads="1"/>
          </p:cNvSpPr>
          <p:nvPr/>
        </p:nvSpPr>
        <p:spPr bwMode="auto">
          <a:xfrm>
            <a:off x="1143000" y="4643438"/>
            <a:ext cx="3248025" cy="105156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p>
            <a:pPr algn="ctr" eaLnBrk="1" hangingPunct="1">
              <a:lnSpc>
                <a:spcPct val="90000"/>
              </a:lnSpc>
            </a:pPr>
            <a:r>
              <a:rPr lang="zh-CN" altLang="en-US" sz="3600">
                <a:latin typeface="隶书" pitchFamily="49" charset="-122"/>
                <a:ea typeface="隶书" pitchFamily="49" charset="-122"/>
              </a:rPr>
              <a:t>时间复杂度为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3600">
              <a:latin typeface="隶书" pitchFamily="49" charset="-122"/>
              <a:ea typeface="隶书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3600">
                <a:solidFill>
                  <a:srgbClr val="CC0000"/>
                </a:solidFill>
                <a:ea typeface="隶书" pitchFamily="49" charset="-122"/>
              </a:rPr>
              <a:t>O(n+e)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42" grpId="0" animBg="1"/>
      <p:bldP spid="105224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44" name="Text Box 2"/>
          <p:cNvSpPr txBox="1">
            <a:spLocks noChangeArrowheads="1"/>
          </p:cNvSpPr>
          <p:nvPr/>
        </p:nvSpPr>
        <p:spPr bwMode="auto">
          <a:xfrm>
            <a:off x="1371600" y="228600"/>
            <a:ext cx="4602481" cy="8915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5400">
                <a:solidFill>
                  <a:srgbClr val="800000"/>
                </a:solidFill>
              </a:rPr>
              <a:t>7.5.3  </a:t>
            </a:r>
            <a:r>
              <a:rPr lang="zh-CN" altLang="en-US" sz="5400">
                <a:solidFill>
                  <a:srgbClr val="800000"/>
                </a:solidFill>
              </a:rPr>
              <a:t>关键路径</a:t>
            </a:r>
            <a:endParaRPr lang="zh-CN" altLang="en-US" sz="5000">
              <a:solidFill>
                <a:srgbClr val="800000"/>
              </a:solidFill>
            </a:endParaRPr>
          </a:p>
        </p:txBody>
      </p:sp>
      <p:sp>
        <p:nvSpPr>
          <p:cNvPr id="105224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1389380" cy="751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zh-CN" altLang="en-US" sz="4400">
                <a:solidFill>
                  <a:srgbClr val="0000FF"/>
                </a:solidFill>
              </a:rPr>
              <a:t>问题</a:t>
            </a:r>
            <a:r>
              <a:rPr lang="en-US" altLang="zh-CN" sz="4400">
                <a:solidFill>
                  <a:srgbClr val="0000FF"/>
                </a:solidFill>
              </a:rPr>
              <a:t>:</a:t>
            </a:r>
            <a:endParaRPr lang="en-US" altLang="zh-CN" sz="4400">
              <a:solidFill>
                <a:srgbClr val="0000FF"/>
              </a:solidFill>
            </a:endParaRPr>
          </a:p>
        </p:txBody>
      </p:sp>
      <p:sp>
        <p:nvSpPr>
          <p:cNvPr id="1052246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610600" cy="348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99"/>
                </a:solidFill>
              </a:rPr>
              <a:t>              </a:t>
            </a:r>
            <a:r>
              <a:rPr lang="zh-CN" altLang="en-US">
                <a:solidFill>
                  <a:srgbClr val="000099"/>
                </a:solidFill>
              </a:rPr>
              <a:t>以有向网表示一个施工流图</a:t>
            </a:r>
            <a:r>
              <a:rPr lang="en-US" altLang="zh-CN">
                <a:solidFill>
                  <a:srgbClr val="000099"/>
                </a:solidFill>
              </a:rPr>
              <a:t>, </a:t>
            </a:r>
            <a:r>
              <a:rPr lang="zh-CN" altLang="en-US"/>
              <a:t>顶点表示事件</a:t>
            </a:r>
            <a:r>
              <a:rPr lang="en-US" altLang="zh-CN"/>
              <a:t>(Event), </a:t>
            </a:r>
            <a:r>
              <a:rPr lang="zh-CN" altLang="en-US"/>
              <a:t>弧表示活动</a:t>
            </a:r>
            <a:r>
              <a:rPr lang="en-US" altLang="zh-CN"/>
              <a:t>(</a:t>
            </a:r>
            <a:r>
              <a:rPr lang="zh-CN" altLang="en-US"/>
              <a:t>子工程</a:t>
            </a:r>
            <a:r>
              <a:rPr lang="en-US" altLang="zh-CN"/>
              <a:t>), </a:t>
            </a:r>
            <a:r>
              <a:rPr lang="zh-CN" altLang="en-US"/>
              <a:t>弧的权值表示完成该活动所需时间</a:t>
            </a:r>
            <a:r>
              <a:rPr lang="en-US" altLang="zh-CN">
                <a:solidFill>
                  <a:srgbClr val="000099"/>
                </a:solidFill>
              </a:rPr>
              <a:t>,  </a:t>
            </a:r>
            <a:r>
              <a:rPr lang="zh-CN" altLang="en-US">
                <a:solidFill>
                  <a:srgbClr val="000099"/>
                </a:solidFill>
              </a:rPr>
              <a:t>此网称为 </a:t>
            </a:r>
            <a:r>
              <a:rPr lang="en-US" altLang="zh-CN">
                <a:solidFill>
                  <a:srgbClr val="CC0000"/>
                </a:solidFill>
              </a:rPr>
              <a:t>AOE-</a:t>
            </a:r>
            <a:r>
              <a:rPr lang="zh-CN" altLang="en-US">
                <a:solidFill>
                  <a:srgbClr val="000099"/>
                </a:solidFill>
              </a:rPr>
              <a:t>网络</a:t>
            </a:r>
            <a:r>
              <a:rPr lang="en-US" altLang="zh-CN">
                <a:solidFill>
                  <a:srgbClr val="000099"/>
                </a:solidFill>
              </a:rPr>
              <a:t>(Activity on Edge)</a:t>
            </a:r>
            <a:r>
              <a:rPr lang="zh-CN" altLang="en-US">
                <a:solidFill>
                  <a:srgbClr val="000099"/>
                </a:solidFill>
              </a:rPr>
              <a:t>。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CC0000"/>
                </a:solidFill>
              </a:rPr>
              <a:t>    问：</a:t>
            </a:r>
            <a:r>
              <a:rPr lang="zh-CN" altLang="en-US">
                <a:solidFill>
                  <a:srgbClr val="000099"/>
                </a:solidFill>
              </a:rPr>
              <a:t>哪些子工程项是“关键工程”？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CC0000"/>
                </a:solidFill>
              </a:rPr>
              <a:t>    即：</a:t>
            </a:r>
            <a:r>
              <a:rPr lang="zh-CN" altLang="en-US">
                <a:solidFill>
                  <a:srgbClr val="000099"/>
                </a:solidFill>
              </a:rPr>
              <a:t>哪些子工程项将影响整个工程的完成期限，整个工程完成需要多少时间？</a:t>
            </a: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44" grpId="0" autoUpdateAnimBg="0"/>
      <p:bldP spid="1052245" grpId="0" autoUpdateAnimBg="0"/>
      <p:bldP spid="10522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47" name="Oval 6"/>
          <p:cNvSpPr>
            <a:spLocks noChangeArrowheads="1"/>
          </p:cNvSpPr>
          <p:nvPr/>
        </p:nvSpPr>
        <p:spPr bwMode="auto">
          <a:xfrm>
            <a:off x="327660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>
              <a:lnSpc>
                <a:spcPct val="80000"/>
              </a:lnSpc>
            </a:pPr>
            <a:r>
              <a:rPr lang="en-US" altLang="zh-CN" sz="3200">
                <a:solidFill>
                  <a:srgbClr val="800000"/>
                </a:solidFill>
              </a:rPr>
              <a:t>c</a:t>
            </a:r>
            <a:endParaRPr lang="en-US" altLang="zh-CN" sz="3200"/>
          </a:p>
        </p:txBody>
      </p:sp>
      <p:sp>
        <p:nvSpPr>
          <p:cNvPr id="1052248" name="Line 13"/>
          <p:cNvSpPr>
            <a:spLocks noChangeShapeType="1"/>
          </p:cNvSpPr>
          <p:nvPr/>
        </p:nvSpPr>
        <p:spPr bwMode="auto">
          <a:xfrm flipV="1">
            <a:off x="2133600" y="1981200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49" name="Line 14"/>
          <p:cNvSpPr>
            <a:spLocks noChangeShapeType="1"/>
          </p:cNvSpPr>
          <p:nvPr/>
        </p:nvSpPr>
        <p:spPr bwMode="auto">
          <a:xfrm>
            <a:off x="2189163" y="2916238"/>
            <a:ext cx="1143000" cy="8382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0" name="Line 15"/>
          <p:cNvSpPr>
            <a:spLocks noChangeShapeType="1"/>
          </p:cNvSpPr>
          <p:nvPr/>
        </p:nvSpPr>
        <p:spPr bwMode="auto">
          <a:xfrm flipV="1">
            <a:off x="3733800" y="2971800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1" name="Line 16"/>
          <p:cNvSpPr>
            <a:spLocks noChangeShapeType="1"/>
          </p:cNvSpPr>
          <p:nvPr/>
        </p:nvSpPr>
        <p:spPr bwMode="auto">
          <a:xfrm>
            <a:off x="3713163" y="2001838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2" name="Line 17"/>
          <p:cNvSpPr>
            <a:spLocks noChangeShapeType="1"/>
          </p:cNvSpPr>
          <p:nvPr/>
        </p:nvSpPr>
        <p:spPr bwMode="auto">
          <a:xfrm flipV="1">
            <a:off x="5202238" y="2001838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3" name="Line 18"/>
          <p:cNvSpPr>
            <a:spLocks noChangeShapeType="1"/>
          </p:cNvSpPr>
          <p:nvPr/>
        </p:nvSpPr>
        <p:spPr bwMode="auto">
          <a:xfrm>
            <a:off x="6781800" y="2001838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4" name="Line 19"/>
          <p:cNvSpPr>
            <a:spLocks noChangeShapeType="1"/>
          </p:cNvSpPr>
          <p:nvPr/>
        </p:nvSpPr>
        <p:spPr bwMode="auto">
          <a:xfrm flipV="1">
            <a:off x="6781800" y="3048000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5" name="Line 20"/>
          <p:cNvSpPr>
            <a:spLocks noChangeShapeType="1"/>
          </p:cNvSpPr>
          <p:nvPr/>
        </p:nvSpPr>
        <p:spPr bwMode="auto">
          <a:xfrm>
            <a:off x="5216525" y="2889250"/>
            <a:ext cx="1143000" cy="8382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6" name="Line 21"/>
          <p:cNvSpPr>
            <a:spLocks noChangeShapeType="1"/>
          </p:cNvSpPr>
          <p:nvPr/>
        </p:nvSpPr>
        <p:spPr bwMode="auto">
          <a:xfrm>
            <a:off x="1981200" y="3048000"/>
            <a:ext cx="609600" cy="1447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7" name="Line 22"/>
          <p:cNvSpPr>
            <a:spLocks noChangeShapeType="1"/>
          </p:cNvSpPr>
          <p:nvPr/>
        </p:nvSpPr>
        <p:spPr bwMode="auto">
          <a:xfrm>
            <a:off x="2819400" y="4724400"/>
            <a:ext cx="24384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8" name="Line 23"/>
          <p:cNvSpPr>
            <a:spLocks noChangeShapeType="1"/>
          </p:cNvSpPr>
          <p:nvPr/>
        </p:nvSpPr>
        <p:spPr bwMode="auto">
          <a:xfrm flipV="1">
            <a:off x="5715000" y="3962400"/>
            <a:ext cx="6858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59" name="Text Box 24"/>
          <p:cNvSpPr txBox="1">
            <a:spLocks noChangeArrowheads="1"/>
          </p:cNvSpPr>
          <p:nvPr/>
        </p:nvSpPr>
        <p:spPr bwMode="auto">
          <a:xfrm>
            <a:off x="2355850" y="1858963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6</a:t>
            </a:r>
            <a:endParaRPr lang="en-US" altLang="zh-CN" sz="3200"/>
          </a:p>
        </p:txBody>
      </p:sp>
      <p:sp>
        <p:nvSpPr>
          <p:cNvPr id="1052260" name="Text Box 25"/>
          <p:cNvSpPr txBox="1">
            <a:spLocks noChangeArrowheads="1"/>
          </p:cNvSpPr>
          <p:nvPr/>
        </p:nvSpPr>
        <p:spPr bwMode="auto">
          <a:xfrm>
            <a:off x="2590800" y="2773363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4</a:t>
            </a:r>
            <a:endParaRPr lang="en-US" altLang="zh-CN" sz="3200"/>
          </a:p>
        </p:txBody>
      </p:sp>
      <p:sp>
        <p:nvSpPr>
          <p:cNvPr id="1052261" name="Text Box 26"/>
          <p:cNvSpPr txBox="1">
            <a:spLocks noChangeArrowheads="1"/>
          </p:cNvSpPr>
          <p:nvPr/>
        </p:nvSpPr>
        <p:spPr bwMode="auto">
          <a:xfrm>
            <a:off x="2279650" y="344805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5</a:t>
            </a:r>
            <a:endParaRPr lang="en-US" altLang="zh-CN" sz="3200"/>
          </a:p>
        </p:txBody>
      </p:sp>
      <p:sp>
        <p:nvSpPr>
          <p:cNvPr id="1052262" name="Text Box 27"/>
          <p:cNvSpPr txBox="1">
            <a:spLocks noChangeArrowheads="1"/>
          </p:cNvSpPr>
          <p:nvPr/>
        </p:nvSpPr>
        <p:spPr bwMode="auto">
          <a:xfrm>
            <a:off x="3803650" y="4221163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2</a:t>
            </a:r>
            <a:endParaRPr lang="en-US" altLang="zh-CN" sz="3200"/>
          </a:p>
        </p:txBody>
      </p:sp>
      <p:sp>
        <p:nvSpPr>
          <p:cNvPr id="1052263" name="Text Box 28"/>
          <p:cNvSpPr txBox="1">
            <a:spLocks noChangeArrowheads="1"/>
          </p:cNvSpPr>
          <p:nvPr/>
        </p:nvSpPr>
        <p:spPr bwMode="auto">
          <a:xfrm>
            <a:off x="4094163" y="1838325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1</a:t>
            </a:r>
            <a:endParaRPr lang="en-US" altLang="zh-CN" sz="3200"/>
          </a:p>
        </p:txBody>
      </p:sp>
      <p:sp>
        <p:nvSpPr>
          <p:cNvPr id="1052264" name="Text Box 29"/>
          <p:cNvSpPr txBox="1">
            <a:spLocks noChangeArrowheads="1"/>
          </p:cNvSpPr>
          <p:nvPr/>
        </p:nvSpPr>
        <p:spPr bwMode="auto">
          <a:xfrm>
            <a:off x="4022725" y="291465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1</a:t>
            </a:r>
            <a:endParaRPr lang="en-US" altLang="zh-CN" sz="3200"/>
          </a:p>
        </p:txBody>
      </p:sp>
      <p:sp>
        <p:nvSpPr>
          <p:cNvPr id="1052265" name="Text Box 30"/>
          <p:cNvSpPr txBox="1">
            <a:spLocks noChangeArrowheads="1"/>
          </p:cNvSpPr>
          <p:nvPr/>
        </p:nvSpPr>
        <p:spPr bwMode="auto">
          <a:xfrm>
            <a:off x="5480050" y="190500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8</a:t>
            </a:r>
            <a:endParaRPr lang="en-US" altLang="zh-CN" sz="3200"/>
          </a:p>
        </p:txBody>
      </p:sp>
      <p:sp>
        <p:nvSpPr>
          <p:cNvPr id="1052266" name="Text Box 31"/>
          <p:cNvSpPr txBox="1">
            <a:spLocks noChangeArrowheads="1"/>
          </p:cNvSpPr>
          <p:nvPr/>
        </p:nvSpPr>
        <p:spPr bwMode="auto">
          <a:xfrm>
            <a:off x="5638800" y="289560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7</a:t>
            </a:r>
            <a:endParaRPr lang="en-US" altLang="zh-CN" sz="3200"/>
          </a:p>
        </p:txBody>
      </p:sp>
      <p:sp>
        <p:nvSpPr>
          <p:cNvPr id="1052267" name="Text Box 32"/>
          <p:cNvSpPr txBox="1">
            <a:spLocks noChangeArrowheads="1"/>
          </p:cNvSpPr>
          <p:nvPr/>
        </p:nvSpPr>
        <p:spPr bwMode="auto">
          <a:xfrm>
            <a:off x="7232650" y="1782763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2</a:t>
            </a:r>
            <a:endParaRPr lang="en-US" altLang="zh-CN" sz="3200">
              <a:solidFill>
                <a:srgbClr val="0000FF"/>
              </a:solidFill>
            </a:endParaRPr>
          </a:p>
        </p:txBody>
      </p:sp>
      <p:sp>
        <p:nvSpPr>
          <p:cNvPr id="1052268" name="Text Box 33"/>
          <p:cNvSpPr txBox="1">
            <a:spLocks noChangeArrowheads="1"/>
          </p:cNvSpPr>
          <p:nvPr/>
        </p:nvSpPr>
        <p:spPr bwMode="auto">
          <a:xfrm>
            <a:off x="6842125" y="3001963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4</a:t>
            </a:r>
            <a:endParaRPr lang="en-US" altLang="zh-CN" sz="3200"/>
          </a:p>
        </p:txBody>
      </p:sp>
      <p:sp>
        <p:nvSpPr>
          <p:cNvPr id="1052269" name="Text Box 34"/>
          <p:cNvSpPr txBox="1">
            <a:spLocks noChangeArrowheads="1"/>
          </p:cNvSpPr>
          <p:nvPr/>
        </p:nvSpPr>
        <p:spPr bwMode="auto">
          <a:xfrm>
            <a:off x="5622925" y="3992563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4</a:t>
            </a:r>
            <a:endParaRPr lang="en-US" altLang="zh-CN" sz="3200"/>
          </a:p>
        </p:txBody>
      </p:sp>
      <p:sp>
        <p:nvSpPr>
          <p:cNvPr id="1052270" name="Line 35"/>
          <p:cNvSpPr>
            <a:spLocks noChangeShapeType="1"/>
          </p:cNvSpPr>
          <p:nvPr/>
        </p:nvSpPr>
        <p:spPr bwMode="auto">
          <a:xfrm flipV="1">
            <a:off x="2133600" y="1981200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71" name="Line 36"/>
          <p:cNvSpPr>
            <a:spLocks noChangeShapeType="1"/>
          </p:cNvSpPr>
          <p:nvPr/>
        </p:nvSpPr>
        <p:spPr bwMode="auto">
          <a:xfrm>
            <a:off x="3733800" y="2016125"/>
            <a:ext cx="11430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72" name="Line 37"/>
          <p:cNvSpPr>
            <a:spLocks noChangeShapeType="1"/>
          </p:cNvSpPr>
          <p:nvPr/>
        </p:nvSpPr>
        <p:spPr bwMode="auto">
          <a:xfrm>
            <a:off x="5257800" y="2895600"/>
            <a:ext cx="1149350" cy="879475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73" name="Line 38"/>
          <p:cNvSpPr>
            <a:spLocks noChangeShapeType="1"/>
          </p:cNvSpPr>
          <p:nvPr/>
        </p:nvSpPr>
        <p:spPr bwMode="auto">
          <a:xfrm flipV="1">
            <a:off x="6802438" y="3048000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274" name="Text Box 39"/>
          <p:cNvSpPr txBox="1">
            <a:spLocks noChangeArrowheads="1"/>
          </p:cNvSpPr>
          <p:nvPr/>
        </p:nvSpPr>
        <p:spPr bwMode="auto">
          <a:xfrm>
            <a:off x="187325" y="1447800"/>
            <a:ext cx="1173480" cy="624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例如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3200"/>
          </a:p>
        </p:txBody>
      </p:sp>
      <p:sp>
        <p:nvSpPr>
          <p:cNvPr id="1052275" name="Text Box 40"/>
          <p:cNvSpPr txBox="1">
            <a:spLocks noChangeArrowheads="1"/>
          </p:cNvSpPr>
          <p:nvPr/>
        </p:nvSpPr>
        <p:spPr bwMode="auto">
          <a:xfrm>
            <a:off x="441325" y="5286375"/>
            <a:ext cx="8702675" cy="126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u="sng">
                <a:solidFill>
                  <a:srgbClr val="CC0000"/>
                </a:solidFill>
              </a:rPr>
              <a:t>“</a:t>
            </a:r>
            <a:r>
              <a:rPr lang="zh-CN" altLang="en-US" sz="3200" u="sng">
                <a:solidFill>
                  <a:srgbClr val="CC0000"/>
                </a:solidFill>
              </a:rPr>
              <a:t>关键活动”指的是</a:t>
            </a:r>
            <a:r>
              <a:rPr lang="zh-CN" altLang="en-US" sz="3200">
                <a:solidFill>
                  <a:srgbClr val="CC0000"/>
                </a:solidFill>
              </a:rPr>
              <a:t>：</a:t>
            </a:r>
            <a:r>
              <a:rPr lang="zh-CN" altLang="en-US" sz="3200">
                <a:solidFill>
                  <a:srgbClr val="000099"/>
                </a:solidFill>
              </a:rPr>
              <a:t>该弧上的</a:t>
            </a:r>
            <a:r>
              <a:rPr lang="zh-CN" altLang="en-US" sz="3200">
                <a:solidFill>
                  <a:srgbClr val="0000FF"/>
                </a:solidFill>
              </a:rPr>
              <a:t>权值增加</a:t>
            </a:r>
            <a:r>
              <a:rPr lang="zh-CN" altLang="en-US" sz="3200"/>
              <a:t> </a:t>
            </a:r>
            <a:r>
              <a:rPr lang="zh-CN" altLang="en-US" sz="3200">
                <a:solidFill>
                  <a:srgbClr val="000099"/>
                </a:solidFill>
              </a:rPr>
              <a:t>将使有</a:t>
            </a:r>
            <a:endParaRPr lang="zh-CN" altLang="en-US" sz="3200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>
                <a:solidFill>
                  <a:srgbClr val="000099"/>
                </a:solidFill>
              </a:rPr>
              <a:t>                          向图上的</a:t>
            </a:r>
            <a:r>
              <a:rPr lang="zh-CN" altLang="en-US" sz="3200">
                <a:solidFill>
                  <a:srgbClr val="0000FF"/>
                </a:solidFill>
              </a:rPr>
              <a:t>最长路径的长度增加。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1052276" name="Text Box 41"/>
          <p:cNvSpPr txBox="1">
            <a:spLocks noChangeArrowheads="1"/>
          </p:cNvSpPr>
          <p:nvPr/>
        </p:nvSpPr>
        <p:spPr bwMode="auto">
          <a:xfrm>
            <a:off x="212725" y="190500"/>
            <a:ext cx="8778875" cy="1274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u="sng">
                <a:solidFill>
                  <a:srgbClr val="CC0000"/>
                </a:solidFill>
              </a:rPr>
              <a:t>整个工程完成的时间为</a:t>
            </a:r>
            <a:r>
              <a:rPr lang="zh-CN" altLang="en-US" sz="3200">
                <a:solidFill>
                  <a:srgbClr val="000099"/>
                </a:solidFill>
              </a:rPr>
              <a:t>从有向图的</a:t>
            </a:r>
            <a:r>
              <a:rPr lang="zh-CN" altLang="en-US" sz="3200">
                <a:solidFill>
                  <a:srgbClr val="0000FF"/>
                </a:solidFill>
              </a:rPr>
              <a:t>源点</a:t>
            </a:r>
            <a:r>
              <a:rPr lang="zh-CN" altLang="en-US" sz="3200">
                <a:solidFill>
                  <a:srgbClr val="000099"/>
                </a:solidFill>
              </a:rPr>
              <a:t>到</a:t>
            </a:r>
            <a:r>
              <a:rPr lang="zh-CN" altLang="en-US" sz="3200">
                <a:solidFill>
                  <a:srgbClr val="0000FF"/>
                </a:solidFill>
              </a:rPr>
              <a:t>汇点</a:t>
            </a:r>
            <a:endParaRPr lang="zh-CN" altLang="en-US" sz="320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>
                <a:solidFill>
                  <a:srgbClr val="0000FF"/>
                </a:solidFill>
              </a:rPr>
              <a:t>                                        </a:t>
            </a:r>
            <a:r>
              <a:rPr lang="zh-CN" altLang="en-US" sz="3200">
                <a:solidFill>
                  <a:srgbClr val="000099"/>
                </a:solidFill>
              </a:rPr>
              <a:t>的</a:t>
            </a:r>
            <a:r>
              <a:rPr lang="zh-CN" altLang="en-US" sz="3200"/>
              <a:t>最长带权路径长度</a:t>
            </a:r>
            <a:r>
              <a:rPr lang="zh-CN" altLang="en-US" sz="3200">
                <a:solidFill>
                  <a:srgbClr val="CC0000"/>
                </a:solidFill>
              </a:rPr>
              <a:t>：</a:t>
            </a:r>
            <a:r>
              <a:rPr lang="zh-CN" altLang="en-US" sz="3200">
                <a:solidFill>
                  <a:srgbClr val="000099"/>
                </a:solidFill>
              </a:rPr>
              <a:t>。</a:t>
            </a:r>
            <a:endParaRPr lang="zh-CN" altLang="en-US" sz="3600">
              <a:solidFill>
                <a:srgbClr val="000099"/>
              </a:solidFill>
            </a:endParaRPr>
          </a:p>
        </p:txBody>
      </p:sp>
      <p:sp>
        <p:nvSpPr>
          <p:cNvPr id="1052277" name="AutoShape 42"/>
          <p:cNvSpPr>
            <a:spLocks noChangeArrowheads="1"/>
          </p:cNvSpPr>
          <p:nvPr/>
        </p:nvSpPr>
        <p:spPr bwMode="auto">
          <a:xfrm>
            <a:off x="762000" y="320040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zh-CN" altLang="en-US" sz="3200">
                <a:solidFill>
                  <a:srgbClr val="0000FF"/>
                </a:solidFill>
              </a:rPr>
              <a:t>源点</a:t>
            </a:r>
            <a:endParaRPr lang="zh-CN" altLang="en-US" sz="3200"/>
          </a:p>
        </p:txBody>
      </p:sp>
      <p:sp>
        <p:nvSpPr>
          <p:cNvPr id="1052278" name="AutoShape 43"/>
          <p:cNvSpPr>
            <a:spLocks noChangeArrowheads="1"/>
          </p:cNvSpPr>
          <p:nvPr/>
        </p:nvSpPr>
        <p:spPr bwMode="auto">
          <a:xfrm>
            <a:off x="822960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zh-CN" altLang="en-US" sz="3200">
                <a:solidFill>
                  <a:srgbClr val="0000FF"/>
                </a:solidFill>
              </a:rPr>
              <a:t>汇点</a:t>
            </a:r>
            <a:endParaRPr lang="zh-CN" altLang="en-US" sz="3200"/>
          </a:p>
        </p:txBody>
      </p:sp>
      <p:sp>
        <p:nvSpPr>
          <p:cNvPr id="1052279" name="Text Box 44"/>
          <p:cNvSpPr txBox="1">
            <a:spLocks noChangeArrowheads="1"/>
          </p:cNvSpPr>
          <p:nvPr/>
        </p:nvSpPr>
        <p:spPr bwMode="auto">
          <a:xfrm>
            <a:off x="2355850" y="1858963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0000FF"/>
                </a:solidFill>
              </a:rPr>
              <a:t>6</a:t>
            </a:r>
            <a:endParaRPr lang="en-US" altLang="zh-CN" sz="3200"/>
          </a:p>
        </p:txBody>
      </p:sp>
      <p:sp>
        <p:nvSpPr>
          <p:cNvPr id="1052280" name="Text Box 45"/>
          <p:cNvSpPr txBox="1">
            <a:spLocks noChangeArrowheads="1"/>
          </p:cNvSpPr>
          <p:nvPr/>
        </p:nvSpPr>
        <p:spPr bwMode="auto">
          <a:xfrm>
            <a:off x="4094163" y="1838325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0000FF"/>
                </a:solidFill>
              </a:rPr>
              <a:t>1</a:t>
            </a:r>
            <a:endParaRPr lang="en-US" altLang="zh-CN" sz="3200"/>
          </a:p>
        </p:txBody>
      </p:sp>
      <p:sp>
        <p:nvSpPr>
          <p:cNvPr id="1052281" name="Text Box 46"/>
          <p:cNvSpPr txBox="1">
            <a:spLocks noChangeArrowheads="1"/>
          </p:cNvSpPr>
          <p:nvPr/>
        </p:nvSpPr>
        <p:spPr bwMode="auto">
          <a:xfrm>
            <a:off x="5638800" y="289560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0000FF"/>
                </a:solidFill>
              </a:rPr>
              <a:t>7</a:t>
            </a:r>
            <a:endParaRPr lang="en-US" altLang="zh-CN" sz="3200"/>
          </a:p>
        </p:txBody>
      </p:sp>
      <p:sp>
        <p:nvSpPr>
          <p:cNvPr id="1052282" name="Text Box 47"/>
          <p:cNvSpPr txBox="1">
            <a:spLocks noChangeArrowheads="1"/>
          </p:cNvSpPr>
          <p:nvPr/>
        </p:nvSpPr>
        <p:spPr bwMode="auto">
          <a:xfrm>
            <a:off x="6851650" y="3001963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>
                <a:solidFill>
                  <a:srgbClr val="0000FF"/>
                </a:solidFill>
              </a:rPr>
              <a:t>4</a:t>
            </a:r>
            <a:endParaRPr lang="en-US" altLang="zh-CN" sz="3200"/>
          </a:p>
        </p:txBody>
      </p:sp>
      <p:sp>
        <p:nvSpPr>
          <p:cNvPr id="1052283" name="Oval 2"/>
          <p:cNvSpPr>
            <a:spLocks noChangeArrowheads="1"/>
          </p:cNvSpPr>
          <p:nvPr/>
        </p:nvSpPr>
        <p:spPr bwMode="auto">
          <a:xfrm>
            <a:off x="1752600" y="2590800"/>
            <a:ext cx="457200" cy="457200"/>
          </a:xfrm>
          <a:prstGeom prst="ellipse">
            <a:avLst/>
          </a:prstGeom>
          <a:solidFill>
            <a:srgbClr val="99CCFF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>
              <a:lnSpc>
                <a:spcPct val="80000"/>
              </a:lnSpc>
            </a:pPr>
            <a:r>
              <a:rPr lang="en-US" altLang="zh-CN" sz="3200">
                <a:solidFill>
                  <a:srgbClr val="800000"/>
                </a:solidFill>
              </a:rPr>
              <a:t>a</a:t>
            </a:r>
            <a:endParaRPr lang="en-US" altLang="zh-CN" sz="3200"/>
          </a:p>
        </p:txBody>
      </p:sp>
      <p:sp>
        <p:nvSpPr>
          <p:cNvPr id="1052284" name="Oval 5"/>
          <p:cNvSpPr>
            <a:spLocks noChangeArrowheads="1"/>
          </p:cNvSpPr>
          <p:nvPr/>
        </p:nvSpPr>
        <p:spPr bwMode="auto">
          <a:xfrm>
            <a:off x="3255963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800000"/>
                </a:solidFill>
              </a:rPr>
              <a:t>b</a:t>
            </a:r>
            <a:endParaRPr lang="en-US" altLang="zh-CN" sz="3200"/>
          </a:p>
        </p:txBody>
      </p:sp>
      <p:sp>
        <p:nvSpPr>
          <p:cNvPr id="1052285" name="Oval 8"/>
          <p:cNvSpPr>
            <a:spLocks noChangeArrowheads="1"/>
          </p:cNvSpPr>
          <p:nvPr/>
        </p:nvSpPr>
        <p:spPr bwMode="auto">
          <a:xfrm>
            <a:off x="4800600" y="26670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>
              <a:lnSpc>
                <a:spcPct val="80000"/>
              </a:lnSpc>
            </a:pPr>
            <a:r>
              <a:rPr lang="en-US" altLang="zh-CN" sz="3200">
                <a:solidFill>
                  <a:srgbClr val="800000"/>
                </a:solidFill>
              </a:rPr>
              <a:t>e</a:t>
            </a:r>
            <a:endParaRPr lang="en-US" altLang="zh-CN" sz="3200"/>
          </a:p>
        </p:txBody>
      </p:sp>
      <p:sp>
        <p:nvSpPr>
          <p:cNvPr id="1052286" name="Oval 10"/>
          <p:cNvSpPr>
            <a:spLocks noChangeArrowheads="1"/>
          </p:cNvSpPr>
          <p:nvPr/>
        </p:nvSpPr>
        <p:spPr bwMode="auto">
          <a:xfrm>
            <a:off x="632460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>
              <a:lnSpc>
                <a:spcPct val="60000"/>
              </a:lnSpc>
            </a:pPr>
            <a:r>
              <a:rPr lang="en-US" altLang="zh-CN" sz="3200">
                <a:solidFill>
                  <a:srgbClr val="800000"/>
                </a:solidFill>
              </a:rPr>
              <a:t>g</a:t>
            </a:r>
            <a:endParaRPr lang="en-US" altLang="zh-CN" sz="3200"/>
          </a:p>
        </p:txBody>
      </p:sp>
      <p:sp>
        <p:nvSpPr>
          <p:cNvPr id="1052287" name="Oval 12"/>
          <p:cNvSpPr>
            <a:spLocks noChangeArrowheads="1"/>
          </p:cNvSpPr>
          <p:nvPr/>
        </p:nvSpPr>
        <p:spPr bwMode="auto">
          <a:xfrm>
            <a:off x="7848600" y="2667000"/>
            <a:ext cx="457200" cy="457200"/>
          </a:xfrm>
          <a:prstGeom prst="ellipse">
            <a:avLst/>
          </a:prstGeom>
          <a:solidFill>
            <a:srgbClr val="99CCFF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800000"/>
                </a:solidFill>
              </a:rPr>
              <a:t>k</a:t>
            </a:r>
            <a:endParaRPr lang="en-US" altLang="zh-CN" sz="3200"/>
          </a:p>
        </p:txBody>
      </p:sp>
      <p:sp>
        <p:nvSpPr>
          <p:cNvPr id="1052288" name="Oval 11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800000"/>
                </a:solidFill>
              </a:rPr>
              <a:t>h</a:t>
            </a:r>
            <a:endParaRPr lang="en-US" altLang="zh-CN" sz="3200"/>
          </a:p>
        </p:txBody>
      </p:sp>
      <p:sp>
        <p:nvSpPr>
          <p:cNvPr id="1052289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800000"/>
                </a:solidFill>
              </a:rPr>
              <a:t>f</a:t>
            </a:r>
            <a:endParaRPr lang="en-US" altLang="zh-CN" sz="3200"/>
          </a:p>
        </p:txBody>
      </p:sp>
      <p:sp>
        <p:nvSpPr>
          <p:cNvPr id="1052290" name="Oval 7"/>
          <p:cNvSpPr>
            <a:spLocks noChangeArrowheads="1"/>
          </p:cNvSpPr>
          <p:nvPr/>
        </p:nvSpPr>
        <p:spPr bwMode="auto">
          <a:xfrm>
            <a:off x="236220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800000"/>
                </a:solidFill>
              </a:rPr>
              <a:t>d</a:t>
            </a:r>
            <a:endParaRPr lang="en-US" altLang="zh-CN" sz="320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5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5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0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0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5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5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47" grpId="0" animBg="1" autoUpdateAnimBg="0"/>
      <p:bldP spid="1052248" grpId="0" animBg="1"/>
      <p:bldP spid="1052249" grpId="0" animBg="1"/>
      <p:bldP spid="1052250" grpId="0" animBg="1"/>
      <p:bldP spid="1052251" grpId="0" animBg="1"/>
      <p:bldP spid="1052252" grpId="0" animBg="1"/>
      <p:bldP spid="1052253" grpId="0" animBg="1"/>
      <p:bldP spid="1052254" grpId="0" animBg="1"/>
      <p:bldP spid="1052255" grpId="0" animBg="1"/>
      <p:bldP spid="1052256" grpId="0" animBg="1"/>
      <p:bldP spid="1052257" grpId="0" animBg="1"/>
      <p:bldP spid="1052258" grpId="0" animBg="1"/>
      <p:bldP spid="1052259" grpId="0" autoUpdateAnimBg="0"/>
      <p:bldP spid="1052260" grpId="0" autoUpdateAnimBg="0"/>
      <p:bldP spid="1052261" grpId="0" autoUpdateAnimBg="0"/>
      <p:bldP spid="1052262" grpId="0" autoUpdateAnimBg="0"/>
      <p:bldP spid="1052263" grpId="0" autoUpdateAnimBg="0"/>
      <p:bldP spid="1052264" grpId="0" autoUpdateAnimBg="0"/>
      <p:bldP spid="1052265" grpId="0" autoUpdateAnimBg="0"/>
      <p:bldP spid="1052266" grpId="0" autoUpdateAnimBg="0"/>
      <p:bldP spid="1052267" grpId="0" autoUpdateAnimBg="0"/>
      <p:bldP spid="1052268" grpId="0" autoUpdateAnimBg="0"/>
      <p:bldP spid="1052269" grpId="0" autoUpdateAnimBg="0"/>
      <p:bldP spid="1052270" grpId="0" animBg="1"/>
      <p:bldP spid="1052271" grpId="0" animBg="1"/>
      <p:bldP spid="1052272" grpId="0" animBg="1"/>
      <p:bldP spid="1052273" grpId="0" animBg="1"/>
      <p:bldP spid="1052274" grpId="0" autoUpdateAnimBg="0"/>
      <p:bldP spid="1052275" grpId="0" autoUpdateAnimBg="0"/>
      <p:bldP spid="1052276" grpId="0" autoUpdateAnimBg="0"/>
      <p:bldP spid="1052277" grpId="0" animBg="1" autoUpdateAnimBg="0"/>
      <p:bldP spid="1052278" grpId="0" animBg="1" autoUpdateAnimBg="0"/>
      <p:bldP spid="1052279" grpId="0" autoUpdateAnimBg="0"/>
      <p:bldP spid="1052280" grpId="0" autoUpdateAnimBg="0"/>
      <p:bldP spid="1052281" grpId="0" autoUpdateAnimBg="0"/>
      <p:bldP spid="1052282" grpId="0" autoUpdateAnimBg="0"/>
      <p:bldP spid="1052283" grpId="0" animBg="1" autoUpdateAnimBg="0"/>
      <p:bldP spid="1052284" grpId="0" animBg="1" autoUpdateAnimBg="0"/>
      <p:bldP spid="1052285" grpId="0" animBg="1" autoUpdateAnimBg="0"/>
      <p:bldP spid="1052286" grpId="0" animBg="1" autoUpdateAnimBg="0"/>
      <p:bldP spid="1052287" grpId="0" animBg="1" autoUpdateAnimBg="0"/>
      <p:bldP spid="1052288" grpId="0" animBg="1" autoUpdateAnimBg="0"/>
      <p:bldP spid="1052289" grpId="0" animBg="1" autoUpdateAnimBg="0"/>
      <p:bldP spid="105229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91" name="Text Box 2"/>
          <p:cNvSpPr txBox="1">
            <a:spLocks noChangeArrowheads="1"/>
          </p:cNvSpPr>
          <p:nvPr/>
        </p:nvSpPr>
        <p:spPr bwMode="auto">
          <a:xfrm>
            <a:off x="395288" y="0"/>
            <a:ext cx="528955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6000">
                <a:solidFill>
                  <a:srgbClr val="6600CC"/>
                </a:solidFill>
              </a:rPr>
              <a:t> </a:t>
            </a:r>
            <a:r>
              <a:rPr lang="zh-CN" altLang="en-US" sz="4800">
                <a:solidFill>
                  <a:srgbClr val="6600CC"/>
                </a:solidFill>
              </a:rPr>
              <a:t>如何求关键活动？</a:t>
            </a:r>
            <a:endParaRPr lang="zh-CN" altLang="en-US" sz="6000">
              <a:solidFill>
                <a:srgbClr val="6600CC"/>
              </a:solidFill>
            </a:endParaRPr>
          </a:p>
        </p:txBody>
      </p:sp>
      <p:sp>
        <p:nvSpPr>
          <p:cNvPr id="1052292" name="Text Box 3"/>
          <p:cNvSpPr txBox="1">
            <a:spLocks noChangeArrowheads="1"/>
          </p:cNvSpPr>
          <p:nvPr/>
        </p:nvSpPr>
        <p:spPr bwMode="auto">
          <a:xfrm>
            <a:off x="0" y="908050"/>
            <a:ext cx="7893050" cy="3143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99"/>
                </a:solidFill>
              </a:rPr>
              <a:t>        </a:t>
            </a:r>
            <a:r>
              <a:rPr lang="zh-CN" altLang="en-US">
                <a:solidFill>
                  <a:srgbClr val="000099"/>
                </a:solidFill>
              </a:rPr>
              <a:t>每个顶点对应一个事件</a:t>
            </a:r>
            <a:r>
              <a:rPr lang="en-US" altLang="zh-CN">
                <a:solidFill>
                  <a:srgbClr val="000099"/>
                </a:solidFill>
              </a:rPr>
              <a:t>,</a:t>
            </a:r>
            <a:r>
              <a:rPr lang="zh-CN" altLang="en-US">
                <a:solidFill>
                  <a:srgbClr val="000099"/>
                </a:solidFill>
              </a:rPr>
              <a:t>每条弧对应一个活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99"/>
                </a:solidFill>
              </a:rPr>
              <a:t>动</a:t>
            </a:r>
            <a:r>
              <a:rPr lang="en-US" altLang="zh-CN">
                <a:solidFill>
                  <a:srgbClr val="000099"/>
                </a:solidFill>
              </a:rPr>
              <a:t>,</a:t>
            </a:r>
            <a:r>
              <a:rPr lang="zh-CN" altLang="en-US">
                <a:solidFill>
                  <a:srgbClr val="000099"/>
                </a:solidFill>
              </a:rPr>
              <a:t>权值表示该活动所需要的时间。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000099"/>
                </a:solidFill>
              </a:rPr>
              <a:t>1</a:t>
            </a:r>
            <a:r>
              <a:rPr lang="zh-CN" altLang="en-US">
                <a:solidFill>
                  <a:srgbClr val="000099"/>
                </a:solidFill>
              </a:rPr>
              <a:t>、 “事件</a:t>
            </a:r>
            <a:r>
              <a:rPr lang="en-US" altLang="zh-CN">
                <a:solidFill>
                  <a:srgbClr val="000099"/>
                </a:solidFill>
              </a:rPr>
              <a:t>vj”</a:t>
            </a:r>
            <a:r>
              <a:rPr lang="zh-CN" altLang="en-US">
                <a:solidFill>
                  <a:srgbClr val="000099"/>
                </a:solidFill>
              </a:rPr>
              <a:t>的最</a:t>
            </a:r>
            <a:r>
              <a:rPr lang="zh-CN" altLang="en-US">
                <a:solidFill>
                  <a:srgbClr val="CC0000"/>
                </a:solidFill>
              </a:rPr>
              <a:t>早发生时间</a:t>
            </a:r>
            <a:r>
              <a:rPr lang="zh-CN" altLang="en-US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CC0000"/>
                </a:solidFill>
              </a:rPr>
              <a:t>ve(j):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从源点到顶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99"/>
                </a:solidFill>
              </a:rPr>
              <a:t>点</a:t>
            </a:r>
            <a:r>
              <a:rPr lang="en-US" altLang="zh-CN">
                <a:solidFill>
                  <a:srgbClr val="000099"/>
                </a:solidFill>
              </a:rPr>
              <a:t>j</a:t>
            </a:r>
            <a:r>
              <a:rPr lang="zh-CN" altLang="en-US">
                <a:solidFill>
                  <a:srgbClr val="000099"/>
                </a:solidFill>
              </a:rPr>
              <a:t>所有路径的活动均已完成</a:t>
            </a:r>
            <a:r>
              <a:rPr lang="en-US" altLang="zh-CN">
                <a:solidFill>
                  <a:srgbClr val="000099"/>
                </a:solidFill>
              </a:rPr>
              <a:t>,vj</a:t>
            </a:r>
            <a:r>
              <a:rPr lang="zh-CN" altLang="en-US">
                <a:solidFill>
                  <a:srgbClr val="000099"/>
                </a:solidFill>
              </a:rPr>
              <a:t>才能发生</a:t>
            </a:r>
            <a:r>
              <a:rPr lang="en-US" altLang="zh-CN">
                <a:solidFill>
                  <a:srgbClr val="000099"/>
                </a:solidFill>
              </a:rPr>
              <a:t>,</a:t>
            </a:r>
            <a:r>
              <a:rPr lang="zh-CN" altLang="en-US">
                <a:solidFill>
                  <a:srgbClr val="000099"/>
                </a:solidFill>
              </a:rPr>
              <a:t>它确定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99"/>
                </a:solidFill>
              </a:rPr>
              <a:t>了所有以</a:t>
            </a:r>
            <a:r>
              <a:rPr lang="en-US" altLang="zh-CN">
                <a:solidFill>
                  <a:srgbClr val="000099"/>
                </a:solidFill>
              </a:rPr>
              <a:t>vj</a:t>
            </a:r>
            <a:r>
              <a:rPr lang="zh-CN" altLang="en-US">
                <a:solidFill>
                  <a:srgbClr val="000099"/>
                </a:solidFill>
              </a:rPr>
              <a:t>为尾的弧</a:t>
            </a:r>
            <a:r>
              <a:rPr lang="en-US" altLang="zh-CN">
                <a:solidFill>
                  <a:srgbClr val="000099"/>
                </a:solidFill>
              </a:rPr>
              <a:t>(</a:t>
            </a:r>
            <a:r>
              <a:rPr lang="zh-CN" altLang="en-US">
                <a:solidFill>
                  <a:srgbClr val="000099"/>
                </a:solidFill>
              </a:rPr>
              <a:t>活动</a:t>
            </a:r>
            <a:r>
              <a:rPr lang="en-US" altLang="zh-CN">
                <a:solidFill>
                  <a:srgbClr val="000099"/>
                </a:solidFill>
              </a:rPr>
              <a:t>)</a:t>
            </a:r>
            <a:r>
              <a:rPr lang="zh-CN" altLang="en-US">
                <a:solidFill>
                  <a:srgbClr val="000099"/>
                </a:solidFill>
              </a:rPr>
              <a:t>最早开始的时间。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99"/>
                </a:solidFill>
              </a:rPr>
              <a:t>        </a:t>
            </a:r>
            <a:r>
              <a:rPr lang="en-US" altLang="zh-CN">
                <a:solidFill>
                  <a:srgbClr val="CC0000"/>
                </a:solidFill>
              </a:rPr>
              <a:t>ve(j) = </a:t>
            </a:r>
            <a:r>
              <a:rPr lang="zh-CN" altLang="en-US">
                <a:solidFill>
                  <a:srgbClr val="CC0000"/>
                </a:solidFill>
              </a:rPr>
              <a:t>从源点到顶点</a:t>
            </a:r>
            <a:r>
              <a:rPr lang="en-US" altLang="zh-CN">
                <a:solidFill>
                  <a:srgbClr val="CC0000"/>
                </a:solidFill>
              </a:rPr>
              <a:t>j</a:t>
            </a:r>
            <a:r>
              <a:rPr lang="zh-CN" altLang="en-US">
                <a:solidFill>
                  <a:srgbClr val="CC0000"/>
                </a:solidFill>
              </a:rPr>
              <a:t>的最长路径长度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1052293" name="Text Box 4"/>
          <p:cNvSpPr txBox="1">
            <a:spLocks noChangeArrowheads="1"/>
          </p:cNvSpPr>
          <p:nvPr/>
        </p:nvSpPr>
        <p:spPr bwMode="auto">
          <a:xfrm>
            <a:off x="179388" y="4076700"/>
            <a:ext cx="8964612" cy="1592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99"/>
                </a:solidFill>
              </a:rPr>
              <a:t>2</a:t>
            </a:r>
            <a:r>
              <a:rPr lang="zh-CN" altLang="en-US">
                <a:solidFill>
                  <a:srgbClr val="000099"/>
                </a:solidFill>
              </a:rPr>
              <a:t>、 “事件</a:t>
            </a:r>
            <a:r>
              <a:rPr lang="en-US" altLang="zh-CN">
                <a:solidFill>
                  <a:srgbClr val="000099"/>
                </a:solidFill>
              </a:rPr>
              <a:t>vk” </a:t>
            </a:r>
            <a:r>
              <a:rPr lang="zh-CN" altLang="en-US">
                <a:solidFill>
                  <a:srgbClr val="000099"/>
                </a:solidFill>
              </a:rPr>
              <a:t>的 </a:t>
            </a:r>
            <a:r>
              <a:rPr lang="zh-CN" altLang="en-US">
                <a:solidFill>
                  <a:srgbClr val="CC0000"/>
                </a:solidFill>
              </a:rPr>
              <a:t>最迟发生时间 </a:t>
            </a:r>
            <a:r>
              <a:rPr lang="en-US" altLang="zh-CN">
                <a:solidFill>
                  <a:srgbClr val="CC0000"/>
                </a:solidFill>
              </a:rPr>
              <a:t>vl(k)</a:t>
            </a:r>
            <a:r>
              <a:rPr lang="en-US" altLang="zh-CN">
                <a:solidFill>
                  <a:srgbClr val="000099"/>
                </a:solidFill>
              </a:rPr>
              <a:t> :   </a:t>
            </a:r>
            <a:r>
              <a:rPr lang="zh-CN" altLang="en-US">
                <a:solidFill>
                  <a:srgbClr val="000099"/>
                </a:solidFill>
              </a:rPr>
              <a:t>在不推迟整个工程完成的前提下 </a:t>
            </a:r>
            <a:r>
              <a:rPr lang="en-US" altLang="zh-CN">
                <a:solidFill>
                  <a:srgbClr val="000099"/>
                </a:solidFill>
              </a:rPr>
              <a:t>vk </a:t>
            </a:r>
            <a:r>
              <a:rPr lang="zh-CN" altLang="en-US">
                <a:solidFill>
                  <a:srgbClr val="000099"/>
                </a:solidFill>
              </a:rPr>
              <a:t>最迟必须发生的时间。</a:t>
            </a:r>
            <a:r>
              <a:rPr lang="en-US" altLang="zh-CN">
                <a:solidFill>
                  <a:srgbClr val="000099"/>
                </a:solidFill>
              </a:rPr>
              <a:t>( </a:t>
            </a:r>
            <a:r>
              <a:rPr lang="zh-CN" altLang="en-US">
                <a:solidFill>
                  <a:srgbClr val="000099"/>
                </a:solidFill>
              </a:rPr>
              <a:t>由汇点开始算</a:t>
            </a:r>
            <a:r>
              <a:rPr lang="en-US" altLang="zh-CN">
                <a:solidFill>
                  <a:srgbClr val="000099"/>
                </a:solidFill>
              </a:rPr>
              <a:t>)</a:t>
            </a:r>
            <a:endParaRPr lang="en-US" altLang="zh-CN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91" grpId="0" autoUpdateAnimBg="0"/>
      <p:bldP spid="1052292" grpId="0" autoUpdateAnimBg="0"/>
      <p:bldP spid="10522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9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589963" cy="5272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3200"/>
              <a:t> </a:t>
            </a:r>
            <a:r>
              <a:rPr lang="en-US" altLang="zh-CN"/>
              <a:t>     </a:t>
            </a:r>
            <a:r>
              <a:rPr lang="zh-CN" altLang="en-US">
                <a:solidFill>
                  <a:srgbClr val="000099"/>
                </a:solidFill>
              </a:rPr>
              <a:t>假设第 </a:t>
            </a:r>
            <a:r>
              <a:rPr lang="en-US" altLang="zh-CN">
                <a:solidFill>
                  <a:srgbClr val="000099"/>
                </a:solidFill>
              </a:rPr>
              <a:t>i </a:t>
            </a:r>
            <a:r>
              <a:rPr lang="zh-CN" altLang="en-US">
                <a:solidFill>
                  <a:srgbClr val="000099"/>
                </a:solidFill>
              </a:rPr>
              <a:t>条弧为 </a:t>
            </a:r>
            <a:r>
              <a:rPr lang="en-US" altLang="zh-CN">
                <a:solidFill>
                  <a:srgbClr val="000099"/>
                </a:solidFill>
              </a:rPr>
              <a:t>&lt;j, k&gt; </a:t>
            </a:r>
            <a:r>
              <a:rPr lang="zh-CN" altLang="en-US">
                <a:solidFill>
                  <a:srgbClr val="000099"/>
                </a:solidFill>
              </a:rPr>
              <a:t>它代表的活动持续时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99"/>
                </a:solidFill>
              </a:rPr>
              <a:t>间记为</a:t>
            </a:r>
            <a:r>
              <a:rPr lang="en-US" altLang="zh-CN">
                <a:solidFill>
                  <a:srgbClr val="000099"/>
                </a:solidFill>
              </a:rPr>
              <a:t>dut(&lt;j,k&gt;)</a:t>
            </a:r>
            <a:r>
              <a:rPr lang="zh-CN" altLang="en-US">
                <a:solidFill>
                  <a:srgbClr val="000099"/>
                </a:solidFill>
              </a:rPr>
              <a:t>；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99"/>
                </a:solidFill>
              </a:rPr>
              <a:t>       则 对第 </a:t>
            </a:r>
            <a:r>
              <a:rPr lang="en-US" altLang="zh-CN">
                <a:solidFill>
                  <a:srgbClr val="000099"/>
                </a:solidFill>
              </a:rPr>
              <a:t>i </a:t>
            </a:r>
            <a:r>
              <a:rPr lang="zh-CN" altLang="en-US">
                <a:solidFill>
                  <a:srgbClr val="000099"/>
                </a:solidFill>
              </a:rPr>
              <a:t>项活动言</a:t>
            </a:r>
            <a:r>
              <a:rPr lang="en-US" altLang="zh-CN">
                <a:solidFill>
                  <a:srgbClr val="000099"/>
                </a:solidFill>
              </a:rPr>
              <a:t>:</a:t>
            </a:r>
            <a:endParaRPr lang="en-US" altLang="zh-CN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99"/>
                </a:solidFill>
              </a:rPr>
              <a:t> 3</a:t>
            </a:r>
            <a:r>
              <a:rPr lang="zh-CN" altLang="en-US">
                <a:solidFill>
                  <a:srgbClr val="000099"/>
                </a:solidFill>
              </a:rPr>
              <a:t>、“活动” 的 </a:t>
            </a:r>
            <a:r>
              <a:rPr lang="zh-CN" altLang="en-US">
                <a:solidFill>
                  <a:srgbClr val="CC0000"/>
                </a:solidFill>
              </a:rPr>
              <a:t>最早开始时间 </a:t>
            </a:r>
            <a:r>
              <a:rPr lang="en-US" altLang="zh-CN">
                <a:solidFill>
                  <a:srgbClr val="CC0000"/>
                </a:solidFill>
              </a:rPr>
              <a:t>e(i)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等于事件</a:t>
            </a:r>
            <a:r>
              <a:rPr lang="en-US" altLang="zh-CN">
                <a:solidFill>
                  <a:srgbClr val="000099"/>
                </a:solidFill>
              </a:rPr>
              <a:t>j</a:t>
            </a:r>
            <a:endParaRPr lang="en-US" altLang="zh-CN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最早发生时间</a:t>
            </a:r>
            <a:r>
              <a:rPr lang="en-US" altLang="zh-CN">
                <a:solidFill>
                  <a:srgbClr val="000099"/>
                </a:solidFill>
              </a:rPr>
              <a:t>, </a:t>
            </a:r>
            <a:r>
              <a:rPr lang="zh-CN" altLang="en-US">
                <a:solidFill>
                  <a:srgbClr val="000099"/>
                </a:solidFill>
              </a:rPr>
              <a:t>即    </a:t>
            </a:r>
            <a:r>
              <a:rPr lang="en-US" altLang="zh-CN">
                <a:solidFill>
                  <a:srgbClr val="CC0000"/>
                </a:solidFill>
              </a:rPr>
              <a:t>e(i) = ve(j)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；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000099"/>
                </a:solidFill>
              </a:rPr>
              <a:t>4</a:t>
            </a:r>
            <a:r>
              <a:rPr lang="zh-CN" altLang="en-US">
                <a:solidFill>
                  <a:srgbClr val="000099"/>
                </a:solidFill>
              </a:rPr>
              <a:t>、 “活动”的 </a:t>
            </a:r>
            <a:r>
              <a:rPr lang="zh-CN" altLang="en-US">
                <a:solidFill>
                  <a:srgbClr val="CC0000"/>
                </a:solidFill>
              </a:rPr>
              <a:t>最迟开始时间 </a:t>
            </a:r>
            <a:r>
              <a:rPr lang="en-US" altLang="zh-CN">
                <a:solidFill>
                  <a:srgbClr val="CC0000"/>
                </a:solidFill>
              </a:rPr>
              <a:t>l(i)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等于事件</a:t>
            </a:r>
            <a:r>
              <a:rPr lang="en-US" altLang="zh-CN">
                <a:solidFill>
                  <a:srgbClr val="000099"/>
                </a:solidFill>
              </a:rPr>
              <a:t>k</a:t>
            </a:r>
            <a:endParaRPr lang="en-US" altLang="zh-CN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99"/>
                </a:solidFill>
              </a:rPr>
              <a:t>最迟发生时间减去该活动持续时间</a:t>
            </a:r>
            <a:r>
              <a:rPr lang="en-US" altLang="zh-CN">
                <a:solidFill>
                  <a:srgbClr val="000099"/>
                </a:solidFill>
              </a:rPr>
              <a:t>, </a:t>
            </a:r>
            <a:r>
              <a:rPr lang="zh-CN" altLang="en-US">
                <a:solidFill>
                  <a:srgbClr val="000099"/>
                </a:solidFill>
              </a:rPr>
              <a:t>即 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CC0000"/>
                </a:solidFill>
              </a:rPr>
              <a:t>          </a:t>
            </a:r>
            <a:r>
              <a:rPr lang="en-US" altLang="zh-CN">
                <a:solidFill>
                  <a:srgbClr val="CC0000"/>
                </a:solidFill>
              </a:rPr>
              <a:t>l(i) = vl(k) – dut(&lt;j,k&gt;)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。</a:t>
            </a: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9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l" eaLnBrk="1" hangingPunct="1"/>
            <a:r>
              <a:rPr lang="en-US" altLang="zh-CN" sz="3200" b="1" smtClean="0">
                <a:solidFill>
                  <a:srgbClr val="000099"/>
                </a:solidFill>
                <a:ea typeface="楷体_GB2312" pitchFamily="49" charset="-122"/>
              </a:rPr>
              <a:t>5.</a:t>
            </a:r>
            <a:r>
              <a:rPr lang="zh-CN" altLang="en-US" sz="3200" b="1" smtClean="0">
                <a:solidFill>
                  <a:srgbClr val="000099"/>
                </a:solidFill>
                <a:ea typeface="楷体_GB2312" pitchFamily="49" charset="-122"/>
              </a:rPr>
              <a:t>活动</a:t>
            </a:r>
            <a:r>
              <a:rPr lang="en-US" altLang="zh-CN" sz="3200" b="1" smtClean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smtClean="0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zh-CN" altLang="en-US" sz="3200" b="1" smtClean="0">
                <a:solidFill>
                  <a:srgbClr val="000099"/>
                </a:solidFill>
                <a:ea typeface="楷体_GB2312" pitchFamily="49" charset="-122"/>
              </a:rPr>
              <a:t>的</a:t>
            </a:r>
            <a:r>
              <a:rPr lang="zh-CN" altLang="en-US" sz="3200" b="1" smtClean="0">
                <a:solidFill>
                  <a:srgbClr val="CC0000"/>
                </a:solidFill>
                <a:ea typeface="楷体_GB2312" pitchFamily="49" charset="-122"/>
              </a:rPr>
              <a:t>松弛时间</a:t>
            </a:r>
            <a:r>
              <a:rPr lang="en-US" altLang="zh-CN" sz="3200" b="1" smtClean="0">
                <a:solidFill>
                  <a:srgbClr val="CC0000"/>
                </a:solidFill>
                <a:ea typeface="楷体_GB2312" pitchFamily="49" charset="-122"/>
              </a:rPr>
              <a:t>(</a:t>
            </a:r>
            <a:r>
              <a:rPr lang="zh-CN" altLang="en-US" sz="3200" b="1" smtClean="0">
                <a:solidFill>
                  <a:srgbClr val="CC0000"/>
                </a:solidFill>
                <a:ea typeface="楷体_GB2312" pitchFamily="49" charset="-122"/>
              </a:rPr>
              <a:t>时间余量</a:t>
            </a:r>
            <a:r>
              <a:rPr lang="en-US" altLang="zh-CN" sz="3200" b="1" smtClean="0">
                <a:solidFill>
                  <a:srgbClr val="CC0000"/>
                </a:solidFill>
                <a:ea typeface="楷体_GB2312" pitchFamily="49" charset="-122"/>
              </a:rPr>
              <a:t>)</a:t>
            </a:r>
            <a:endParaRPr lang="en-US" altLang="zh-CN" sz="3200" b="1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10522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en-US" altLang="zh-CN" b="1" baseline="-25000" smtClean="0">
                <a:solidFill>
                  <a:srgbClr val="000099"/>
                </a:solidFill>
                <a:ea typeface="楷体_GB2312" pitchFamily="49" charset="-122"/>
              </a:rPr>
              <a:t>i </a:t>
            </a:r>
            <a:r>
              <a:rPr lang="zh-CN" altLang="en-US" b="1" smtClean="0">
                <a:solidFill>
                  <a:srgbClr val="000099"/>
                </a:solidFill>
                <a:ea typeface="楷体_GB2312" pitchFamily="49" charset="-122"/>
              </a:rPr>
              <a:t>的最晚开始时间与最早开始时间之差</a:t>
            </a:r>
            <a:r>
              <a:rPr lang="en-US" altLang="zh-CN" b="1" smtClean="0">
                <a:solidFill>
                  <a:srgbClr val="000099"/>
                </a:solidFill>
                <a:ea typeface="楷体_GB2312" pitchFamily="49" charset="-122"/>
              </a:rPr>
              <a:t>:</a:t>
            </a:r>
            <a:endParaRPr lang="en-US" altLang="zh-CN" b="1" smtClean="0">
              <a:solidFill>
                <a:srgbClr val="000099"/>
              </a:solidFill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b="1" smtClean="0">
                <a:solidFill>
                  <a:srgbClr val="CC0000"/>
                </a:solidFill>
                <a:ea typeface="楷体_GB2312" pitchFamily="49" charset="-122"/>
              </a:rPr>
              <a:t>l(i)-e(i).</a:t>
            </a:r>
            <a:endParaRPr lang="en-US" altLang="zh-CN" b="1" smtClean="0">
              <a:solidFill>
                <a:srgbClr val="CC0000"/>
              </a:solidFill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b="1" smtClean="0">
                <a:solidFill>
                  <a:srgbClr val="CC0000"/>
                </a:solidFill>
                <a:ea typeface="楷体_GB2312" pitchFamily="49" charset="-122"/>
              </a:rPr>
              <a:t>关键活动</a:t>
            </a:r>
            <a:r>
              <a:rPr lang="en-US" altLang="zh-CN" b="1" smtClean="0">
                <a:solidFill>
                  <a:srgbClr val="000099"/>
                </a:solidFill>
                <a:ea typeface="楷体_GB2312" pitchFamily="49" charset="-122"/>
              </a:rPr>
              <a:t>:</a:t>
            </a:r>
            <a:r>
              <a:rPr lang="zh-CN" altLang="en-US" b="1" smtClean="0">
                <a:solidFill>
                  <a:srgbClr val="000099"/>
                </a:solidFill>
                <a:ea typeface="楷体_GB2312" pitchFamily="49" charset="-122"/>
              </a:rPr>
              <a:t>时间余量为</a:t>
            </a:r>
            <a:r>
              <a:rPr lang="en-US" altLang="zh-CN" b="1" smtClean="0">
                <a:solidFill>
                  <a:srgbClr val="000099"/>
                </a:solidFill>
                <a:ea typeface="楷体_GB2312" pitchFamily="49" charset="-122"/>
              </a:rPr>
              <a:t>0</a:t>
            </a:r>
            <a:r>
              <a:rPr lang="zh-CN" altLang="en-US" b="1" smtClean="0">
                <a:solidFill>
                  <a:srgbClr val="000099"/>
                </a:solidFill>
                <a:ea typeface="楷体_GB2312" pitchFamily="49" charset="-122"/>
              </a:rPr>
              <a:t>的活动</a:t>
            </a:r>
            <a:r>
              <a:rPr lang="en-US" altLang="zh-CN" b="1" smtClean="0">
                <a:solidFill>
                  <a:srgbClr val="000099"/>
                </a:solidFill>
                <a:ea typeface="楷体_GB2312" pitchFamily="49" charset="-122"/>
              </a:rPr>
              <a:t>.</a:t>
            </a:r>
            <a:endParaRPr lang="en-US" altLang="zh-CN" b="1" smtClean="0">
              <a:solidFill>
                <a:srgbClr val="0000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97" name="Text Box 2"/>
          <p:cNvSpPr txBox="1">
            <a:spLocks noChangeArrowheads="1"/>
          </p:cNvSpPr>
          <p:nvPr/>
        </p:nvSpPr>
        <p:spPr bwMode="auto">
          <a:xfrm>
            <a:off x="250825" y="0"/>
            <a:ext cx="7954963" cy="6923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4000"/>
              <a:t> </a:t>
            </a:r>
            <a:r>
              <a:rPr lang="zh-CN" altLang="en-US">
                <a:solidFill>
                  <a:srgbClr val="000099"/>
                </a:solidFill>
              </a:rPr>
              <a:t>事件发生时间的计算公式：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000099"/>
                </a:solidFill>
              </a:rPr>
              <a:t>(1)</a:t>
            </a:r>
            <a:r>
              <a:rPr lang="zh-CN" altLang="en-US">
                <a:solidFill>
                  <a:srgbClr val="000099"/>
                </a:solidFill>
              </a:rPr>
              <a:t>从</a:t>
            </a:r>
            <a:r>
              <a:rPr lang="en-US" altLang="zh-CN">
                <a:solidFill>
                  <a:srgbClr val="000099"/>
                </a:solidFill>
              </a:rPr>
              <a:t>ve(1) = 0</a:t>
            </a:r>
            <a:r>
              <a:rPr lang="zh-CN" altLang="en-US">
                <a:solidFill>
                  <a:srgbClr val="000099"/>
                </a:solidFill>
              </a:rPr>
              <a:t>开始向前递推。</a:t>
            </a:r>
            <a:endParaRPr lang="zh-CN" altLang="en-US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>
                <a:solidFill>
                  <a:srgbClr val="000099"/>
                </a:solidFill>
              </a:rPr>
              <a:t>       </a:t>
            </a:r>
            <a:r>
              <a:rPr lang="en-US" altLang="zh-CN" sz="3200"/>
              <a:t>ve(</a:t>
            </a:r>
            <a:r>
              <a:rPr lang="zh-CN" altLang="en-US" sz="3200"/>
              <a:t>源点</a:t>
            </a:r>
            <a:r>
              <a:rPr lang="en-US" altLang="zh-CN" sz="3200"/>
              <a:t>) = 0</a:t>
            </a:r>
            <a:r>
              <a:rPr lang="zh-CN" altLang="en-US" sz="3200"/>
              <a:t>；</a:t>
            </a:r>
            <a:endParaRPr lang="zh-CN" altLang="en-US" sz="3200"/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      </a:t>
            </a:r>
            <a:r>
              <a:rPr lang="en-US" altLang="zh-CN" sz="3200"/>
              <a:t>ve(j) = Max{ve(i) + dut(&lt;i,j&gt;)}</a:t>
            </a:r>
            <a:endParaRPr lang="en-US" altLang="zh-CN" sz="3200"/>
          </a:p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000099"/>
                </a:solidFill>
              </a:rPr>
              <a:t>                                   </a:t>
            </a:r>
            <a:r>
              <a:rPr lang="en-US" altLang="zh-CN">
                <a:solidFill>
                  <a:srgbClr val="000099"/>
                </a:solidFill>
              </a:rPr>
              <a:t>2&lt;=j&lt;=n</a:t>
            </a:r>
            <a:endParaRPr lang="en-US" altLang="zh-CN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99"/>
                </a:solidFill>
              </a:rPr>
              <a:t>（</a:t>
            </a:r>
            <a:r>
              <a:rPr lang="en-US" altLang="zh-CN">
                <a:solidFill>
                  <a:srgbClr val="000099"/>
                </a:solidFill>
              </a:rPr>
              <a:t>2</a:t>
            </a:r>
            <a:r>
              <a:rPr lang="zh-CN" altLang="en-US">
                <a:solidFill>
                  <a:srgbClr val="000099"/>
                </a:solidFill>
              </a:rPr>
              <a:t>）从</a:t>
            </a:r>
            <a:r>
              <a:rPr lang="en-US" altLang="zh-CN">
                <a:solidFill>
                  <a:srgbClr val="000099"/>
                </a:solidFill>
              </a:rPr>
              <a:t>vl(n) = ve(n)</a:t>
            </a:r>
            <a:r>
              <a:rPr lang="zh-CN" altLang="en-US">
                <a:solidFill>
                  <a:srgbClr val="000099"/>
                </a:solidFill>
              </a:rPr>
              <a:t>起向后递推</a:t>
            </a:r>
            <a:r>
              <a:rPr lang="zh-CN" altLang="en-US" sz="3200">
                <a:solidFill>
                  <a:srgbClr val="000099"/>
                </a:solidFill>
              </a:rPr>
              <a:t>。</a:t>
            </a:r>
            <a:endParaRPr lang="zh-CN" altLang="en-US" sz="320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>
                <a:solidFill>
                  <a:srgbClr val="000099"/>
                </a:solidFill>
              </a:rPr>
              <a:t>      </a:t>
            </a:r>
            <a:r>
              <a:rPr lang="en-US" altLang="zh-CN" sz="3200"/>
              <a:t>vl(</a:t>
            </a:r>
            <a:r>
              <a:rPr lang="zh-CN" altLang="en-US" sz="3200"/>
              <a:t>汇点</a:t>
            </a:r>
            <a:r>
              <a:rPr lang="en-US" altLang="zh-CN" sz="3200"/>
              <a:t>) = ve(</a:t>
            </a:r>
            <a:r>
              <a:rPr lang="zh-CN" altLang="en-US" sz="3200"/>
              <a:t>汇点</a:t>
            </a:r>
            <a:r>
              <a:rPr lang="en-US" altLang="zh-CN" sz="3200"/>
              <a:t>)</a:t>
            </a:r>
            <a:r>
              <a:rPr lang="zh-CN" altLang="en-US" sz="3200"/>
              <a:t>；</a:t>
            </a:r>
            <a:endParaRPr lang="zh-CN" altLang="en-US" sz="3200"/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      </a:t>
            </a:r>
            <a:r>
              <a:rPr lang="en-US" altLang="zh-CN" sz="3200"/>
              <a:t>vl(i) = Min{vl(j) – dut(&lt;i, j&gt;)} </a:t>
            </a:r>
            <a:endParaRPr lang="en-US" altLang="zh-CN" sz="3200"/>
          </a:p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000099"/>
                </a:solidFill>
              </a:rPr>
              <a:t>                             </a:t>
            </a:r>
            <a:r>
              <a:rPr lang="en-US" altLang="zh-CN">
                <a:solidFill>
                  <a:srgbClr val="000099"/>
                </a:solidFill>
              </a:rPr>
              <a:t>1&lt;=i&lt;=n-1</a:t>
            </a:r>
            <a:endParaRPr lang="en-US" altLang="zh-CN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9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5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DD982295-E50B-408A-A5D1-D70B29715DD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1544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45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1546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547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548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49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①</a:t>
            </a:r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1051550" name="Text Box 11"/>
          <p:cNvSpPr txBox="1">
            <a:spLocks noChangeArrowheads="1"/>
          </p:cNvSpPr>
          <p:nvPr/>
        </p:nvSpPr>
        <p:spPr bwMode="auto">
          <a:xfrm>
            <a:off x="1042988" y="2479675"/>
            <a:ext cx="1728787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例如：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51" name="Text Box 12"/>
          <p:cNvSpPr txBox="1">
            <a:spLocks noChangeArrowheads="1"/>
          </p:cNvSpPr>
          <p:nvPr/>
        </p:nvSpPr>
        <p:spPr bwMode="auto">
          <a:xfrm>
            <a:off x="971550" y="4278313"/>
            <a:ext cx="4176713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可求得</a:t>
            </a:r>
            <a:r>
              <a:rPr lang="zh-CN" altLang="en-US"/>
              <a:t>拓扑有序序列：</a:t>
            </a:r>
            <a:endParaRPr lang="zh-CN" altLang="en-US"/>
          </a:p>
        </p:txBody>
      </p:sp>
      <p:sp>
        <p:nvSpPr>
          <p:cNvPr id="1051552" name="Text Box 13"/>
          <p:cNvSpPr txBox="1">
            <a:spLocks noChangeArrowheads="1"/>
          </p:cNvSpPr>
          <p:nvPr/>
        </p:nvSpPr>
        <p:spPr bwMode="auto">
          <a:xfrm>
            <a:off x="1692275" y="4997450"/>
            <a:ext cx="4319588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/>
              <a:t>A B C D    </a:t>
            </a:r>
            <a:r>
              <a:rPr lang="zh-CN" altLang="en-US">
                <a:solidFill>
                  <a:srgbClr val="000066"/>
                </a:solidFill>
              </a:rPr>
              <a:t>或</a:t>
            </a:r>
            <a:r>
              <a:rPr lang="zh-CN" altLang="en-US"/>
              <a:t>    </a:t>
            </a:r>
            <a:r>
              <a:rPr lang="en-US" altLang="zh-CN"/>
              <a:t>A C B D</a:t>
            </a:r>
            <a:endParaRPr lang="en-US" altLang="zh-CN"/>
          </a:p>
        </p:txBody>
      </p:sp>
      <p:grpSp>
        <p:nvGrpSpPr>
          <p:cNvPr id="401" name="Group 22"/>
          <p:cNvGrpSpPr/>
          <p:nvPr/>
        </p:nvGrpSpPr>
        <p:grpSpPr bwMode="auto">
          <a:xfrm>
            <a:off x="2916238" y="2333625"/>
            <a:ext cx="3048000" cy="1587500"/>
            <a:chOff x="1296" y="1410"/>
            <a:chExt cx="1920" cy="1000"/>
          </a:xfrm>
        </p:grpSpPr>
        <p:sp>
          <p:nvSpPr>
            <p:cNvPr id="1051553" name="Oval 14"/>
            <p:cNvSpPr>
              <a:spLocks noChangeArrowheads="1"/>
            </p:cNvSpPr>
            <p:nvPr/>
          </p:nvSpPr>
          <p:spPr bwMode="auto">
            <a:xfrm>
              <a:off x="2112" y="1410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B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54" name="Oval 15"/>
            <p:cNvSpPr>
              <a:spLocks noChangeArrowheads="1"/>
            </p:cNvSpPr>
            <p:nvPr/>
          </p:nvSpPr>
          <p:spPr bwMode="auto">
            <a:xfrm>
              <a:off x="2928" y="1786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D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55" name="Oval 16"/>
            <p:cNvSpPr>
              <a:spLocks noChangeArrowheads="1"/>
            </p:cNvSpPr>
            <p:nvPr/>
          </p:nvSpPr>
          <p:spPr bwMode="auto">
            <a:xfrm>
              <a:off x="1296" y="1786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A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56" name="Oval 17"/>
            <p:cNvSpPr>
              <a:spLocks noChangeArrowheads="1"/>
            </p:cNvSpPr>
            <p:nvPr/>
          </p:nvSpPr>
          <p:spPr bwMode="auto">
            <a:xfrm>
              <a:off x="2112" y="2122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C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57" name="Line 18"/>
            <p:cNvSpPr>
              <a:spLocks noChangeShapeType="1"/>
            </p:cNvSpPr>
            <p:nvPr/>
          </p:nvSpPr>
          <p:spPr bwMode="auto">
            <a:xfrm flipV="1">
              <a:off x="1584" y="1546"/>
              <a:ext cx="528" cy="288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58" name="Line 19"/>
            <p:cNvSpPr>
              <a:spLocks noChangeShapeType="1"/>
            </p:cNvSpPr>
            <p:nvPr/>
          </p:nvSpPr>
          <p:spPr bwMode="auto">
            <a:xfrm>
              <a:off x="1536" y="2026"/>
              <a:ext cx="576" cy="24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59" name="Line 20"/>
            <p:cNvSpPr>
              <a:spLocks noChangeShapeType="1"/>
            </p:cNvSpPr>
            <p:nvPr/>
          </p:nvSpPr>
          <p:spPr bwMode="auto">
            <a:xfrm>
              <a:off x="2400" y="1594"/>
              <a:ext cx="576" cy="24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60" name="Line 21"/>
            <p:cNvSpPr>
              <a:spLocks noChangeShapeType="1"/>
            </p:cNvSpPr>
            <p:nvPr/>
          </p:nvSpPr>
          <p:spPr bwMode="auto">
            <a:xfrm flipV="1">
              <a:off x="2400" y="2026"/>
              <a:ext cx="576" cy="24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1051561" name="Line 23"/>
          <p:cNvSpPr>
            <a:spLocks noChangeShapeType="1"/>
          </p:cNvSpPr>
          <p:nvPr/>
        </p:nvSpPr>
        <p:spPr bwMode="auto">
          <a:xfrm flipH="1">
            <a:off x="3348038" y="3125788"/>
            <a:ext cx="2160587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tailEnd type="triangle" w="med" len="med"/>
          </a:ln>
        </p:spPr>
        <p:txBody>
          <a:bodyPr lIns="90000" tIns="46800" rIns="90000" bIns="46800">
            <a:spAutoFit/>
          </a:bodyPr>
          <a:p>
            <a:endParaRPr lang="zh-CN" altLang="en-US"/>
          </a:p>
        </p:txBody>
      </p:sp>
      <p:grpSp>
        <p:nvGrpSpPr>
          <p:cNvPr id="402" name="Group 27"/>
          <p:cNvGrpSpPr/>
          <p:nvPr/>
        </p:nvGrpSpPr>
        <p:grpSpPr bwMode="auto">
          <a:xfrm>
            <a:off x="5508625" y="3357563"/>
            <a:ext cx="3311525" cy="1223962"/>
            <a:chOff x="3243" y="1933"/>
            <a:chExt cx="1996" cy="771"/>
          </a:xfrm>
        </p:grpSpPr>
        <p:sp useBgFill="1">
          <p:nvSpPr>
            <p:cNvPr id="1051562" name="AutoShape 25"/>
            <p:cNvSpPr>
              <a:spLocks noChangeArrowheads="1"/>
            </p:cNvSpPr>
            <p:nvPr/>
          </p:nvSpPr>
          <p:spPr bwMode="auto">
            <a:xfrm>
              <a:off x="3243" y="1933"/>
              <a:ext cx="1996" cy="771"/>
            </a:xfrm>
            <a:prstGeom prst="wedgeEllipseCallout">
              <a:avLst>
                <a:gd name="adj1" fmla="val -59417"/>
                <a:gd name="adj2" fmla="val -67120"/>
              </a:avLst>
            </a:prstGeom>
            <a:ln w="12700" algn="ctr">
              <a:solidFill>
                <a:srgbClr val="FF0000"/>
              </a:solidFill>
              <a:miter lim="800000"/>
            </a:ln>
          </p:spPr>
          <p:txBody>
            <a:bodyPr lIns="90000" tIns="46800" rIns="90000" bIns="46800"/>
            <a:p>
              <a:pPr algn="ctr" eaLnBrk="1" hangingPunct="1"/>
              <a:endParaRPr lang="zh-CN" altLang="zh-CN"/>
            </a:p>
          </p:txBody>
        </p:sp>
        <p:sp>
          <p:nvSpPr>
            <p:cNvPr id="1051563" name="Text Box 26"/>
            <p:cNvSpPr txBox="1">
              <a:spLocks noChangeArrowheads="1"/>
            </p:cNvSpPr>
            <p:nvPr/>
          </p:nvSpPr>
          <p:spPr bwMode="auto">
            <a:xfrm>
              <a:off x="3342" y="2057"/>
              <a:ext cx="1694" cy="507"/>
            </a:xfrm>
            <a:prstGeom prst="rect">
              <a:avLst/>
            </a:prstGeom>
            <a:noFill/>
            <a:ln w="31750" algn="ctr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en-US" sz="2400"/>
                <a:t>存在回路，活动互</a:t>
              </a:r>
              <a:endParaRPr lang="zh-CN" altLang="en-US" sz="2400"/>
            </a:p>
            <a:p>
              <a:pPr eaLnBrk="1" hangingPunct="1"/>
              <a:r>
                <a:rPr lang="zh-CN" altLang="en-US" sz="2400"/>
                <a:t>为前驱。无法执行！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550" grpId="0"/>
      <p:bldP spid="1051551" grpId="0"/>
      <p:bldP spid="1051552" grpId="0"/>
      <p:bldP spid="10515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298" name="Text Box 2"/>
          <p:cNvSpPr txBox="1">
            <a:spLocks noChangeArrowheads="1"/>
          </p:cNvSpPr>
          <p:nvPr/>
        </p:nvSpPr>
        <p:spPr bwMode="auto">
          <a:xfrm>
            <a:off x="1676400" y="266700"/>
            <a:ext cx="4456113" cy="930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5500">
                <a:solidFill>
                  <a:srgbClr val="6600CC"/>
                </a:solidFill>
              </a:rPr>
              <a:t> </a:t>
            </a:r>
            <a:r>
              <a:rPr lang="zh-CN" altLang="en-US" sz="4400">
                <a:solidFill>
                  <a:srgbClr val="6600CC"/>
                </a:solidFill>
              </a:rPr>
              <a:t>算法的实现要点</a:t>
            </a:r>
            <a:r>
              <a:rPr lang="en-US" altLang="zh-CN" sz="4400">
                <a:solidFill>
                  <a:srgbClr val="6600CC"/>
                </a:solidFill>
              </a:rPr>
              <a:t>:</a:t>
            </a:r>
            <a:endParaRPr lang="en-US" altLang="zh-CN" sz="5500">
              <a:solidFill>
                <a:srgbClr val="6600CC"/>
              </a:solidFill>
            </a:endParaRPr>
          </a:p>
        </p:txBody>
      </p:sp>
      <p:sp>
        <p:nvSpPr>
          <p:cNvPr id="1052299" name="Text Box 3"/>
          <p:cNvSpPr txBox="1">
            <a:spLocks noChangeArrowheads="1"/>
          </p:cNvSpPr>
          <p:nvPr/>
        </p:nvSpPr>
        <p:spPr bwMode="auto">
          <a:xfrm>
            <a:off x="288925" y="1196975"/>
            <a:ext cx="8855075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600">
                <a:solidFill>
                  <a:srgbClr val="000099"/>
                </a:solidFill>
              </a:rPr>
              <a:t>显然</a:t>
            </a:r>
            <a:r>
              <a:rPr lang="en-US" altLang="zh-CN" sz="3600">
                <a:solidFill>
                  <a:srgbClr val="000099"/>
                </a:solidFill>
              </a:rPr>
              <a:t>,</a:t>
            </a:r>
            <a:r>
              <a:rPr lang="zh-CN" altLang="en-US" sz="3600">
                <a:solidFill>
                  <a:srgbClr val="000099"/>
                </a:solidFill>
              </a:rPr>
              <a:t>求</a:t>
            </a:r>
            <a:r>
              <a:rPr lang="en-US" altLang="zh-CN" sz="3600">
                <a:solidFill>
                  <a:srgbClr val="0000FF"/>
                </a:solidFill>
              </a:rPr>
              <a:t>ve</a:t>
            </a:r>
            <a:r>
              <a:rPr lang="zh-CN" altLang="en-US" sz="3600">
                <a:solidFill>
                  <a:srgbClr val="000099"/>
                </a:solidFill>
              </a:rPr>
              <a:t>的顺序应该是</a:t>
            </a:r>
            <a:r>
              <a:rPr lang="zh-CN" altLang="en-US" sz="3600">
                <a:solidFill>
                  <a:srgbClr val="0000FF"/>
                </a:solidFill>
              </a:rPr>
              <a:t>按拓扑有序</a:t>
            </a:r>
            <a:r>
              <a:rPr lang="zh-CN" altLang="en-US" sz="3600">
                <a:solidFill>
                  <a:srgbClr val="000099"/>
                </a:solidFill>
              </a:rPr>
              <a:t>的</a:t>
            </a:r>
            <a:r>
              <a:rPr lang="zh-CN" altLang="en-US" sz="3600">
                <a:solidFill>
                  <a:srgbClr val="0000FF"/>
                </a:solidFill>
              </a:rPr>
              <a:t>次序</a:t>
            </a:r>
            <a:r>
              <a:rPr lang="en-US" altLang="zh-CN" sz="3600">
                <a:solidFill>
                  <a:srgbClr val="000099"/>
                </a:solidFill>
              </a:rPr>
              <a:t>;</a:t>
            </a:r>
            <a:endParaRPr lang="en-US" altLang="zh-CN" sz="3600"/>
          </a:p>
        </p:txBody>
      </p:sp>
      <p:sp>
        <p:nvSpPr>
          <p:cNvPr id="1052300" name="Rectangle 4"/>
          <p:cNvSpPr>
            <a:spLocks noChangeArrowheads="1"/>
          </p:cNvSpPr>
          <p:nvPr/>
        </p:nvSpPr>
        <p:spPr bwMode="auto">
          <a:xfrm>
            <a:off x="301625" y="2060575"/>
            <a:ext cx="88423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/>
            <a:r>
              <a:rPr lang="zh-CN" altLang="en-US" sz="3600">
                <a:solidFill>
                  <a:srgbClr val="000099"/>
                </a:solidFill>
              </a:rPr>
              <a:t>而   求</a:t>
            </a:r>
            <a:r>
              <a:rPr lang="en-US" altLang="zh-CN" sz="3600">
                <a:solidFill>
                  <a:srgbClr val="0000FF"/>
                </a:solidFill>
              </a:rPr>
              <a:t>vl</a:t>
            </a:r>
            <a:r>
              <a:rPr lang="zh-CN" altLang="en-US" sz="3600">
                <a:solidFill>
                  <a:srgbClr val="000099"/>
                </a:solidFill>
              </a:rPr>
              <a:t>的顺序应该是</a:t>
            </a:r>
            <a:r>
              <a:rPr lang="zh-CN" altLang="en-US" sz="3600">
                <a:solidFill>
                  <a:srgbClr val="0000FF"/>
                </a:solidFill>
              </a:rPr>
              <a:t>按拓扑逆序</a:t>
            </a:r>
            <a:r>
              <a:rPr lang="zh-CN" altLang="en-US" sz="3600">
                <a:solidFill>
                  <a:srgbClr val="000099"/>
                </a:solidFill>
              </a:rPr>
              <a:t>的</a:t>
            </a:r>
            <a:r>
              <a:rPr lang="zh-CN" altLang="en-US" sz="3600">
                <a:solidFill>
                  <a:srgbClr val="0000FF"/>
                </a:solidFill>
              </a:rPr>
              <a:t>次序</a:t>
            </a:r>
            <a:r>
              <a:rPr lang="zh-CN" altLang="en-US" sz="3600">
                <a:solidFill>
                  <a:srgbClr val="000099"/>
                </a:solidFill>
              </a:rPr>
              <a:t>；</a:t>
            </a:r>
            <a:endParaRPr lang="zh-CN" altLang="en-US" sz="3600">
              <a:solidFill>
                <a:srgbClr val="000099"/>
              </a:solidFill>
            </a:endParaRPr>
          </a:p>
        </p:txBody>
      </p:sp>
      <p:sp>
        <p:nvSpPr>
          <p:cNvPr id="1052301" name="Rectangle 5"/>
          <p:cNvSpPr>
            <a:spLocks noChangeArrowheads="1"/>
          </p:cNvSpPr>
          <p:nvPr/>
        </p:nvSpPr>
        <p:spPr bwMode="auto">
          <a:xfrm>
            <a:off x="323850" y="2708275"/>
            <a:ext cx="8185150" cy="1409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600">
                <a:solidFill>
                  <a:srgbClr val="000099"/>
                </a:solidFill>
              </a:rPr>
              <a:t>由于  拓扑逆序序列即为拓扑有序序列的</a:t>
            </a:r>
            <a:endParaRPr lang="zh-CN" altLang="en-US" sz="3600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         逆序列</a:t>
            </a:r>
            <a:r>
              <a:rPr lang="zh-CN" altLang="en-US" sz="3600">
                <a:solidFill>
                  <a:srgbClr val="000099"/>
                </a:solidFill>
              </a:rPr>
              <a:t>，</a:t>
            </a:r>
            <a:endParaRPr lang="zh-CN" altLang="en-US" sz="3600">
              <a:solidFill>
                <a:srgbClr val="000099"/>
              </a:solidFill>
            </a:endParaRPr>
          </a:p>
        </p:txBody>
      </p:sp>
      <p:sp>
        <p:nvSpPr>
          <p:cNvPr id="1052302" name="Rectangle 6"/>
          <p:cNvSpPr>
            <a:spLocks noChangeArrowheads="1"/>
          </p:cNvSpPr>
          <p:nvPr/>
        </p:nvSpPr>
        <p:spPr bwMode="auto">
          <a:xfrm>
            <a:off x="323850" y="4005263"/>
            <a:ext cx="7908925" cy="1409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600">
                <a:solidFill>
                  <a:srgbClr val="000099"/>
                </a:solidFill>
              </a:rPr>
              <a:t>所以    应该在拓扑排序的过程中，</a:t>
            </a:r>
            <a:endParaRPr lang="zh-CN" altLang="en-US" sz="3600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600">
                <a:solidFill>
                  <a:srgbClr val="000099"/>
                </a:solidFill>
              </a:rPr>
              <a:t>        另设一个</a:t>
            </a:r>
            <a:r>
              <a:rPr lang="zh-CN" altLang="en-US" sz="3600">
                <a:solidFill>
                  <a:srgbClr val="CC0000"/>
                </a:solidFill>
              </a:rPr>
              <a:t>“</a:t>
            </a:r>
            <a:r>
              <a:rPr lang="zh-CN" altLang="en-US" sz="3600"/>
              <a:t>栈</a:t>
            </a:r>
            <a:r>
              <a:rPr lang="zh-CN" altLang="en-US" sz="3600">
                <a:solidFill>
                  <a:srgbClr val="CC0000"/>
                </a:solidFill>
              </a:rPr>
              <a:t>”</a:t>
            </a:r>
            <a:r>
              <a:rPr lang="zh-CN" altLang="en-US" sz="3600">
                <a:solidFill>
                  <a:srgbClr val="000099"/>
                </a:solidFill>
              </a:rPr>
              <a:t>记下拓扑有序序列。</a:t>
            </a:r>
            <a:endParaRPr lang="zh-CN" altLang="en-US" sz="36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298" grpId="0" autoUpdateAnimBg="0"/>
      <p:bldP spid="1052299" grpId="0" autoUpdateAnimBg="0"/>
      <p:bldP spid="1052300" grpId="0" autoUpdateAnimBg="0"/>
      <p:bldP spid="1052301" grpId="0" autoUpdateAnimBg="0"/>
      <p:bldP spid="10523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lang="en-US" altLang="zh-CN" dirty="0">
              <a:ea typeface="+mn-ea"/>
            </a:endParaRPr>
          </a:p>
        </p:txBody>
      </p:sp>
      <p:sp>
        <p:nvSpPr>
          <p:cNvPr id="1052304" name="Text Box 3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305" name="Text Box 4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306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307" name="Line 6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308" name="Text Box 7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309" name="Text Box 8"/>
          <p:cNvSpPr txBox="1">
            <a:spLocks noChangeArrowheads="1"/>
          </p:cNvSpPr>
          <p:nvPr/>
        </p:nvSpPr>
        <p:spPr bwMode="auto">
          <a:xfrm>
            <a:off x="4211638" y="1541463"/>
            <a:ext cx="4003675" cy="52546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②</a:t>
            </a:r>
            <a:r>
              <a:rPr lang="zh-CN" altLang="en-US"/>
              <a:t>求关键路径的步骤</a:t>
            </a:r>
            <a:endParaRPr lang="zh-CN" altLang="en-US"/>
          </a:p>
        </p:txBody>
      </p:sp>
      <p:sp>
        <p:nvSpPr>
          <p:cNvPr id="1052310" name="Text Box 16"/>
          <p:cNvSpPr txBox="1">
            <a:spLocks noChangeArrowheads="1"/>
          </p:cNvSpPr>
          <p:nvPr/>
        </p:nvSpPr>
        <p:spPr bwMode="auto">
          <a:xfrm>
            <a:off x="1571625" y="4067175"/>
            <a:ext cx="3471863" cy="5238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 i="1">
                <a:latin typeface="Times New Roman" pitchFamily="18" charset="0"/>
              </a:rPr>
              <a:t>（</a:t>
            </a:r>
            <a:r>
              <a:rPr kumimoji="0" lang="en-US" altLang="zh-CN" i="1">
                <a:latin typeface="Times New Roman" pitchFamily="18" charset="0"/>
              </a:rPr>
              <a:t>3</a:t>
            </a:r>
            <a:r>
              <a:rPr kumimoji="0" lang="zh-CN" altLang="en-US" i="1">
                <a:latin typeface="Times New Roman" pitchFamily="18" charset="0"/>
              </a:rPr>
              <a:t>）      </a:t>
            </a:r>
            <a:r>
              <a:rPr kumimoji="0" lang="en-US" altLang="zh-CN" i="1">
                <a:latin typeface="Times New Roman" pitchFamily="18" charset="0"/>
              </a:rPr>
              <a:t>e</a:t>
            </a:r>
            <a:r>
              <a:rPr kumimoji="0" lang="en-US" altLang="zh-CN" i="1"/>
              <a:t>(i)=</a:t>
            </a:r>
            <a:r>
              <a:rPr kumimoji="0" lang="en-US" altLang="zh-CN" i="1">
                <a:latin typeface="Times New Roman" pitchFamily="18" charset="0"/>
              </a:rPr>
              <a:t>ve</a:t>
            </a:r>
            <a:r>
              <a:rPr kumimoji="0" lang="en-US" altLang="zh-CN" i="1"/>
              <a:t>(j)</a:t>
            </a:r>
            <a:endParaRPr kumimoji="0" lang="en-US" altLang="zh-CN" i="1"/>
          </a:p>
        </p:txBody>
      </p:sp>
      <p:sp>
        <p:nvSpPr>
          <p:cNvPr id="1052311" name="Text Box 17"/>
          <p:cNvSpPr txBox="1">
            <a:spLocks noChangeArrowheads="1"/>
          </p:cNvSpPr>
          <p:nvPr/>
        </p:nvSpPr>
        <p:spPr bwMode="auto">
          <a:xfrm>
            <a:off x="1285875" y="4643438"/>
            <a:ext cx="6099175" cy="8921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      </a:t>
            </a:r>
            <a:r>
              <a:rPr kumimoji="0" lang="zh-CN" altLang="en-US" sz="2400">
                <a:solidFill>
                  <a:srgbClr val="000066"/>
                </a:solidFill>
              </a:rPr>
              <a:t>即：假设第</a:t>
            </a:r>
            <a:r>
              <a:rPr kumimoji="0" lang="en-US" altLang="zh-CN" sz="2400"/>
              <a:t>i</a:t>
            </a:r>
            <a:r>
              <a:rPr kumimoji="0" lang="zh-CN" altLang="en-US" sz="2400">
                <a:solidFill>
                  <a:srgbClr val="000066"/>
                </a:solidFill>
              </a:rPr>
              <a:t>条</a:t>
            </a:r>
            <a:r>
              <a:rPr kumimoji="0" lang="zh-CN" altLang="en-US" sz="2400"/>
              <a:t>弧</a:t>
            </a:r>
            <a:r>
              <a:rPr kumimoji="0" lang="zh-CN" altLang="en-US" sz="2400">
                <a:solidFill>
                  <a:srgbClr val="000066"/>
                </a:solidFill>
              </a:rPr>
              <a:t>为</a:t>
            </a:r>
            <a:r>
              <a:rPr kumimoji="0" lang="en-US" altLang="zh-CN" sz="2400"/>
              <a:t>&lt;j,k&gt;</a:t>
            </a:r>
            <a:r>
              <a:rPr kumimoji="0" lang="zh-CN" altLang="en-US" sz="2400">
                <a:solidFill>
                  <a:srgbClr val="000066"/>
                </a:solidFill>
              </a:rPr>
              <a:t>，则</a:t>
            </a:r>
            <a:r>
              <a:rPr kumimoji="0" lang="en-US" altLang="zh-CN" sz="2400" i="1">
                <a:latin typeface="Times New Roman" pitchFamily="18" charset="0"/>
              </a:rPr>
              <a:t>e</a:t>
            </a:r>
            <a:r>
              <a:rPr kumimoji="0" lang="en-US" altLang="zh-CN" sz="2400" i="1"/>
              <a:t>(i)</a:t>
            </a:r>
            <a:r>
              <a:rPr kumimoji="0" lang="zh-CN" altLang="en-US" sz="2400">
                <a:solidFill>
                  <a:srgbClr val="000066"/>
                </a:solidFill>
              </a:rPr>
              <a:t>为第</a:t>
            </a:r>
            <a:r>
              <a:rPr kumimoji="0" lang="en-US" altLang="zh-CN" sz="2400">
                <a:solidFill>
                  <a:srgbClr val="000066"/>
                </a:solidFill>
              </a:rPr>
              <a:t>i</a:t>
            </a:r>
            <a:r>
              <a:rPr kumimoji="0" lang="zh-CN" altLang="en-US" sz="2400">
                <a:solidFill>
                  <a:srgbClr val="000066"/>
                </a:solidFill>
              </a:rPr>
              <a:t>项</a:t>
            </a:r>
            <a:endParaRPr kumimoji="0" lang="zh-CN" altLang="en-US" sz="2400">
              <a:solidFill>
                <a:srgbClr val="000066"/>
              </a:solidFill>
            </a:endParaRPr>
          </a:p>
          <a:p>
            <a:pPr eaLnBrk="1" hangingPunct="1"/>
            <a:r>
              <a:rPr kumimoji="0" lang="zh-CN" altLang="en-US" sz="2400">
                <a:solidFill>
                  <a:srgbClr val="000066"/>
                </a:solidFill>
              </a:rPr>
              <a:t>       </a:t>
            </a:r>
            <a:r>
              <a:rPr kumimoji="0" lang="zh-CN" altLang="en-US" sz="2400"/>
              <a:t>活动（弧）的最早开始时间。</a:t>
            </a:r>
            <a:endParaRPr kumimoji="0" lang="zh-CN" altLang="en-US" sz="2400"/>
          </a:p>
        </p:txBody>
      </p:sp>
      <p:sp>
        <p:nvSpPr>
          <p:cNvPr id="1052312" name="Text Box 18"/>
          <p:cNvSpPr txBox="1">
            <a:spLocks noChangeArrowheads="1"/>
          </p:cNvSpPr>
          <p:nvPr/>
        </p:nvSpPr>
        <p:spPr bwMode="auto">
          <a:xfrm>
            <a:off x="1643063" y="5643563"/>
            <a:ext cx="4470400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 i="1">
                <a:latin typeface="Times New Roman" pitchFamily="18" charset="0"/>
              </a:rPr>
              <a:t>（</a:t>
            </a:r>
            <a:r>
              <a:rPr kumimoji="0" lang="en-US" altLang="zh-CN" i="1">
                <a:latin typeface="Times New Roman" pitchFamily="18" charset="0"/>
              </a:rPr>
              <a:t>4</a:t>
            </a:r>
            <a:r>
              <a:rPr kumimoji="0" lang="zh-CN" altLang="en-US" i="1">
                <a:latin typeface="Times New Roman" pitchFamily="18" charset="0"/>
              </a:rPr>
              <a:t>）  </a:t>
            </a:r>
            <a:r>
              <a:rPr kumimoji="0" lang="en-US" altLang="zh-CN" i="1">
                <a:latin typeface="Times New Roman" pitchFamily="18" charset="0"/>
              </a:rPr>
              <a:t>l</a:t>
            </a:r>
            <a:r>
              <a:rPr kumimoji="0" lang="en-US" altLang="zh-CN" i="1"/>
              <a:t>(i)=</a:t>
            </a:r>
            <a:r>
              <a:rPr kumimoji="0" lang="en-US" altLang="zh-CN" i="1">
                <a:latin typeface="Times New Roman" pitchFamily="18" charset="0"/>
              </a:rPr>
              <a:t>vl</a:t>
            </a:r>
            <a:r>
              <a:rPr kumimoji="0" lang="en-US" altLang="zh-CN" i="1"/>
              <a:t>(k)-dut(&lt;j,k&gt;)</a:t>
            </a:r>
            <a:endParaRPr kumimoji="0" lang="en-US" altLang="zh-CN" i="1"/>
          </a:p>
        </p:txBody>
      </p:sp>
      <p:sp>
        <p:nvSpPr>
          <p:cNvPr id="1052313" name="Text Box 19"/>
          <p:cNvSpPr txBox="1">
            <a:spLocks noChangeArrowheads="1"/>
          </p:cNvSpPr>
          <p:nvPr/>
        </p:nvSpPr>
        <p:spPr bwMode="auto">
          <a:xfrm>
            <a:off x="1643063" y="6215063"/>
            <a:ext cx="7072312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 sz="2400">
                <a:solidFill>
                  <a:srgbClr val="000066"/>
                </a:solidFill>
              </a:rPr>
              <a:t>    即：</a:t>
            </a:r>
            <a:r>
              <a:rPr kumimoji="0" lang="en-US" altLang="zh-CN" sz="2400" i="1">
                <a:latin typeface="Times New Roman" pitchFamily="18" charset="0"/>
              </a:rPr>
              <a:t>l</a:t>
            </a:r>
            <a:r>
              <a:rPr kumimoji="0" lang="en-US" altLang="zh-CN" sz="2400" i="1"/>
              <a:t>(i)</a:t>
            </a:r>
            <a:r>
              <a:rPr kumimoji="0" lang="zh-CN" altLang="en-US" sz="2400">
                <a:solidFill>
                  <a:srgbClr val="000066"/>
                </a:solidFill>
              </a:rPr>
              <a:t>为第</a:t>
            </a:r>
            <a:r>
              <a:rPr kumimoji="0" lang="en-US" altLang="zh-CN" sz="2400">
                <a:solidFill>
                  <a:srgbClr val="000066"/>
                </a:solidFill>
              </a:rPr>
              <a:t>i</a:t>
            </a:r>
            <a:r>
              <a:rPr kumimoji="0" lang="zh-CN" altLang="en-US" sz="2400">
                <a:solidFill>
                  <a:srgbClr val="000066"/>
                </a:solidFill>
              </a:rPr>
              <a:t>项 </a:t>
            </a:r>
            <a:r>
              <a:rPr kumimoji="0" lang="zh-CN" altLang="en-US" sz="2400"/>
              <a:t>活动（弧）的最迟开始时间。</a:t>
            </a:r>
            <a:endParaRPr kumimoji="0" lang="zh-CN" altLang="en-US" sz="2400"/>
          </a:p>
        </p:txBody>
      </p:sp>
      <p:sp>
        <p:nvSpPr>
          <p:cNvPr id="1052314" name="Text Box 20"/>
          <p:cNvSpPr txBox="1">
            <a:spLocks noChangeArrowheads="1"/>
          </p:cNvSpPr>
          <p:nvPr/>
        </p:nvSpPr>
        <p:spPr bwMode="auto">
          <a:xfrm>
            <a:off x="1428750" y="1978025"/>
            <a:ext cx="5424488" cy="954088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 i="1">
                <a:latin typeface="Times New Roman" pitchFamily="18" charset="0"/>
              </a:rPr>
              <a:t>（</a:t>
            </a:r>
            <a:r>
              <a:rPr kumimoji="0" lang="en-US" altLang="zh-CN" i="1">
                <a:latin typeface="Times New Roman" pitchFamily="18" charset="0"/>
              </a:rPr>
              <a:t>1</a:t>
            </a:r>
            <a:r>
              <a:rPr kumimoji="0" lang="zh-CN" altLang="en-US" i="1">
                <a:latin typeface="Times New Roman" pitchFamily="18" charset="0"/>
              </a:rPr>
              <a:t>）</a:t>
            </a:r>
            <a:r>
              <a:rPr kumimoji="0" lang="en-US" altLang="zh-CN" i="1">
                <a:latin typeface="Times New Roman" pitchFamily="18" charset="0"/>
              </a:rPr>
              <a:t>ve</a:t>
            </a:r>
            <a:r>
              <a:rPr kumimoji="0" lang="en-US" altLang="zh-CN"/>
              <a:t>(</a:t>
            </a:r>
            <a:r>
              <a:rPr kumimoji="0" lang="zh-CN" altLang="en-US">
                <a:solidFill>
                  <a:srgbClr val="000066"/>
                </a:solidFill>
              </a:rPr>
              <a:t>源点</a:t>
            </a:r>
            <a:r>
              <a:rPr kumimoji="0" lang="en-US" altLang="zh-CN"/>
              <a:t>)=0</a:t>
            </a:r>
            <a:r>
              <a:rPr kumimoji="0" lang="zh-CN" altLang="en-US"/>
              <a:t>；</a:t>
            </a:r>
            <a:r>
              <a:rPr kumimoji="0" lang="en-US" altLang="zh-CN"/>
              <a:t> </a:t>
            </a:r>
            <a:r>
              <a:rPr kumimoji="0" lang="zh-CN" altLang="en-US"/>
              <a:t>在拓扑序列中</a:t>
            </a:r>
            <a:endParaRPr kumimoji="0" lang="zh-CN" altLang="en-US"/>
          </a:p>
          <a:p>
            <a:pPr eaLnBrk="1" hangingPunct="1"/>
            <a:r>
              <a:rPr kumimoji="0" lang="en-US" altLang="zh-CN" i="1">
                <a:latin typeface="Times New Roman" pitchFamily="18" charset="0"/>
              </a:rPr>
              <a:t>         ve</a:t>
            </a:r>
            <a:r>
              <a:rPr kumimoji="0" lang="en-US" altLang="zh-CN"/>
              <a:t>(k)=Max{ve(j)+dut(&lt;j,k&gt;)}</a:t>
            </a:r>
            <a:endParaRPr kumimoji="0" lang="en-US" altLang="zh-CN"/>
          </a:p>
        </p:txBody>
      </p:sp>
      <p:sp>
        <p:nvSpPr>
          <p:cNvPr id="1052315" name="Text Box 21"/>
          <p:cNvSpPr txBox="1">
            <a:spLocks noChangeArrowheads="1"/>
          </p:cNvSpPr>
          <p:nvPr/>
        </p:nvSpPr>
        <p:spPr bwMode="auto">
          <a:xfrm>
            <a:off x="1428750" y="2997200"/>
            <a:ext cx="7000875" cy="954088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 i="1">
                <a:latin typeface="Times New Roman" pitchFamily="18" charset="0"/>
              </a:rPr>
              <a:t>（</a:t>
            </a:r>
            <a:r>
              <a:rPr kumimoji="0" lang="en-US" altLang="zh-CN" i="1">
                <a:latin typeface="Times New Roman" pitchFamily="18" charset="0"/>
              </a:rPr>
              <a:t>2</a:t>
            </a:r>
            <a:r>
              <a:rPr kumimoji="0" lang="zh-CN" altLang="en-US" i="1">
                <a:latin typeface="Times New Roman" pitchFamily="18" charset="0"/>
              </a:rPr>
              <a:t>）</a:t>
            </a:r>
            <a:r>
              <a:rPr kumimoji="0" lang="en-US" altLang="zh-CN" i="1">
                <a:latin typeface="Times New Roman" pitchFamily="18" charset="0"/>
              </a:rPr>
              <a:t>vl</a:t>
            </a:r>
            <a:r>
              <a:rPr kumimoji="0" lang="en-US" altLang="zh-CN"/>
              <a:t>(</a:t>
            </a:r>
            <a:r>
              <a:rPr kumimoji="0" lang="zh-CN" altLang="en-US">
                <a:solidFill>
                  <a:srgbClr val="000066"/>
                </a:solidFill>
              </a:rPr>
              <a:t>汇点</a:t>
            </a:r>
            <a:r>
              <a:rPr kumimoji="0" lang="en-US" altLang="zh-CN"/>
              <a:t>)=</a:t>
            </a:r>
            <a:r>
              <a:rPr kumimoji="0" lang="en-US" altLang="zh-CN" i="1">
                <a:latin typeface="Times New Roman" pitchFamily="18" charset="0"/>
              </a:rPr>
              <a:t>ve</a:t>
            </a:r>
            <a:r>
              <a:rPr kumimoji="0" lang="en-US" altLang="zh-CN"/>
              <a:t>(</a:t>
            </a:r>
            <a:r>
              <a:rPr kumimoji="0" lang="zh-CN" altLang="en-US">
                <a:solidFill>
                  <a:srgbClr val="000066"/>
                </a:solidFill>
              </a:rPr>
              <a:t>汇点</a:t>
            </a:r>
            <a:r>
              <a:rPr kumimoji="0" lang="en-US" altLang="zh-CN"/>
              <a:t>)</a:t>
            </a:r>
            <a:r>
              <a:rPr kumimoji="0" lang="zh-CN" altLang="en-US"/>
              <a:t>；在逆拓扑序列中</a:t>
            </a:r>
            <a:endParaRPr kumimoji="0" lang="zh-CN" altLang="en-US"/>
          </a:p>
          <a:p>
            <a:pPr eaLnBrk="1" hangingPunct="1"/>
            <a:r>
              <a:rPr kumimoji="0" lang="en-US" altLang="zh-CN" i="1">
                <a:latin typeface="Times New Roman" pitchFamily="18" charset="0"/>
              </a:rPr>
              <a:t>          vl</a:t>
            </a:r>
            <a:r>
              <a:rPr kumimoji="0" lang="en-US" altLang="zh-CN"/>
              <a:t>(j)=Min{</a:t>
            </a:r>
            <a:r>
              <a:rPr kumimoji="0" lang="en-US" altLang="zh-CN" i="1">
                <a:latin typeface="Times New Roman" pitchFamily="18" charset="0"/>
              </a:rPr>
              <a:t>vl</a:t>
            </a:r>
            <a:r>
              <a:rPr kumimoji="0" lang="en-US" altLang="zh-CN"/>
              <a:t>(k)-dut(&lt;j,k&gt;)}</a:t>
            </a: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310" grpId="0"/>
      <p:bldP spid="1052311" grpId="0"/>
      <p:bldP spid="1052312" grpId="0"/>
      <p:bldP spid="1052313" grpId="0"/>
      <p:bldP spid="1052314" grpId="0"/>
      <p:bldP spid="10523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83BB6A94-4D3D-4D74-BD60-8122E2B0001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317" name="Text Box 3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318" name="Text Box 4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319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320" name="Line 6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321" name="Text Box 7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322" name="Text Box 8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②</a:t>
            </a:r>
            <a:r>
              <a:rPr lang="zh-CN" altLang="en-US"/>
              <a:t>关键路径</a:t>
            </a:r>
            <a:endParaRPr lang="zh-CN" altLang="en-US"/>
          </a:p>
        </p:txBody>
      </p:sp>
      <p:sp>
        <p:nvSpPr>
          <p:cNvPr id="1052323" name="Text Box 15"/>
          <p:cNvSpPr txBox="1">
            <a:spLocks noChangeArrowheads="1"/>
          </p:cNvSpPr>
          <p:nvPr/>
        </p:nvSpPr>
        <p:spPr bwMode="auto">
          <a:xfrm>
            <a:off x="6084888" y="1481138"/>
            <a:ext cx="1000125" cy="579437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zh-CN" altLang="en-US" sz="3200">
                <a:solidFill>
                  <a:srgbClr val="000066"/>
                </a:solidFill>
              </a:rPr>
              <a:t>实例</a:t>
            </a:r>
            <a:endParaRPr kumimoji="0" lang="zh-CN" altLang="en-US" sz="3200">
              <a:solidFill>
                <a:srgbClr val="000066"/>
              </a:solidFill>
            </a:endParaRPr>
          </a:p>
        </p:txBody>
      </p:sp>
      <p:grpSp>
        <p:nvGrpSpPr>
          <p:cNvPr id="478" name="Group 16"/>
          <p:cNvGrpSpPr/>
          <p:nvPr/>
        </p:nvGrpSpPr>
        <p:grpSpPr bwMode="auto">
          <a:xfrm>
            <a:off x="3549650" y="0"/>
            <a:ext cx="5054600" cy="2160588"/>
            <a:chOff x="793" y="618"/>
            <a:chExt cx="3184" cy="1361"/>
          </a:xfrm>
        </p:grpSpPr>
        <p:sp>
          <p:nvSpPr>
            <p:cNvPr id="1052324" name="Oval 17"/>
            <p:cNvSpPr>
              <a:spLocks noChangeArrowheads="1"/>
            </p:cNvSpPr>
            <p:nvPr/>
          </p:nvSpPr>
          <p:spPr bwMode="auto">
            <a:xfrm>
              <a:off x="793" y="1215"/>
              <a:ext cx="281" cy="259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1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25" name="Oval 18"/>
            <p:cNvSpPr>
              <a:spLocks noChangeArrowheads="1"/>
            </p:cNvSpPr>
            <p:nvPr/>
          </p:nvSpPr>
          <p:spPr bwMode="auto">
            <a:xfrm>
              <a:off x="1436" y="704"/>
              <a:ext cx="281" cy="259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2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26" name="Oval 19"/>
            <p:cNvSpPr>
              <a:spLocks noChangeArrowheads="1"/>
            </p:cNvSpPr>
            <p:nvPr/>
          </p:nvSpPr>
          <p:spPr bwMode="auto">
            <a:xfrm>
              <a:off x="1436" y="1215"/>
              <a:ext cx="281" cy="259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3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27" name="Oval 20"/>
            <p:cNvSpPr>
              <a:spLocks noChangeArrowheads="1"/>
            </p:cNvSpPr>
            <p:nvPr/>
          </p:nvSpPr>
          <p:spPr bwMode="auto">
            <a:xfrm>
              <a:off x="1436" y="1720"/>
              <a:ext cx="281" cy="259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4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28" name="Oval 21"/>
            <p:cNvSpPr>
              <a:spLocks noChangeArrowheads="1"/>
            </p:cNvSpPr>
            <p:nvPr/>
          </p:nvSpPr>
          <p:spPr bwMode="auto">
            <a:xfrm>
              <a:off x="2208" y="959"/>
              <a:ext cx="281" cy="260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5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29" name="Oval 22"/>
            <p:cNvSpPr>
              <a:spLocks noChangeArrowheads="1"/>
            </p:cNvSpPr>
            <p:nvPr/>
          </p:nvSpPr>
          <p:spPr bwMode="auto">
            <a:xfrm>
              <a:off x="2253" y="1720"/>
              <a:ext cx="281" cy="259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6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30" name="Oval 23"/>
            <p:cNvSpPr>
              <a:spLocks noChangeArrowheads="1"/>
            </p:cNvSpPr>
            <p:nvPr/>
          </p:nvSpPr>
          <p:spPr bwMode="auto">
            <a:xfrm>
              <a:off x="2933" y="618"/>
              <a:ext cx="281" cy="259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7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31" name="Oval 24"/>
            <p:cNvSpPr>
              <a:spLocks noChangeArrowheads="1"/>
            </p:cNvSpPr>
            <p:nvPr/>
          </p:nvSpPr>
          <p:spPr bwMode="auto">
            <a:xfrm>
              <a:off x="2979" y="1257"/>
              <a:ext cx="281" cy="260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8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32" name="Oval 25"/>
            <p:cNvSpPr>
              <a:spLocks noChangeArrowheads="1"/>
            </p:cNvSpPr>
            <p:nvPr/>
          </p:nvSpPr>
          <p:spPr bwMode="auto">
            <a:xfrm>
              <a:off x="3696" y="916"/>
              <a:ext cx="281" cy="259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9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333" name="Line 26"/>
            <p:cNvSpPr>
              <a:spLocks noChangeShapeType="1"/>
            </p:cNvSpPr>
            <p:nvPr/>
          </p:nvSpPr>
          <p:spPr bwMode="auto">
            <a:xfrm flipV="1">
              <a:off x="983" y="874"/>
              <a:ext cx="454" cy="34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334" name="Line 27"/>
            <p:cNvSpPr>
              <a:spLocks noChangeShapeType="1"/>
            </p:cNvSpPr>
            <p:nvPr/>
          </p:nvSpPr>
          <p:spPr bwMode="auto">
            <a:xfrm>
              <a:off x="1074" y="1343"/>
              <a:ext cx="363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335" name="Line 28"/>
            <p:cNvSpPr>
              <a:spLocks noChangeShapeType="1"/>
            </p:cNvSpPr>
            <p:nvPr/>
          </p:nvSpPr>
          <p:spPr bwMode="auto">
            <a:xfrm>
              <a:off x="983" y="1471"/>
              <a:ext cx="454" cy="34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>
              <a:spAutoFit/>
            </a:bodyPr>
            <a:p>
              <a:endParaRPr lang="zh-CN" altLang="en-US"/>
            </a:p>
          </p:txBody>
        </p:sp>
        <p:sp>
          <p:nvSpPr>
            <p:cNvPr id="1052336" name="Line 29"/>
            <p:cNvSpPr>
              <a:spLocks noChangeShapeType="1"/>
            </p:cNvSpPr>
            <p:nvPr/>
          </p:nvSpPr>
          <p:spPr bwMode="auto">
            <a:xfrm>
              <a:off x="1709" y="831"/>
              <a:ext cx="544" cy="17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337" name="Line 30"/>
            <p:cNvSpPr>
              <a:spLocks noChangeShapeType="1"/>
            </p:cNvSpPr>
            <p:nvPr/>
          </p:nvSpPr>
          <p:spPr bwMode="auto">
            <a:xfrm flipV="1">
              <a:off x="1709" y="1129"/>
              <a:ext cx="499" cy="17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>
              <a:spAutoFit/>
            </a:bodyPr>
            <a:p>
              <a:endParaRPr lang="zh-CN" altLang="en-US"/>
            </a:p>
          </p:txBody>
        </p:sp>
        <p:sp>
          <p:nvSpPr>
            <p:cNvPr id="1052338" name="Line 31"/>
            <p:cNvSpPr>
              <a:spLocks noChangeShapeType="1"/>
            </p:cNvSpPr>
            <p:nvPr/>
          </p:nvSpPr>
          <p:spPr bwMode="auto">
            <a:xfrm flipV="1">
              <a:off x="2434" y="746"/>
              <a:ext cx="499" cy="255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339" name="Line 32"/>
            <p:cNvSpPr>
              <a:spLocks noChangeShapeType="1"/>
            </p:cNvSpPr>
            <p:nvPr/>
          </p:nvSpPr>
          <p:spPr bwMode="auto">
            <a:xfrm>
              <a:off x="2480" y="1129"/>
              <a:ext cx="499" cy="21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>
              <a:spAutoFit/>
            </a:bodyPr>
            <a:p>
              <a:endParaRPr lang="zh-CN" altLang="en-US"/>
            </a:p>
          </p:txBody>
        </p:sp>
        <p:sp>
          <p:nvSpPr>
            <p:cNvPr id="1052340" name="Line 33"/>
            <p:cNvSpPr>
              <a:spLocks noChangeShapeType="1"/>
            </p:cNvSpPr>
            <p:nvPr/>
          </p:nvSpPr>
          <p:spPr bwMode="auto">
            <a:xfrm>
              <a:off x="3206" y="704"/>
              <a:ext cx="544" cy="255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>
              <a:spAutoFit/>
            </a:bodyPr>
            <a:p>
              <a:endParaRPr lang="zh-CN" altLang="en-US"/>
            </a:p>
          </p:txBody>
        </p:sp>
        <p:sp>
          <p:nvSpPr>
            <p:cNvPr id="1052341" name="Line 34"/>
            <p:cNvSpPr>
              <a:spLocks noChangeShapeType="1"/>
            </p:cNvSpPr>
            <p:nvPr/>
          </p:nvSpPr>
          <p:spPr bwMode="auto">
            <a:xfrm flipV="1">
              <a:off x="3251" y="1129"/>
              <a:ext cx="499" cy="25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342" name="Line 35"/>
            <p:cNvSpPr>
              <a:spLocks noChangeShapeType="1"/>
            </p:cNvSpPr>
            <p:nvPr/>
          </p:nvSpPr>
          <p:spPr bwMode="auto">
            <a:xfrm>
              <a:off x="1709" y="1854"/>
              <a:ext cx="54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343" name="Line 36"/>
            <p:cNvSpPr>
              <a:spLocks noChangeShapeType="1"/>
            </p:cNvSpPr>
            <p:nvPr/>
          </p:nvSpPr>
          <p:spPr bwMode="auto">
            <a:xfrm flipV="1">
              <a:off x="2525" y="1471"/>
              <a:ext cx="499" cy="34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344" name="Text Box 37"/>
            <p:cNvSpPr txBox="1">
              <a:spLocks noChangeArrowheads="1"/>
            </p:cNvSpPr>
            <p:nvPr/>
          </p:nvSpPr>
          <p:spPr bwMode="auto">
            <a:xfrm>
              <a:off x="1061" y="870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6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45" name="Text Box 38"/>
            <p:cNvSpPr txBox="1">
              <a:spLocks noChangeArrowheads="1"/>
            </p:cNvSpPr>
            <p:nvPr/>
          </p:nvSpPr>
          <p:spPr bwMode="auto">
            <a:xfrm>
              <a:off x="1164" y="1129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4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46" name="Text Box 39"/>
            <p:cNvSpPr txBox="1">
              <a:spLocks noChangeArrowheads="1"/>
            </p:cNvSpPr>
            <p:nvPr/>
          </p:nvSpPr>
          <p:spPr bwMode="auto">
            <a:xfrm>
              <a:off x="1119" y="1428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5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47" name="Text Box 40"/>
            <p:cNvSpPr txBox="1">
              <a:spLocks noChangeArrowheads="1"/>
            </p:cNvSpPr>
            <p:nvPr/>
          </p:nvSpPr>
          <p:spPr bwMode="auto">
            <a:xfrm>
              <a:off x="1890" y="704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1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48" name="Text Box 41"/>
            <p:cNvSpPr txBox="1">
              <a:spLocks noChangeArrowheads="1"/>
            </p:cNvSpPr>
            <p:nvPr/>
          </p:nvSpPr>
          <p:spPr bwMode="auto">
            <a:xfrm>
              <a:off x="1845" y="1001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1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49" name="Text Box 42"/>
            <p:cNvSpPr txBox="1">
              <a:spLocks noChangeArrowheads="1"/>
            </p:cNvSpPr>
            <p:nvPr/>
          </p:nvSpPr>
          <p:spPr bwMode="auto">
            <a:xfrm>
              <a:off x="1845" y="1641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2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50" name="Text Box 43"/>
            <p:cNvSpPr txBox="1">
              <a:spLocks noChangeArrowheads="1"/>
            </p:cNvSpPr>
            <p:nvPr/>
          </p:nvSpPr>
          <p:spPr bwMode="auto">
            <a:xfrm>
              <a:off x="2616" y="1449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4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51" name="Text Box 44"/>
            <p:cNvSpPr txBox="1">
              <a:spLocks noChangeArrowheads="1"/>
            </p:cNvSpPr>
            <p:nvPr/>
          </p:nvSpPr>
          <p:spPr bwMode="auto">
            <a:xfrm>
              <a:off x="2525" y="660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8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52" name="Text Box 45"/>
            <p:cNvSpPr txBox="1">
              <a:spLocks noChangeArrowheads="1"/>
            </p:cNvSpPr>
            <p:nvPr/>
          </p:nvSpPr>
          <p:spPr bwMode="auto">
            <a:xfrm>
              <a:off x="2707" y="1044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7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53" name="Text Box 46"/>
            <p:cNvSpPr txBox="1">
              <a:spLocks noChangeArrowheads="1"/>
            </p:cNvSpPr>
            <p:nvPr/>
          </p:nvSpPr>
          <p:spPr bwMode="auto">
            <a:xfrm>
              <a:off x="3432" y="639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2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354" name="Text Box 47"/>
            <p:cNvSpPr txBox="1">
              <a:spLocks noChangeArrowheads="1"/>
            </p:cNvSpPr>
            <p:nvPr/>
          </p:nvSpPr>
          <p:spPr bwMode="auto">
            <a:xfrm>
              <a:off x="3342" y="1087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4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</p:grpSp>
      <p:graphicFrame>
        <p:nvGraphicFramePr>
          <p:cNvPr id="4194323" name="Group 48"/>
          <p:cNvGraphicFramePr>
            <a:graphicFrameLocks noGrp="1"/>
          </p:cNvGraphicFramePr>
          <p:nvPr/>
        </p:nvGraphicFramePr>
        <p:xfrm>
          <a:off x="539750" y="2924175"/>
          <a:ext cx="8208963" cy="1512889"/>
        </p:xfrm>
        <a:graphic>
          <a:graphicData uri="http://schemas.openxmlformats.org/drawingml/2006/table">
            <a:tbl>
              <a:tblPr/>
              <a:tblGrid>
                <a:gridCol w="820738"/>
                <a:gridCol w="820737"/>
                <a:gridCol w="820738"/>
                <a:gridCol w="820737"/>
                <a:gridCol w="822325"/>
                <a:gridCol w="820738"/>
                <a:gridCol w="820737"/>
                <a:gridCol w="820738"/>
                <a:gridCol w="820737"/>
                <a:gridCol w="820738"/>
              </a:tblGrid>
              <a:tr h="5032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vl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2355" name="Text Box 94"/>
          <p:cNvSpPr txBox="1">
            <a:spLocks noChangeArrowheads="1"/>
          </p:cNvSpPr>
          <p:nvPr/>
        </p:nvSpPr>
        <p:spPr bwMode="auto">
          <a:xfrm>
            <a:off x="1597025" y="341312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356" name="Text Box 95"/>
          <p:cNvSpPr txBox="1">
            <a:spLocks noChangeArrowheads="1"/>
          </p:cNvSpPr>
          <p:nvPr/>
        </p:nvSpPr>
        <p:spPr bwMode="auto">
          <a:xfrm>
            <a:off x="2408238" y="3413125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6</a:t>
            </a:r>
            <a:endParaRPr kumimoji="0" lang="en-US" altLang="zh-CN"/>
          </a:p>
        </p:txBody>
      </p:sp>
      <p:sp>
        <p:nvSpPr>
          <p:cNvPr id="1052357" name="Text Box 96"/>
          <p:cNvSpPr txBox="1">
            <a:spLocks noChangeArrowheads="1"/>
          </p:cNvSpPr>
          <p:nvPr/>
        </p:nvSpPr>
        <p:spPr bwMode="auto">
          <a:xfrm>
            <a:off x="3271838" y="3413125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4</a:t>
            </a:r>
            <a:endParaRPr kumimoji="0" lang="en-US" altLang="zh-CN"/>
          </a:p>
        </p:txBody>
      </p:sp>
      <p:sp>
        <p:nvSpPr>
          <p:cNvPr id="1052358" name="Text Box 97"/>
          <p:cNvSpPr txBox="1">
            <a:spLocks noChangeArrowheads="1"/>
          </p:cNvSpPr>
          <p:nvPr/>
        </p:nvSpPr>
        <p:spPr bwMode="auto">
          <a:xfrm>
            <a:off x="4064000" y="341312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5</a:t>
            </a:r>
            <a:endParaRPr kumimoji="0" lang="en-US" altLang="zh-CN"/>
          </a:p>
        </p:txBody>
      </p:sp>
      <p:sp>
        <p:nvSpPr>
          <p:cNvPr id="1052359" name="Text Box 98"/>
          <p:cNvSpPr txBox="1">
            <a:spLocks noChangeArrowheads="1"/>
          </p:cNvSpPr>
          <p:nvPr/>
        </p:nvSpPr>
        <p:spPr bwMode="auto">
          <a:xfrm>
            <a:off x="4905375" y="341312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7</a:t>
            </a:r>
            <a:endParaRPr kumimoji="0" lang="en-US" altLang="zh-CN"/>
          </a:p>
        </p:txBody>
      </p:sp>
      <p:sp>
        <p:nvSpPr>
          <p:cNvPr id="1052360" name="Text Box 99"/>
          <p:cNvSpPr txBox="1">
            <a:spLocks noChangeArrowheads="1"/>
          </p:cNvSpPr>
          <p:nvPr/>
        </p:nvSpPr>
        <p:spPr bwMode="auto">
          <a:xfrm>
            <a:off x="5792788" y="3413125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7</a:t>
            </a:r>
            <a:endParaRPr kumimoji="0" lang="en-US" altLang="zh-CN"/>
          </a:p>
        </p:txBody>
      </p:sp>
      <p:sp>
        <p:nvSpPr>
          <p:cNvPr id="1052361" name="Text Box 100"/>
          <p:cNvSpPr txBox="1">
            <a:spLocks noChangeArrowheads="1"/>
          </p:cNvSpPr>
          <p:nvPr/>
        </p:nvSpPr>
        <p:spPr bwMode="auto">
          <a:xfrm>
            <a:off x="6507163" y="3413125"/>
            <a:ext cx="5810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15</a:t>
            </a:r>
            <a:endParaRPr kumimoji="0" lang="en-US" altLang="zh-CN"/>
          </a:p>
        </p:txBody>
      </p:sp>
      <p:sp>
        <p:nvSpPr>
          <p:cNvPr id="1052362" name="Text Box 101"/>
          <p:cNvSpPr txBox="1">
            <a:spLocks noChangeArrowheads="1"/>
          </p:cNvSpPr>
          <p:nvPr/>
        </p:nvSpPr>
        <p:spPr bwMode="auto">
          <a:xfrm>
            <a:off x="7304088" y="3413125"/>
            <a:ext cx="5810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14</a:t>
            </a:r>
            <a:endParaRPr kumimoji="0" lang="en-US" altLang="zh-CN"/>
          </a:p>
        </p:txBody>
      </p:sp>
      <p:sp>
        <p:nvSpPr>
          <p:cNvPr id="1052363" name="Text Box 102"/>
          <p:cNvSpPr txBox="1">
            <a:spLocks noChangeArrowheads="1"/>
          </p:cNvSpPr>
          <p:nvPr/>
        </p:nvSpPr>
        <p:spPr bwMode="auto">
          <a:xfrm>
            <a:off x="8096250" y="3413125"/>
            <a:ext cx="5810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18</a:t>
            </a:r>
            <a:endParaRPr kumimoji="0" lang="en-US" altLang="zh-CN"/>
          </a:p>
        </p:txBody>
      </p:sp>
      <p:sp>
        <p:nvSpPr>
          <p:cNvPr id="1052364" name="Text Box 103"/>
          <p:cNvSpPr txBox="1">
            <a:spLocks noChangeArrowheads="1"/>
          </p:cNvSpPr>
          <p:nvPr/>
        </p:nvSpPr>
        <p:spPr bwMode="auto">
          <a:xfrm>
            <a:off x="8096250" y="3932238"/>
            <a:ext cx="58102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18</a:t>
            </a:r>
            <a:endParaRPr kumimoji="0" lang="en-US" altLang="zh-CN"/>
          </a:p>
        </p:txBody>
      </p:sp>
      <p:sp>
        <p:nvSpPr>
          <p:cNvPr id="1052365" name="Text Box 104"/>
          <p:cNvSpPr txBox="1">
            <a:spLocks noChangeArrowheads="1"/>
          </p:cNvSpPr>
          <p:nvPr/>
        </p:nvSpPr>
        <p:spPr bwMode="auto">
          <a:xfrm>
            <a:off x="7304088" y="3932238"/>
            <a:ext cx="58102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14</a:t>
            </a:r>
            <a:endParaRPr kumimoji="0" lang="en-US" altLang="zh-CN"/>
          </a:p>
        </p:txBody>
      </p:sp>
      <p:sp>
        <p:nvSpPr>
          <p:cNvPr id="1052366" name="Text Box 105"/>
          <p:cNvSpPr txBox="1">
            <a:spLocks noChangeArrowheads="1"/>
          </p:cNvSpPr>
          <p:nvPr/>
        </p:nvSpPr>
        <p:spPr bwMode="auto">
          <a:xfrm>
            <a:off x="6511925" y="3932238"/>
            <a:ext cx="58102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16</a:t>
            </a:r>
            <a:endParaRPr kumimoji="0" lang="en-US" altLang="zh-CN"/>
          </a:p>
        </p:txBody>
      </p:sp>
      <p:sp>
        <p:nvSpPr>
          <p:cNvPr id="1052367" name="Text Box 106"/>
          <p:cNvSpPr txBox="1">
            <a:spLocks noChangeArrowheads="1"/>
          </p:cNvSpPr>
          <p:nvPr/>
        </p:nvSpPr>
        <p:spPr bwMode="auto">
          <a:xfrm>
            <a:off x="5648325" y="3932238"/>
            <a:ext cx="58102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10</a:t>
            </a:r>
            <a:endParaRPr kumimoji="0" lang="en-US" altLang="zh-CN"/>
          </a:p>
        </p:txBody>
      </p:sp>
      <p:sp>
        <p:nvSpPr>
          <p:cNvPr id="1052368" name="Text Box 107"/>
          <p:cNvSpPr txBox="1">
            <a:spLocks noChangeArrowheads="1"/>
          </p:cNvSpPr>
          <p:nvPr/>
        </p:nvSpPr>
        <p:spPr bwMode="auto">
          <a:xfrm>
            <a:off x="4905375" y="3932238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7</a:t>
            </a:r>
            <a:endParaRPr kumimoji="0" lang="en-US" altLang="zh-CN"/>
          </a:p>
        </p:txBody>
      </p:sp>
      <p:sp>
        <p:nvSpPr>
          <p:cNvPr id="1052369" name="Text Box 108"/>
          <p:cNvSpPr txBox="1">
            <a:spLocks noChangeArrowheads="1"/>
          </p:cNvSpPr>
          <p:nvPr/>
        </p:nvSpPr>
        <p:spPr bwMode="auto">
          <a:xfrm>
            <a:off x="4086225" y="3932238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8</a:t>
            </a:r>
            <a:endParaRPr kumimoji="0" lang="en-US" altLang="zh-CN"/>
          </a:p>
        </p:txBody>
      </p:sp>
      <p:sp>
        <p:nvSpPr>
          <p:cNvPr id="1052370" name="Text Box 109"/>
          <p:cNvSpPr txBox="1">
            <a:spLocks noChangeArrowheads="1"/>
          </p:cNvSpPr>
          <p:nvPr/>
        </p:nvSpPr>
        <p:spPr bwMode="auto">
          <a:xfrm>
            <a:off x="3295650" y="3932238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6</a:t>
            </a:r>
            <a:endParaRPr kumimoji="0" lang="en-US" altLang="zh-CN"/>
          </a:p>
        </p:txBody>
      </p:sp>
      <p:sp>
        <p:nvSpPr>
          <p:cNvPr id="1052371" name="Text Box 110"/>
          <p:cNvSpPr txBox="1">
            <a:spLocks noChangeArrowheads="1"/>
          </p:cNvSpPr>
          <p:nvPr/>
        </p:nvSpPr>
        <p:spPr bwMode="auto">
          <a:xfrm>
            <a:off x="2430463" y="3932238"/>
            <a:ext cx="382587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6</a:t>
            </a:r>
            <a:endParaRPr kumimoji="0" lang="en-US" altLang="zh-CN"/>
          </a:p>
        </p:txBody>
      </p:sp>
      <p:sp>
        <p:nvSpPr>
          <p:cNvPr id="1052372" name="Text Box 111"/>
          <p:cNvSpPr txBox="1">
            <a:spLocks noChangeArrowheads="1"/>
          </p:cNvSpPr>
          <p:nvPr/>
        </p:nvSpPr>
        <p:spPr bwMode="auto">
          <a:xfrm>
            <a:off x="1597025" y="3932238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graphicFrame>
        <p:nvGraphicFramePr>
          <p:cNvPr id="4194324" name="Group 112"/>
          <p:cNvGraphicFramePr>
            <a:graphicFrameLocks noGrp="1"/>
          </p:cNvGraphicFramePr>
          <p:nvPr/>
        </p:nvGraphicFramePr>
        <p:xfrm>
          <a:off x="539750" y="4652963"/>
          <a:ext cx="8208963" cy="1560960"/>
        </p:xfrm>
        <a:graphic>
          <a:graphicData uri="http://schemas.openxmlformats.org/drawingml/2006/table">
            <a:tbl>
              <a:tblPr/>
              <a:tblGrid>
                <a:gridCol w="684213"/>
                <a:gridCol w="684212"/>
                <a:gridCol w="684213"/>
                <a:gridCol w="684212"/>
                <a:gridCol w="684213"/>
                <a:gridCol w="684212"/>
                <a:gridCol w="682625"/>
                <a:gridCol w="684213"/>
                <a:gridCol w="684212"/>
                <a:gridCol w="684213"/>
                <a:gridCol w="684212"/>
                <a:gridCol w="684213"/>
              </a:tblGrid>
              <a:tr h="4619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1-2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1-3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1-4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2-5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3-5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4-6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5-7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5-8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6-8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7-9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8-9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2373" name="Text Box 166"/>
          <p:cNvSpPr txBox="1">
            <a:spLocks noChangeArrowheads="1"/>
          </p:cNvSpPr>
          <p:nvPr/>
        </p:nvSpPr>
        <p:spPr bwMode="auto">
          <a:xfrm>
            <a:off x="1403350" y="5156200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374" name="Text Box 167"/>
          <p:cNvSpPr txBox="1">
            <a:spLocks noChangeArrowheads="1"/>
          </p:cNvSpPr>
          <p:nvPr/>
        </p:nvSpPr>
        <p:spPr bwMode="auto">
          <a:xfrm>
            <a:off x="2052638" y="5156200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375" name="Text Box 168"/>
          <p:cNvSpPr txBox="1">
            <a:spLocks noChangeArrowheads="1"/>
          </p:cNvSpPr>
          <p:nvPr/>
        </p:nvSpPr>
        <p:spPr bwMode="auto">
          <a:xfrm>
            <a:off x="2700338" y="5156200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376" name="Text Box 169"/>
          <p:cNvSpPr txBox="1">
            <a:spLocks noChangeArrowheads="1"/>
          </p:cNvSpPr>
          <p:nvPr/>
        </p:nvSpPr>
        <p:spPr bwMode="auto">
          <a:xfrm>
            <a:off x="3421063" y="5156200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6</a:t>
            </a:r>
            <a:endParaRPr kumimoji="0" lang="en-US" altLang="zh-CN"/>
          </a:p>
        </p:txBody>
      </p:sp>
      <p:sp>
        <p:nvSpPr>
          <p:cNvPr id="1052377" name="Text Box 170"/>
          <p:cNvSpPr txBox="1">
            <a:spLocks noChangeArrowheads="1"/>
          </p:cNvSpPr>
          <p:nvPr/>
        </p:nvSpPr>
        <p:spPr bwMode="auto">
          <a:xfrm>
            <a:off x="4117975" y="5156200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4</a:t>
            </a:r>
            <a:endParaRPr kumimoji="0" lang="en-US" altLang="zh-CN"/>
          </a:p>
        </p:txBody>
      </p:sp>
      <p:sp>
        <p:nvSpPr>
          <p:cNvPr id="1052378" name="Text Box 171"/>
          <p:cNvSpPr txBox="1">
            <a:spLocks noChangeArrowheads="1"/>
          </p:cNvSpPr>
          <p:nvPr/>
        </p:nvSpPr>
        <p:spPr bwMode="auto">
          <a:xfrm>
            <a:off x="4787900" y="5156200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5</a:t>
            </a:r>
            <a:endParaRPr kumimoji="0" lang="en-US" altLang="zh-CN"/>
          </a:p>
        </p:txBody>
      </p:sp>
      <p:sp>
        <p:nvSpPr>
          <p:cNvPr id="1052379" name="Text Box 172"/>
          <p:cNvSpPr txBox="1">
            <a:spLocks noChangeArrowheads="1"/>
          </p:cNvSpPr>
          <p:nvPr/>
        </p:nvSpPr>
        <p:spPr bwMode="auto">
          <a:xfrm>
            <a:off x="5508625" y="5156200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7</a:t>
            </a:r>
            <a:endParaRPr kumimoji="0" lang="en-US" altLang="zh-CN"/>
          </a:p>
        </p:txBody>
      </p:sp>
      <p:sp>
        <p:nvSpPr>
          <p:cNvPr id="1052380" name="Text Box 173"/>
          <p:cNvSpPr txBox="1">
            <a:spLocks noChangeArrowheads="1"/>
          </p:cNvSpPr>
          <p:nvPr/>
        </p:nvSpPr>
        <p:spPr bwMode="auto">
          <a:xfrm>
            <a:off x="6156325" y="5156200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7</a:t>
            </a:r>
            <a:endParaRPr kumimoji="0" lang="en-US" altLang="zh-CN"/>
          </a:p>
        </p:txBody>
      </p:sp>
      <p:sp>
        <p:nvSpPr>
          <p:cNvPr id="1052381" name="Text Box 174"/>
          <p:cNvSpPr txBox="1">
            <a:spLocks noChangeArrowheads="1"/>
          </p:cNvSpPr>
          <p:nvPr/>
        </p:nvSpPr>
        <p:spPr bwMode="auto">
          <a:xfrm>
            <a:off x="6877050" y="5156200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7</a:t>
            </a:r>
            <a:endParaRPr kumimoji="0" lang="en-US" altLang="zh-CN"/>
          </a:p>
        </p:txBody>
      </p:sp>
      <p:sp>
        <p:nvSpPr>
          <p:cNvPr id="1052382" name="Text Box 175"/>
          <p:cNvSpPr txBox="1">
            <a:spLocks noChangeArrowheads="1"/>
          </p:cNvSpPr>
          <p:nvPr/>
        </p:nvSpPr>
        <p:spPr bwMode="auto">
          <a:xfrm>
            <a:off x="7453313" y="5156200"/>
            <a:ext cx="5810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15</a:t>
            </a:r>
            <a:endParaRPr kumimoji="0" lang="en-US" altLang="zh-CN"/>
          </a:p>
        </p:txBody>
      </p:sp>
      <p:sp>
        <p:nvSpPr>
          <p:cNvPr id="1052383" name="Text Box 176"/>
          <p:cNvSpPr txBox="1">
            <a:spLocks noChangeArrowheads="1"/>
          </p:cNvSpPr>
          <p:nvPr/>
        </p:nvSpPr>
        <p:spPr bwMode="auto">
          <a:xfrm>
            <a:off x="8101013" y="5156200"/>
            <a:ext cx="5810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14</a:t>
            </a:r>
            <a:endParaRPr kumimoji="0" lang="en-US" altLang="zh-CN"/>
          </a:p>
        </p:txBody>
      </p:sp>
      <p:sp>
        <p:nvSpPr>
          <p:cNvPr id="1052384" name="Text Box 177"/>
          <p:cNvSpPr txBox="1">
            <a:spLocks noChangeArrowheads="1"/>
          </p:cNvSpPr>
          <p:nvPr/>
        </p:nvSpPr>
        <p:spPr bwMode="auto">
          <a:xfrm>
            <a:off x="8101013" y="5718175"/>
            <a:ext cx="5810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14</a:t>
            </a:r>
            <a:endParaRPr kumimoji="0" lang="en-US" altLang="zh-CN"/>
          </a:p>
        </p:txBody>
      </p:sp>
      <p:sp>
        <p:nvSpPr>
          <p:cNvPr id="1052385" name="Text Box 178"/>
          <p:cNvSpPr txBox="1">
            <a:spLocks noChangeArrowheads="1"/>
          </p:cNvSpPr>
          <p:nvPr/>
        </p:nvSpPr>
        <p:spPr bwMode="auto">
          <a:xfrm>
            <a:off x="7453313" y="5718175"/>
            <a:ext cx="5810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16</a:t>
            </a:r>
            <a:endParaRPr kumimoji="0" lang="en-US" altLang="zh-CN"/>
          </a:p>
        </p:txBody>
      </p:sp>
      <p:sp>
        <p:nvSpPr>
          <p:cNvPr id="1052386" name="Text Box 179"/>
          <p:cNvSpPr txBox="1">
            <a:spLocks noChangeArrowheads="1"/>
          </p:cNvSpPr>
          <p:nvPr/>
        </p:nvSpPr>
        <p:spPr bwMode="auto">
          <a:xfrm>
            <a:off x="6732588" y="5718175"/>
            <a:ext cx="5810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10</a:t>
            </a:r>
            <a:endParaRPr kumimoji="0" lang="en-US" altLang="zh-CN"/>
          </a:p>
        </p:txBody>
      </p:sp>
      <p:sp>
        <p:nvSpPr>
          <p:cNvPr id="1052387" name="Text Box 180"/>
          <p:cNvSpPr txBox="1">
            <a:spLocks noChangeArrowheads="1"/>
          </p:cNvSpPr>
          <p:nvPr/>
        </p:nvSpPr>
        <p:spPr bwMode="auto">
          <a:xfrm>
            <a:off x="6134100" y="571817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7</a:t>
            </a:r>
            <a:endParaRPr kumimoji="0" lang="en-US" altLang="zh-CN"/>
          </a:p>
        </p:txBody>
      </p:sp>
      <p:sp>
        <p:nvSpPr>
          <p:cNvPr id="1052388" name="Text Box 181"/>
          <p:cNvSpPr txBox="1">
            <a:spLocks noChangeArrowheads="1"/>
          </p:cNvSpPr>
          <p:nvPr/>
        </p:nvSpPr>
        <p:spPr bwMode="auto">
          <a:xfrm>
            <a:off x="5486400" y="571817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8</a:t>
            </a:r>
            <a:endParaRPr kumimoji="0" lang="en-US" altLang="zh-CN"/>
          </a:p>
        </p:txBody>
      </p:sp>
      <p:sp>
        <p:nvSpPr>
          <p:cNvPr id="1052389" name="Text Box 182"/>
          <p:cNvSpPr txBox="1">
            <a:spLocks noChangeArrowheads="1"/>
          </p:cNvSpPr>
          <p:nvPr/>
        </p:nvSpPr>
        <p:spPr bwMode="auto">
          <a:xfrm>
            <a:off x="4765675" y="571817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8</a:t>
            </a:r>
            <a:endParaRPr kumimoji="0" lang="en-US" altLang="zh-CN"/>
          </a:p>
        </p:txBody>
      </p:sp>
      <p:sp>
        <p:nvSpPr>
          <p:cNvPr id="1052390" name="Text Box 183"/>
          <p:cNvSpPr txBox="1">
            <a:spLocks noChangeArrowheads="1"/>
          </p:cNvSpPr>
          <p:nvPr/>
        </p:nvSpPr>
        <p:spPr bwMode="auto">
          <a:xfrm>
            <a:off x="4117975" y="571817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6</a:t>
            </a:r>
            <a:endParaRPr kumimoji="0" lang="en-US" altLang="zh-CN"/>
          </a:p>
        </p:txBody>
      </p:sp>
      <p:sp>
        <p:nvSpPr>
          <p:cNvPr id="1052391" name="Text Box 184"/>
          <p:cNvSpPr txBox="1">
            <a:spLocks noChangeArrowheads="1"/>
          </p:cNvSpPr>
          <p:nvPr/>
        </p:nvSpPr>
        <p:spPr bwMode="auto">
          <a:xfrm>
            <a:off x="3421063" y="5718175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6</a:t>
            </a:r>
            <a:endParaRPr kumimoji="0" lang="en-US" altLang="zh-CN"/>
          </a:p>
        </p:txBody>
      </p:sp>
      <p:sp>
        <p:nvSpPr>
          <p:cNvPr id="1052392" name="Text Box 185"/>
          <p:cNvSpPr txBox="1">
            <a:spLocks noChangeArrowheads="1"/>
          </p:cNvSpPr>
          <p:nvPr/>
        </p:nvSpPr>
        <p:spPr bwMode="auto">
          <a:xfrm>
            <a:off x="2622550" y="571817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3</a:t>
            </a:r>
            <a:endParaRPr kumimoji="0" lang="en-US" altLang="zh-CN"/>
          </a:p>
        </p:txBody>
      </p:sp>
      <p:sp>
        <p:nvSpPr>
          <p:cNvPr id="1052393" name="Text Box 186"/>
          <p:cNvSpPr txBox="1">
            <a:spLocks noChangeArrowheads="1"/>
          </p:cNvSpPr>
          <p:nvPr/>
        </p:nvSpPr>
        <p:spPr bwMode="auto">
          <a:xfrm>
            <a:off x="1974850" y="571817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2</a:t>
            </a:r>
            <a:endParaRPr kumimoji="0" lang="en-US" altLang="zh-CN"/>
          </a:p>
        </p:txBody>
      </p:sp>
      <p:sp>
        <p:nvSpPr>
          <p:cNvPr id="1052394" name="Text Box 187"/>
          <p:cNvSpPr txBox="1">
            <a:spLocks noChangeArrowheads="1"/>
          </p:cNvSpPr>
          <p:nvPr/>
        </p:nvSpPr>
        <p:spPr bwMode="auto">
          <a:xfrm>
            <a:off x="1454150" y="571817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395" name="Rectangle 188"/>
          <p:cNvSpPr>
            <a:spLocks noChangeArrowheads="1"/>
          </p:cNvSpPr>
          <p:nvPr/>
        </p:nvSpPr>
        <p:spPr bwMode="auto">
          <a:xfrm>
            <a:off x="1312863" y="4613275"/>
            <a:ext cx="538162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/>
              <a:t>√</a:t>
            </a:r>
            <a:endParaRPr kumimoji="0" lang="en-US" altLang="zh-CN"/>
          </a:p>
        </p:txBody>
      </p:sp>
      <p:sp>
        <p:nvSpPr>
          <p:cNvPr id="1052396" name="Rectangle 189"/>
          <p:cNvSpPr>
            <a:spLocks noChangeArrowheads="1"/>
          </p:cNvSpPr>
          <p:nvPr/>
        </p:nvSpPr>
        <p:spPr bwMode="auto">
          <a:xfrm>
            <a:off x="3348038" y="4652963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/>
              <a:t>√</a:t>
            </a:r>
            <a:endParaRPr kumimoji="0" lang="en-US" altLang="zh-CN"/>
          </a:p>
        </p:txBody>
      </p:sp>
      <p:sp>
        <p:nvSpPr>
          <p:cNvPr id="1052397" name="Rectangle 190"/>
          <p:cNvSpPr>
            <a:spLocks noChangeArrowheads="1"/>
          </p:cNvSpPr>
          <p:nvPr/>
        </p:nvSpPr>
        <p:spPr bwMode="auto">
          <a:xfrm>
            <a:off x="6084888" y="4652963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/>
              <a:t>√</a:t>
            </a:r>
            <a:endParaRPr kumimoji="0" lang="en-US" altLang="zh-CN"/>
          </a:p>
        </p:txBody>
      </p:sp>
      <p:sp>
        <p:nvSpPr>
          <p:cNvPr id="1052398" name="Rectangle 191"/>
          <p:cNvSpPr>
            <a:spLocks noChangeArrowheads="1"/>
          </p:cNvSpPr>
          <p:nvPr/>
        </p:nvSpPr>
        <p:spPr bwMode="auto">
          <a:xfrm>
            <a:off x="8101013" y="4652963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/>
              <a:t>√</a:t>
            </a:r>
            <a:endParaRPr kumimoji="0" lang="en-US" altLang="zh-CN"/>
          </a:p>
        </p:txBody>
      </p:sp>
      <p:sp>
        <p:nvSpPr>
          <p:cNvPr id="1052399" name="Oval 192"/>
          <p:cNvSpPr>
            <a:spLocks noChangeArrowheads="1"/>
          </p:cNvSpPr>
          <p:nvPr/>
        </p:nvSpPr>
        <p:spPr bwMode="auto">
          <a:xfrm>
            <a:off x="3549650" y="955675"/>
            <a:ext cx="446088" cy="411163"/>
          </a:xfrm>
          <a:prstGeom prst="ellipse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p>
            <a:pPr algn="ctr" eaLnBrk="1" hangingPunct="1"/>
            <a:r>
              <a:rPr kumimoji="0" lang="en-US" altLang="zh-CN" sz="2400"/>
              <a:t>1</a:t>
            </a:r>
            <a:endParaRPr kumimoji="0" lang="en-US" altLang="zh-CN" sz="2400"/>
          </a:p>
        </p:txBody>
      </p:sp>
      <p:sp>
        <p:nvSpPr>
          <p:cNvPr id="1052400" name="Oval 193"/>
          <p:cNvSpPr>
            <a:spLocks noChangeArrowheads="1"/>
          </p:cNvSpPr>
          <p:nvPr/>
        </p:nvSpPr>
        <p:spPr bwMode="auto">
          <a:xfrm>
            <a:off x="4570413" y="144463"/>
            <a:ext cx="446087" cy="411162"/>
          </a:xfrm>
          <a:prstGeom prst="ellipse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p>
            <a:pPr algn="ctr" eaLnBrk="1" hangingPunct="1"/>
            <a:r>
              <a:rPr kumimoji="0" lang="en-US" altLang="zh-CN" sz="2400"/>
              <a:t>2</a:t>
            </a:r>
            <a:endParaRPr kumimoji="0" lang="en-US" altLang="zh-CN" sz="2400"/>
          </a:p>
        </p:txBody>
      </p:sp>
      <p:sp>
        <p:nvSpPr>
          <p:cNvPr id="1052401" name="Oval 194"/>
          <p:cNvSpPr>
            <a:spLocks noChangeArrowheads="1"/>
          </p:cNvSpPr>
          <p:nvPr/>
        </p:nvSpPr>
        <p:spPr bwMode="auto">
          <a:xfrm>
            <a:off x="5795963" y="549275"/>
            <a:ext cx="446087" cy="412750"/>
          </a:xfrm>
          <a:prstGeom prst="ellipse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p>
            <a:pPr algn="ctr" eaLnBrk="1" hangingPunct="1"/>
            <a:r>
              <a:rPr kumimoji="0" lang="en-US" altLang="zh-CN" sz="2400"/>
              <a:t>5</a:t>
            </a:r>
            <a:endParaRPr kumimoji="0" lang="en-US" altLang="zh-CN" sz="2400"/>
          </a:p>
        </p:txBody>
      </p:sp>
      <p:sp>
        <p:nvSpPr>
          <p:cNvPr id="1052402" name="Oval 195"/>
          <p:cNvSpPr>
            <a:spLocks noChangeArrowheads="1"/>
          </p:cNvSpPr>
          <p:nvPr/>
        </p:nvSpPr>
        <p:spPr bwMode="auto">
          <a:xfrm>
            <a:off x="7019925" y="1022350"/>
            <a:ext cx="446088" cy="412750"/>
          </a:xfrm>
          <a:prstGeom prst="ellipse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p>
            <a:pPr algn="ctr" eaLnBrk="1" hangingPunct="1"/>
            <a:r>
              <a:rPr kumimoji="0" lang="en-US" altLang="zh-CN" sz="2400"/>
              <a:t>8</a:t>
            </a:r>
            <a:endParaRPr kumimoji="0" lang="en-US" altLang="zh-CN" sz="2400"/>
          </a:p>
        </p:txBody>
      </p:sp>
      <p:sp>
        <p:nvSpPr>
          <p:cNvPr id="1052403" name="Oval 196"/>
          <p:cNvSpPr>
            <a:spLocks noChangeArrowheads="1"/>
          </p:cNvSpPr>
          <p:nvPr/>
        </p:nvSpPr>
        <p:spPr bwMode="auto">
          <a:xfrm>
            <a:off x="8158163" y="481013"/>
            <a:ext cx="446087" cy="411162"/>
          </a:xfrm>
          <a:prstGeom prst="ellipse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p>
            <a:pPr algn="ctr" eaLnBrk="1" hangingPunct="1"/>
            <a:r>
              <a:rPr kumimoji="0" lang="en-US" altLang="zh-CN" sz="2400"/>
              <a:t>9</a:t>
            </a:r>
            <a:endParaRPr kumimoji="0" lang="en-US" altLang="zh-CN" sz="2400"/>
          </a:p>
        </p:txBody>
      </p:sp>
      <p:sp>
        <p:nvSpPr>
          <p:cNvPr id="1052404" name="Line 197"/>
          <p:cNvSpPr>
            <a:spLocks noChangeShapeType="1"/>
          </p:cNvSpPr>
          <p:nvPr/>
        </p:nvSpPr>
        <p:spPr bwMode="auto">
          <a:xfrm flipV="1">
            <a:off x="3851275" y="414338"/>
            <a:ext cx="720725" cy="541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wrap="none">
            <a:spAutoFit/>
          </a:bodyPr>
          <a:p>
            <a:endParaRPr lang="zh-CN" altLang="en-US"/>
          </a:p>
        </p:txBody>
      </p:sp>
      <p:sp>
        <p:nvSpPr>
          <p:cNvPr id="1052405" name="Line 198"/>
          <p:cNvSpPr>
            <a:spLocks noChangeShapeType="1"/>
          </p:cNvSpPr>
          <p:nvPr/>
        </p:nvSpPr>
        <p:spPr bwMode="auto">
          <a:xfrm>
            <a:off x="5003800" y="346075"/>
            <a:ext cx="86360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wrap="none">
            <a:spAutoFit/>
          </a:bodyPr>
          <a:p>
            <a:endParaRPr lang="zh-CN" altLang="en-US"/>
          </a:p>
        </p:txBody>
      </p:sp>
      <p:sp>
        <p:nvSpPr>
          <p:cNvPr id="1052406" name="Line 199"/>
          <p:cNvSpPr>
            <a:spLocks noChangeShapeType="1"/>
          </p:cNvSpPr>
          <p:nvPr/>
        </p:nvSpPr>
        <p:spPr bwMode="auto">
          <a:xfrm>
            <a:off x="6227763" y="819150"/>
            <a:ext cx="792162" cy="339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>
            <a:spAutoFit/>
          </a:bodyPr>
          <a:p>
            <a:endParaRPr lang="zh-CN" altLang="en-US"/>
          </a:p>
        </p:txBody>
      </p:sp>
      <p:sp>
        <p:nvSpPr>
          <p:cNvPr id="1052407" name="Line 200"/>
          <p:cNvSpPr>
            <a:spLocks noChangeShapeType="1"/>
          </p:cNvSpPr>
          <p:nvPr/>
        </p:nvSpPr>
        <p:spPr bwMode="auto">
          <a:xfrm flipV="1">
            <a:off x="7451725" y="819150"/>
            <a:ext cx="792163" cy="406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wrap="none">
            <a:spAutoFit/>
          </a:bodyPr>
          <a:p>
            <a:endParaRPr lang="zh-CN" altLang="en-US"/>
          </a:p>
        </p:txBody>
      </p:sp>
      <p:sp>
        <p:nvSpPr>
          <p:cNvPr id="1052408" name="Text Box 201"/>
          <p:cNvSpPr txBox="1">
            <a:spLocks noChangeArrowheads="1"/>
          </p:cNvSpPr>
          <p:nvPr/>
        </p:nvSpPr>
        <p:spPr bwMode="auto">
          <a:xfrm>
            <a:off x="2195513" y="2349500"/>
            <a:ext cx="3581400" cy="5238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 i="1">
                <a:latin typeface="Times New Roman" pitchFamily="18" charset="0"/>
                <a:ea typeface="宋体" pitchFamily="2" charset="-122"/>
              </a:rPr>
              <a:t>e(i)= l(i)</a:t>
            </a:r>
            <a:r>
              <a:rPr kumimoji="0" lang="zh-CN" altLang="en-US" i="1">
                <a:latin typeface="Times New Roman" pitchFamily="18" charset="0"/>
              </a:rPr>
              <a:t>的为关键活动</a:t>
            </a:r>
            <a:endParaRPr kumimoji="0" lang="zh-CN" altLang="en-US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052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1052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1052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5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5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5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5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5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5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5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9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5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5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5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5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5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5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5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5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5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5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5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5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5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5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5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05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5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5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5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5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5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5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5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5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5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5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5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0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05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5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0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5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5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0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05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321" grpId="0"/>
      <p:bldP spid="1052322" grpId="0"/>
      <p:bldP spid="1052323" grpId="0"/>
      <p:bldP spid="1052355" grpId="0"/>
      <p:bldP spid="1052356" grpId="0"/>
      <p:bldP spid="1052357" grpId="0"/>
      <p:bldP spid="1052358" grpId="0"/>
      <p:bldP spid="1052359" grpId="0"/>
      <p:bldP spid="1052360" grpId="0"/>
      <p:bldP spid="1052361" grpId="0"/>
      <p:bldP spid="1052362" grpId="0"/>
      <p:bldP spid="1052363" grpId="0"/>
      <p:bldP spid="1052364" grpId="0"/>
      <p:bldP spid="1052365" grpId="0"/>
      <p:bldP spid="1052366" grpId="0"/>
      <p:bldP spid="1052367" grpId="0"/>
      <p:bldP spid="1052368" grpId="0"/>
      <p:bldP spid="1052369" grpId="0"/>
      <p:bldP spid="1052370" grpId="0"/>
      <p:bldP spid="1052371" grpId="0"/>
      <p:bldP spid="1052372" grpId="0"/>
      <p:bldP spid="1052373" grpId="0"/>
      <p:bldP spid="1052374" grpId="0"/>
      <p:bldP spid="1052375" grpId="0"/>
      <p:bldP spid="1052376" grpId="0"/>
      <p:bldP spid="1052377" grpId="0"/>
      <p:bldP spid="1052378" grpId="0"/>
      <p:bldP spid="1052379" grpId="0"/>
      <p:bldP spid="1052380" grpId="0"/>
      <p:bldP spid="1052381" grpId="0"/>
      <p:bldP spid="1052382" grpId="0"/>
      <p:bldP spid="1052383" grpId="0"/>
      <p:bldP spid="1052384" grpId="0"/>
      <p:bldP spid="1052385" grpId="0"/>
      <p:bldP spid="1052386" grpId="0"/>
      <p:bldP spid="1052387" grpId="0"/>
      <p:bldP spid="1052388" grpId="0"/>
      <p:bldP spid="1052389" grpId="0"/>
      <p:bldP spid="1052390" grpId="0"/>
      <p:bldP spid="1052391" grpId="0"/>
      <p:bldP spid="1052392" grpId="0"/>
      <p:bldP spid="1052393" grpId="0"/>
      <p:bldP spid="1052394" grpId="0"/>
      <p:bldP spid="1052395" grpId="0"/>
      <p:bldP spid="1052396" grpId="0"/>
      <p:bldP spid="1052397" grpId="0"/>
      <p:bldP spid="1052398" grpId="0"/>
      <p:bldP spid="1052399" grpId="0" animBg="1"/>
      <p:bldP spid="1052400" grpId="0" animBg="1"/>
      <p:bldP spid="1052401" grpId="0" animBg="1"/>
      <p:bldP spid="1052402" grpId="0" animBg="1"/>
      <p:bldP spid="1052403" grpId="0" animBg="1"/>
      <p:bldP spid="1052404" grpId="0" animBg="1"/>
      <p:bldP spid="1052405" grpId="0" animBg="1"/>
      <p:bldP spid="1052406" grpId="0" animBg="1"/>
      <p:bldP spid="1052407" grpId="0" animBg="1"/>
      <p:bldP spid="10524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D39C4D37-7E42-4247-92A1-9E64853FC4F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410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11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412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413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414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15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38163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③</a:t>
            </a:r>
            <a:r>
              <a:rPr lang="zh-CN" altLang="en-US"/>
              <a:t>带权图的最短路径</a:t>
            </a:r>
            <a:endParaRPr lang="zh-CN" altLang="en-US"/>
          </a:p>
        </p:txBody>
      </p:sp>
      <p:sp>
        <p:nvSpPr>
          <p:cNvPr id="1052416" name="Text Box 12"/>
          <p:cNvSpPr txBox="1">
            <a:spLocks noChangeArrowheads="1"/>
          </p:cNvSpPr>
          <p:nvPr/>
        </p:nvSpPr>
        <p:spPr bwMode="auto">
          <a:xfrm>
            <a:off x="611188" y="2133600"/>
            <a:ext cx="8856662" cy="1214438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66"/>
                </a:solidFill>
              </a:rPr>
              <a:t>      从某顶点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/>
              <a:t>源点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>
                <a:solidFill>
                  <a:srgbClr val="000066"/>
                </a:solidFill>
              </a:rPr>
              <a:t>出发到另一顶点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/>
              <a:t>目的点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>
                <a:solidFill>
                  <a:srgbClr val="000066"/>
                </a:solidFill>
              </a:rPr>
              <a:t>的路径中</a:t>
            </a:r>
            <a:r>
              <a:rPr lang="en-US" altLang="zh-CN">
                <a:solidFill>
                  <a:srgbClr val="000066"/>
                </a:solidFill>
              </a:rPr>
              <a:t>,</a:t>
            </a:r>
            <a:endParaRPr lang="en-US" altLang="zh-CN">
              <a:solidFill>
                <a:srgbClr val="000066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66"/>
                </a:solidFill>
              </a:rPr>
              <a:t>有一条</a:t>
            </a:r>
            <a:r>
              <a:rPr lang="zh-CN" altLang="en-US"/>
              <a:t>各边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>
                <a:solidFill>
                  <a:srgbClr val="000066"/>
                </a:solidFill>
              </a:rPr>
              <a:t>或弧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/>
              <a:t>权值之和最小的路径</a:t>
            </a:r>
            <a:r>
              <a:rPr lang="zh-CN" altLang="en-US">
                <a:solidFill>
                  <a:srgbClr val="000066"/>
                </a:solidFill>
              </a:rPr>
              <a:t>称为</a:t>
            </a:r>
            <a:r>
              <a:rPr lang="zh-CN" altLang="en-US"/>
              <a:t>最短路径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17" name="Rectangle 13"/>
          <p:cNvSpPr>
            <a:spLocks noChangeArrowheads="1"/>
          </p:cNvSpPr>
          <p:nvPr/>
        </p:nvSpPr>
        <p:spPr bwMode="auto">
          <a:xfrm>
            <a:off x="1908175" y="3789363"/>
            <a:ext cx="6335713" cy="94615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Ⅰ.</a:t>
            </a:r>
            <a:r>
              <a:rPr lang="zh-CN" altLang="en-US"/>
              <a:t>从单源点到其余各点的最短路径</a:t>
            </a:r>
            <a:endParaRPr lang="zh-CN" altLang="en-US"/>
          </a:p>
          <a:p>
            <a:pPr eaLnBrk="1" hangingPunct="1"/>
            <a:r>
              <a:rPr lang="zh-CN" altLang="en-US"/>
              <a:t>        迪杰斯特拉算法</a:t>
            </a:r>
            <a:r>
              <a:rPr lang="en-US" altLang="zh-CN"/>
              <a:t>(Dijkstra</a:t>
            </a:r>
            <a:r>
              <a:rPr lang="en-US" altLang="zh-CN" b="0"/>
              <a:t>)</a:t>
            </a:r>
            <a:endParaRPr lang="en-US" altLang="zh-CN" b="0"/>
          </a:p>
        </p:txBody>
      </p:sp>
      <p:sp>
        <p:nvSpPr>
          <p:cNvPr id="1052418" name="Text Box 14"/>
          <p:cNvSpPr txBox="1">
            <a:spLocks noChangeArrowheads="1"/>
          </p:cNvSpPr>
          <p:nvPr/>
        </p:nvSpPr>
        <p:spPr bwMode="auto">
          <a:xfrm>
            <a:off x="1908175" y="4926013"/>
            <a:ext cx="5759450" cy="94615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Ⅱ.</a:t>
            </a:r>
            <a:r>
              <a:rPr lang="zh-CN" altLang="en-US">
                <a:solidFill>
                  <a:schemeClr val="tx1"/>
                </a:solidFill>
              </a:rPr>
              <a:t>每一对顶点之间的最短路径</a:t>
            </a:r>
            <a:endParaRPr lang="zh-CN" altLang="en-US">
              <a:solidFill>
                <a:schemeClr val="tx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         弗洛伊德算法</a:t>
            </a:r>
            <a:r>
              <a:rPr lang="en-US" altLang="zh-CN">
                <a:solidFill>
                  <a:schemeClr val="tx1"/>
                </a:solidFill>
              </a:rPr>
              <a:t>(Floyd)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416" grpId="0"/>
      <p:bldP spid="1052417" grpId="0"/>
      <p:bldP spid="10524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4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4950" y="7531100"/>
            <a:ext cx="2133600" cy="476250"/>
          </a:xfrm>
          <a:noFill/>
        </p:spPr>
        <p:txBody>
          <a:bodyPr/>
          <a:p>
            <a:fld id="{CA5D4C41-0434-4AB7-A86D-B7EFFC67081D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481" name="Group 487"/>
          <p:cNvGrpSpPr/>
          <p:nvPr/>
        </p:nvGrpSpPr>
        <p:grpSpPr bwMode="auto">
          <a:xfrm>
            <a:off x="500063" y="1285875"/>
            <a:ext cx="4078287" cy="2738438"/>
            <a:chOff x="295" y="0"/>
            <a:chExt cx="2569" cy="1725"/>
          </a:xfrm>
        </p:grpSpPr>
        <p:sp>
          <p:nvSpPr>
            <p:cNvPr id="1052420" name="Oval 12"/>
            <p:cNvSpPr>
              <a:spLocks noChangeArrowheads="1"/>
            </p:cNvSpPr>
            <p:nvPr/>
          </p:nvSpPr>
          <p:spPr bwMode="auto">
            <a:xfrm>
              <a:off x="1474" y="0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5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421" name="Oval 13"/>
            <p:cNvSpPr>
              <a:spLocks noChangeArrowheads="1"/>
            </p:cNvSpPr>
            <p:nvPr/>
          </p:nvSpPr>
          <p:spPr bwMode="auto">
            <a:xfrm>
              <a:off x="1486" y="1498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2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422" name="Oval 14"/>
            <p:cNvSpPr>
              <a:spLocks noChangeArrowheads="1"/>
            </p:cNvSpPr>
            <p:nvPr/>
          </p:nvSpPr>
          <p:spPr bwMode="auto">
            <a:xfrm>
              <a:off x="2463" y="544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</a:rPr>
                <a:t>4</a:t>
              </a:r>
              <a:endParaRPr lang="en-US" altLang="zh-CN" sz="2400" baseline="-25000">
                <a:solidFill>
                  <a:schemeClr val="tx1"/>
                </a:solidFill>
              </a:endParaRPr>
            </a:p>
          </p:txBody>
        </p:sp>
        <p:sp>
          <p:nvSpPr>
            <p:cNvPr id="1052423" name="Line 15"/>
            <p:cNvSpPr>
              <a:spLocks noChangeShapeType="1"/>
            </p:cNvSpPr>
            <p:nvPr/>
          </p:nvSpPr>
          <p:spPr bwMode="auto">
            <a:xfrm flipV="1">
              <a:off x="711" y="196"/>
              <a:ext cx="767" cy="383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424" name="Line 16"/>
            <p:cNvSpPr>
              <a:spLocks noChangeShapeType="1"/>
            </p:cNvSpPr>
            <p:nvPr/>
          </p:nvSpPr>
          <p:spPr bwMode="auto">
            <a:xfrm>
              <a:off x="745" y="673"/>
              <a:ext cx="1723" cy="0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425" name="Line 17"/>
            <p:cNvSpPr>
              <a:spLocks noChangeShapeType="1"/>
            </p:cNvSpPr>
            <p:nvPr/>
          </p:nvSpPr>
          <p:spPr bwMode="auto">
            <a:xfrm>
              <a:off x="678" y="752"/>
              <a:ext cx="845" cy="784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426" name="Line 18"/>
            <p:cNvSpPr>
              <a:spLocks noChangeShapeType="1"/>
            </p:cNvSpPr>
            <p:nvPr/>
          </p:nvSpPr>
          <p:spPr bwMode="auto">
            <a:xfrm>
              <a:off x="508" y="1305"/>
              <a:ext cx="979" cy="289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427" name="Line 19"/>
            <p:cNvSpPr>
              <a:spLocks noChangeShapeType="1"/>
            </p:cNvSpPr>
            <p:nvPr/>
          </p:nvSpPr>
          <p:spPr bwMode="auto">
            <a:xfrm flipV="1">
              <a:off x="1732" y="1553"/>
              <a:ext cx="739" cy="98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428" name="Line 20"/>
            <p:cNvSpPr>
              <a:spLocks noChangeShapeType="1"/>
            </p:cNvSpPr>
            <p:nvPr/>
          </p:nvSpPr>
          <p:spPr bwMode="auto">
            <a:xfrm flipH="1">
              <a:off x="2568" y="769"/>
              <a:ext cx="6" cy="617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429" name="Line 21"/>
            <p:cNvSpPr>
              <a:spLocks noChangeShapeType="1"/>
            </p:cNvSpPr>
            <p:nvPr/>
          </p:nvSpPr>
          <p:spPr bwMode="auto">
            <a:xfrm flipH="1" flipV="1">
              <a:off x="1650" y="209"/>
              <a:ext cx="849" cy="1221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430" name="Line 22"/>
            <p:cNvSpPr>
              <a:spLocks noChangeShapeType="1"/>
            </p:cNvSpPr>
            <p:nvPr/>
          </p:nvSpPr>
          <p:spPr bwMode="auto">
            <a:xfrm flipH="1" flipV="1">
              <a:off x="1693" y="149"/>
              <a:ext cx="845" cy="400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431" name="Text Box 23"/>
            <p:cNvSpPr txBox="1">
              <a:spLocks noChangeArrowheads="1"/>
            </p:cNvSpPr>
            <p:nvPr/>
          </p:nvSpPr>
          <p:spPr bwMode="auto">
            <a:xfrm>
              <a:off x="794" y="167"/>
              <a:ext cx="43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100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432" name="Text Box 24"/>
            <p:cNvSpPr txBox="1">
              <a:spLocks noChangeArrowheads="1"/>
            </p:cNvSpPr>
            <p:nvPr/>
          </p:nvSpPr>
          <p:spPr bwMode="auto">
            <a:xfrm>
              <a:off x="1367" y="464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30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433" name="Text Box 25"/>
            <p:cNvSpPr txBox="1">
              <a:spLocks noChangeArrowheads="1"/>
            </p:cNvSpPr>
            <p:nvPr/>
          </p:nvSpPr>
          <p:spPr bwMode="auto">
            <a:xfrm>
              <a:off x="2065" y="185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60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434" name="Text Box 26"/>
            <p:cNvSpPr txBox="1">
              <a:spLocks noChangeArrowheads="1"/>
            </p:cNvSpPr>
            <p:nvPr/>
          </p:nvSpPr>
          <p:spPr bwMode="auto">
            <a:xfrm>
              <a:off x="1883" y="882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10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435" name="Text Box 27"/>
            <p:cNvSpPr txBox="1">
              <a:spLocks noChangeArrowheads="1"/>
            </p:cNvSpPr>
            <p:nvPr/>
          </p:nvSpPr>
          <p:spPr bwMode="auto">
            <a:xfrm>
              <a:off x="950" y="866"/>
              <a:ext cx="51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10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436" name="Text Box 28"/>
            <p:cNvSpPr txBox="1">
              <a:spLocks noChangeArrowheads="1"/>
            </p:cNvSpPr>
            <p:nvPr/>
          </p:nvSpPr>
          <p:spPr bwMode="auto">
            <a:xfrm>
              <a:off x="782" y="1193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5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437" name="Text Box 29"/>
            <p:cNvSpPr txBox="1">
              <a:spLocks noChangeArrowheads="1"/>
            </p:cNvSpPr>
            <p:nvPr/>
          </p:nvSpPr>
          <p:spPr bwMode="auto">
            <a:xfrm>
              <a:off x="1913" y="1423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50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438" name="Text Box 30"/>
            <p:cNvSpPr txBox="1">
              <a:spLocks noChangeArrowheads="1"/>
            </p:cNvSpPr>
            <p:nvPr/>
          </p:nvSpPr>
          <p:spPr bwMode="auto">
            <a:xfrm>
              <a:off x="2534" y="984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20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439" name="Oval 31"/>
            <p:cNvSpPr>
              <a:spLocks noChangeArrowheads="1"/>
            </p:cNvSpPr>
            <p:nvPr/>
          </p:nvSpPr>
          <p:spPr bwMode="auto">
            <a:xfrm>
              <a:off x="2427" y="1360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3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440" name="Oval 32"/>
            <p:cNvSpPr>
              <a:spLocks noChangeArrowheads="1"/>
            </p:cNvSpPr>
            <p:nvPr/>
          </p:nvSpPr>
          <p:spPr bwMode="auto">
            <a:xfrm>
              <a:off x="295" y="1179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1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441" name="Oval 33"/>
            <p:cNvSpPr>
              <a:spLocks noChangeArrowheads="1"/>
            </p:cNvSpPr>
            <p:nvPr/>
          </p:nvSpPr>
          <p:spPr bwMode="auto">
            <a:xfrm>
              <a:off x="522" y="544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kumimoji="0"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0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 useBgFill="1">
        <p:nvSpPr>
          <p:cNvPr id="1052442" name="Text Box 396"/>
          <p:cNvSpPr txBox="1">
            <a:spLocks noChangeArrowheads="1"/>
          </p:cNvSpPr>
          <p:nvPr/>
        </p:nvSpPr>
        <p:spPr bwMode="auto">
          <a:xfrm>
            <a:off x="5176838" y="1474788"/>
            <a:ext cx="3779837" cy="94615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最短路径        长度  </a:t>
            </a:r>
            <a:endParaRPr lang="zh-CN" altLang="en-US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, v</a:t>
            </a:r>
            <a:r>
              <a:rPr lang="en-US" altLang="zh-CN" baseline="-25000"/>
              <a:t>2</a:t>
            </a:r>
            <a:r>
              <a:rPr lang="zh-CN" altLang="en-US"/>
              <a:t>）           </a:t>
            </a: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52443" name="Oval 488"/>
          <p:cNvSpPr>
            <a:spLocks noChangeArrowheads="1"/>
          </p:cNvSpPr>
          <p:nvPr/>
        </p:nvSpPr>
        <p:spPr bwMode="auto">
          <a:xfrm>
            <a:off x="2371725" y="1285875"/>
            <a:ext cx="360363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>
                <a:ea typeface="宋体" pitchFamily="2" charset="-122"/>
              </a:rPr>
              <a:t>v</a:t>
            </a:r>
            <a:r>
              <a:rPr lang="en-US" altLang="zh-CN" sz="2400" baseline="-25000">
                <a:ea typeface="宋体" pitchFamily="2" charset="-122"/>
              </a:rPr>
              <a:t>5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444" name="Oval 489"/>
          <p:cNvSpPr>
            <a:spLocks noChangeArrowheads="1"/>
          </p:cNvSpPr>
          <p:nvPr/>
        </p:nvSpPr>
        <p:spPr bwMode="auto">
          <a:xfrm>
            <a:off x="2390775" y="3663950"/>
            <a:ext cx="360363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/>
              <a:t>v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445" name="Oval 490"/>
          <p:cNvSpPr>
            <a:spLocks noChangeArrowheads="1"/>
          </p:cNvSpPr>
          <p:nvPr/>
        </p:nvSpPr>
        <p:spPr bwMode="auto">
          <a:xfrm>
            <a:off x="3941763" y="2149475"/>
            <a:ext cx="360362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/>
              <a:t>v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052446" name="Line 491"/>
          <p:cNvSpPr>
            <a:spLocks noChangeShapeType="1"/>
          </p:cNvSpPr>
          <p:nvPr/>
        </p:nvSpPr>
        <p:spPr bwMode="auto">
          <a:xfrm>
            <a:off x="1214438" y="2354263"/>
            <a:ext cx="2735262" cy="0"/>
          </a:xfrm>
          <a:prstGeom prst="line">
            <a:avLst/>
          </a:prstGeom>
          <a:noFill/>
          <a:ln w="25400" cap="sq">
            <a:solidFill>
              <a:schemeClr val="folHlink"/>
            </a:solidFill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2447" name="Line 492"/>
          <p:cNvSpPr>
            <a:spLocks noChangeShapeType="1"/>
          </p:cNvSpPr>
          <p:nvPr/>
        </p:nvSpPr>
        <p:spPr bwMode="auto">
          <a:xfrm>
            <a:off x="1108075" y="2479675"/>
            <a:ext cx="1341438" cy="1244600"/>
          </a:xfrm>
          <a:prstGeom prst="line">
            <a:avLst/>
          </a:prstGeom>
          <a:noFill/>
          <a:ln w="25400" cap="sq">
            <a:solidFill>
              <a:schemeClr val="folHlink"/>
            </a:solidFill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2448" name="Line 493"/>
          <p:cNvSpPr>
            <a:spLocks noChangeShapeType="1"/>
          </p:cNvSpPr>
          <p:nvPr/>
        </p:nvSpPr>
        <p:spPr bwMode="auto">
          <a:xfrm flipH="1">
            <a:off x="4108450" y="2506663"/>
            <a:ext cx="9525" cy="979487"/>
          </a:xfrm>
          <a:prstGeom prst="line">
            <a:avLst/>
          </a:prstGeom>
          <a:noFill/>
          <a:ln w="25400" cap="sq">
            <a:solidFill>
              <a:schemeClr val="folHlink"/>
            </a:solidFill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2449" name="Text Box 495"/>
          <p:cNvSpPr txBox="1">
            <a:spLocks noChangeArrowheads="1"/>
          </p:cNvSpPr>
          <p:nvPr/>
        </p:nvSpPr>
        <p:spPr bwMode="auto">
          <a:xfrm>
            <a:off x="2201863" y="2022475"/>
            <a:ext cx="523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>
                <a:ea typeface="宋体" pitchFamily="2" charset="-122"/>
              </a:rPr>
              <a:t>30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052450" name="Text Box 497"/>
          <p:cNvSpPr txBox="1">
            <a:spLocks noChangeArrowheads="1"/>
          </p:cNvSpPr>
          <p:nvPr/>
        </p:nvSpPr>
        <p:spPr bwMode="auto">
          <a:xfrm>
            <a:off x="1539875" y="2660650"/>
            <a:ext cx="8207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/>
            <a:r>
              <a:rPr lang="en-US" altLang="zh-CN" sz="2400"/>
              <a:t>10</a:t>
            </a:r>
            <a:endParaRPr lang="en-US" altLang="zh-CN" sz="2400"/>
          </a:p>
        </p:txBody>
      </p:sp>
      <p:sp>
        <p:nvSpPr>
          <p:cNvPr id="1052451" name="Text Box 498"/>
          <p:cNvSpPr txBox="1">
            <a:spLocks noChangeArrowheads="1"/>
          </p:cNvSpPr>
          <p:nvPr/>
        </p:nvSpPr>
        <p:spPr bwMode="auto">
          <a:xfrm>
            <a:off x="4054475" y="2847975"/>
            <a:ext cx="523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/>
              <a:t>20</a:t>
            </a:r>
            <a:endParaRPr lang="en-US" altLang="zh-CN" sz="2400"/>
          </a:p>
        </p:txBody>
      </p:sp>
      <p:sp>
        <p:nvSpPr>
          <p:cNvPr id="1052452" name="Oval 499"/>
          <p:cNvSpPr>
            <a:spLocks noChangeArrowheads="1"/>
          </p:cNvSpPr>
          <p:nvPr/>
        </p:nvSpPr>
        <p:spPr bwMode="auto">
          <a:xfrm>
            <a:off x="3884613" y="3444875"/>
            <a:ext cx="360362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>
                <a:ea typeface="宋体" pitchFamily="2" charset="-122"/>
              </a:rPr>
              <a:t>v</a:t>
            </a:r>
            <a:r>
              <a:rPr lang="en-US" altLang="zh-CN" sz="2400" baseline="-25000">
                <a:ea typeface="宋体" pitchFamily="2" charset="-122"/>
              </a:rPr>
              <a:t>3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453" name="Oval 500"/>
          <p:cNvSpPr>
            <a:spLocks noChangeArrowheads="1"/>
          </p:cNvSpPr>
          <p:nvPr/>
        </p:nvSpPr>
        <p:spPr bwMode="auto">
          <a:xfrm>
            <a:off x="500063" y="3157538"/>
            <a:ext cx="360362" cy="360362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>
                <a:ea typeface="宋体" pitchFamily="2" charset="-122"/>
              </a:rPr>
              <a:t>v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454" name="Oval 501"/>
          <p:cNvSpPr>
            <a:spLocks noChangeArrowheads="1"/>
          </p:cNvSpPr>
          <p:nvPr/>
        </p:nvSpPr>
        <p:spPr bwMode="auto">
          <a:xfrm>
            <a:off x="860425" y="2149475"/>
            <a:ext cx="360363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kumimoji="0" lang="en-US" altLang="zh-CN" sz="2400">
                <a:ea typeface="宋体" pitchFamily="2" charset="-122"/>
              </a:rPr>
              <a:t>v</a:t>
            </a:r>
            <a:r>
              <a:rPr kumimoji="0" lang="en-US" altLang="zh-CN" sz="2400" baseline="-25000">
                <a:ea typeface="宋体" pitchFamily="2" charset="-122"/>
              </a:rPr>
              <a:t>0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455" name="Freeform 504"/>
          <p:cNvSpPr/>
          <p:nvPr/>
        </p:nvSpPr>
        <p:spPr bwMode="auto">
          <a:xfrm>
            <a:off x="2652713" y="1619250"/>
            <a:ext cx="1282700" cy="1843088"/>
          </a:xfrm>
          <a:custGeom>
            <a:avLst/>
            <a:gdLst>
              <a:gd name="T0" fmla="*/ 2147483647 w 808"/>
              <a:gd name="T1" fmla="*/ 2147483647 h 1161"/>
              <a:gd name="T2" fmla="*/ 0 w 808"/>
              <a:gd name="T3" fmla="*/ 0 h 1161"/>
              <a:gd name="T4" fmla="*/ 0 60000 65536"/>
              <a:gd name="T5" fmla="*/ 0 60000 65536"/>
              <a:gd name="T6" fmla="*/ 0 w 808"/>
              <a:gd name="T7" fmla="*/ 0 h 1161"/>
              <a:gd name="T8" fmla="*/ 808 w 808"/>
              <a:gd name="T9" fmla="*/ 1161 h 11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1161">
                <a:moveTo>
                  <a:pt x="808" y="1161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chemeClr val="folHlink"/>
            </a:solidFill>
            <a:round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2456" name="Text Box 505"/>
          <p:cNvSpPr txBox="1">
            <a:spLocks noChangeArrowheads="1"/>
          </p:cNvSpPr>
          <p:nvPr/>
        </p:nvSpPr>
        <p:spPr bwMode="auto">
          <a:xfrm>
            <a:off x="3021013" y="2686050"/>
            <a:ext cx="523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/>
              <a:t>10</a:t>
            </a:r>
            <a:endParaRPr lang="en-US" altLang="zh-CN" sz="2400"/>
          </a:p>
        </p:txBody>
      </p:sp>
      <p:sp>
        <p:nvSpPr>
          <p:cNvPr id="1052457" name="Text Box 506"/>
          <p:cNvSpPr txBox="1">
            <a:spLocks noChangeArrowheads="1"/>
          </p:cNvSpPr>
          <p:nvPr/>
        </p:nvSpPr>
        <p:spPr bwMode="auto">
          <a:xfrm>
            <a:off x="5176838" y="2378075"/>
            <a:ext cx="32353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, v</a:t>
            </a:r>
            <a:r>
              <a:rPr lang="en-US" altLang="zh-CN" baseline="-25000"/>
              <a:t>4</a:t>
            </a:r>
            <a:r>
              <a:rPr lang="zh-CN" altLang="en-US"/>
              <a:t>）           </a:t>
            </a:r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1052458" name="Text Box 507"/>
          <p:cNvSpPr txBox="1">
            <a:spLocks noChangeArrowheads="1"/>
          </p:cNvSpPr>
          <p:nvPr/>
        </p:nvSpPr>
        <p:spPr bwMode="auto">
          <a:xfrm>
            <a:off x="5176838" y="2809875"/>
            <a:ext cx="32734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, v</a:t>
            </a:r>
            <a:r>
              <a:rPr lang="en-US" altLang="zh-CN" baseline="-25000"/>
              <a:t>4</a:t>
            </a:r>
            <a:r>
              <a:rPr lang="en-US" altLang="zh-CN"/>
              <a:t>, v</a:t>
            </a:r>
            <a:r>
              <a:rPr lang="en-US" altLang="zh-CN" baseline="-25000"/>
              <a:t>3</a:t>
            </a:r>
            <a:r>
              <a:rPr lang="zh-CN" altLang="en-US"/>
              <a:t>）      </a:t>
            </a:r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1052459" name="Text Box 508"/>
          <p:cNvSpPr txBox="1">
            <a:spLocks noChangeArrowheads="1"/>
          </p:cNvSpPr>
          <p:nvPr/>
        </p:nvSpPr>
        <p:spPr bwMode="auto">
          <a:xfrm>
            <a:off x="5176838" y="3275013"/>
            <a:ext cx="3271837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,v</a:t>
            </a:r>
            <a:r>
              <a:rPr lang="en-US" altLang="zh-CN" baseline="-25000"/>
              <a:t>4</a:t>
            </a:r>
            <a:r>
              <a:rPr lang="en-US" altLang="zh-CN"/>
              <a:t>,v</a:t>
            </a:r>
            <a:r>
              <a:rPr lang="en-US" altLang="zh-CN" baseline="-25000"/>
              <a:t>3</a:t>
            </a:r>
            <a:r>
              <a:rPr lang="en-US" altLang="zh-CN"/>
              <a:t>,v</a:t>
            </a:r>
            <a:r>
              <a:rPr lang="en-US" altLang="zh-CN" baseline="-25000"/>
              <a:t>5</a:t>
            </a:r>
            <a:r>
              <a:rPr lang="en-US" altLang="zh-CN"/>
              <a:t>)      60</a:t>
            </a:r>
            <a:endParaRPr lang="en-US" altLang="zh-CN"/>
          </a:p>
        </p:txBody>
      </p:sp>
      <p:sp>
        <p:nvSpPr>
          <p:cNvPr id="1052460" name="Text Box 509"/>
          <p:cNvSpPr txBox="1">
            <a:spLocks noChangeArrowheads="1"/>
          </p:cNvSpPr>
          <p:nvPr/>
        </p:nvSpPr>
        <p:spPr bwMode="auto">
          <a:xfrm>
            <a:off x="5411788" y="3706813"/>
            <a:ext cx="293687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→v</a:t>
            </a:r>
            <a:r>
              <a:rPr lang="en-US" altLang="zh-CN" baseline="-25000"/>
              <a:t>1</a:t>
            </a:r>
            <a:r>
              <a:rPr lang="en-US" altLang="zh-CN"/>
              <a:t>              </a:t>
            </a:r>
            <a:r>
              <a:rPr lang="zh-CN" altLang="en-US"/>
              <a:t>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5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5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5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5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5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5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5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5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5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5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5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442" grpId="0" animBg="1"/>
      <p:bldP spid="1052443" grpId="0" animBg="1"/>
      <p:bldP spid="1052444" grpId="0" animBg="1"/>
      <p:bldP spid="1052445" grpId="0" animBg="1"/>
      <p:bldP spid="1052446" grpId="0" animBg="1"/>
      <p:bldP spid="1052447" grpId="0" animBg="1"/>
      <p:bldP spid="1052448" grpId="0" animBg="1"/>
      <p:bldP spid="1052449" grpId="0"/>
      <p:bldP spid="1052450" grpId="0"/>
      <p:bldP spid="1052451" grpId="0"/>
      <p:bldP spid="1052452" grpId="0" animBg="1"/>
      <p:bldP spid="1052453" grpId="0" animBg="1"/>
      <p:bldP spid="1052454" grpId="0" animBg="1"/>
      <p:bldP spid="1052455" grpId="0" animBg="1"/>
      <p:bldP spid="1052456" grpId="0"/>
      <p:bldP spid="1052457" grpId="0"/>
      <p:bldP spid="1052458" grpId="0"/>
      <p:bldP spid="1052459" grpId="0"/>
      <p:bldP spid="10524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4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360B4A41-DB83-453D-90FC-0544A053B04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462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63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464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465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466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67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③</a:t>
            </a:r>
            <a:r>
              <a:rPr lang="zh-CN" altLang="en-US"/>
              <a:t>带权图的最短路径</a:t>
            </a:r>
            <a:endParaRPr lang="zh-CN" altLang="en-US"/>
          </a:p>
        </p:txBody>
      </p:sp>
      <p:sp>
        <p:nvSpPr>
          <p:cNvPr id="1052468" name="Rectangle 12"/>
          <p:cNvSpPr>
            <a:spLocks noChangeArrowheads="1"/>
          </p:cNvSpPr>
          <p:nvPr/>
        </p:nvSpPr>
        <p:spPr bwMode="auto">
          <a:xfrm>
            <a:off x="1187450" y="2060575"/>
            <a:ext cx="6408738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Ⅰ.</a:t>
            </a:r>
            <a:r>
              <a:rPr lang="zh-CN" altLang="en-US">
                <a:solidFill>
                  <a:srgbClr val="000066"/>
                </a:solidFill>
              </a:rPr>
              <a:t>从单源点到其余各点的最短路径。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69" name="Text Box 14"/>
          <p:cNvSpPr txBox="1">
            <a:spLocks noChangeArrowheads="1"/>
          </p:cNvSpPr>
          <p:nvPr/>
        </p:nvSpPr>
        <p:spPr bwMode="auto">
          <a:xfrm>
            <a:off x="2032000" y="2636838"/>
            <a:ext cx="4225925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迪杰斯特拉算法</a:t>
            </a:r>
            <a:r>
              <a:rPr lang="en-US" altLang="zh-CN"/>
              <a:t>(Dijkstra</a:t>
            </a:r>
            <a:r>
              <a:rPr lang="en-US" altLang="zh-CN" b="0"/>
              <a:t>)</a:t>
            </a:r>
            <a:endParaRPr lang="en-US" altLang="zh-CN" b="0"/>
          </a:p>
        </p:txBody>
      </p:sp>
      <p:sp>
        <p:nvSpPr>
          <p:cNvPr id="1052470" name="Text Box 15"/>
          <p:cNvSpPr txBox="1">
            <a:spLocks noChangeArrowheads="1"/>
          </p:cNvSpPr>
          <p:nvPr/>
        </p:nvSpPr>
        <p:spPr bwMode="auto">
          <a:xfrm>
            <a:off x="6135688" y="2636838"/>
            <a:ext cx="17287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基本思想</a:t>
            </a:r>
            <a:r>
              <a:rPr lang="en-US" altLang="zh-CN">
                <a:solidFill>
                  <a:srgbClr val="000066"/>
                </a:solidFill>
              </a:rPr>
              <a:t>:</a:t>
            </a:r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52471" name="Text Box 16"/>
          <p:cNvSpPr txBox="1">
            <a:spLocks noChangeArrowheads="1"/>
          </p:cNvSpPr>
          <p:nvPr/>
        </p:nvSpPr>
        <p:spPr bwMode="auto">
          <a:xfrm>
            <a:off x="642938" y="3071813"/>
            <a:ext cx="7634287" cy="52546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依最短路径的</a:t>
            </a:r>
            <a:r>
              <a:rPr lang="zh-CN" altLang="en-US"/>
              <a:t>长度递增</a:t>
            </a:r>
            <a:r>
              <a:rPr lang="zh-CN" altLang="en-US">
                <a:solidFill>
                  <a:srgbClr val="000066"/>
                </a:solidFill>
              </a:rPr>
              <a:t>的次序求得各条路径。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72" name="Oval 17"/>
          <p:cNvSpPr>
            <a:spLocks noChangeArrowheads="1"/>
          </p:cNvSpPr>
          <p:nvPr/>
        </p:nvSpPr>
        <p:spPr bwMode="auto">
          <a:xfrm>
            <a:off x="973138" y="4852988"/>
            <a:ext cx="9906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zh-CN" altLang="en-US" sz="2400">
                <a:latin typeface="Times New Roman" pitchFamily="18" charset="0"/>
              </a:rPr>
              <a:t>源点</a:t>
            </a:r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en-US" altLang="zh-CN" sz="2400" baseline="-25000">
              <a:latin typeface="Times New Roman" pitchFamily="18" charset="0"/>
            </a:endParaRPr>
          </a:p>
        </p:txBody>
      </p:sp>
      <p:sp>
        <p:nvSpPr>
          <p:cNvPr id="1052473" name="Oval 18"/>
          <p:cNvSpPr>
            <a:spLocks noChangeArrowheads="1"/>
          </p:cNvSpPr>
          <p:nvPr/>
        </p:nvSpPr>
        <p:spPr bwMode="auto">
          <a:xfrm>
            <a:off x="2484438" y="3789363"/>
            <a:ext cx="609600" cy="60960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altLang="zh-CN" sz="32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2474" name="Oval 19"/>
          <p:cNvSpPr>
            <a:spLocks noChangeArrowheads="1"/>
          </p:cNvSpPr>
          <p:nvPr/>
        </p:nvSpPr>
        <p:spPr bwMode="auto">
          <a:xfrm>
            <a:off x="4402138" y="6148388"/>
            <a:ext cx="457200" cy="45720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eaLnBrk="1" hangingPunct="1"/>
            <a:endParaRPr lang="zh-CN" altLang="en-US"/>
          </a:p>
        </p:txBody>
      </p:sp>
      <p:sp>
        <p:nvSpPr>
          <p:cNvPr id="1052475" name="Oval 20"/>
          <p:cNvSpPr>
            <a:spLocks noChangeArrowheads="1"/>
          </p:cNvSpPr>
          <p:nvPr/>
        </p:nvSpPr>
        <p:spPr bwMode="auto">
          <a:xfrm>
            <a:off x="4021138" y="5233988"/>
            <a:ext cx="457200" cy="45720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eaLnBrk="1" hangingPunct="1"/>
            <a:endParaRPr lang="zh-CN" altLang="en-US"/>
          </a:p>
        </p:txBody>
      </p:sp>
      <p:sp>
        <p:nvSpPr>
          <p:cNvPr id="1052476" name="Text Box 21"/>
          <p:cNvSpPr txBox="1">
            <a:spLocks noChangeArrowheads="1"/>
          </p:cNvSpPr>
          <p:nvPr/>
        </p:nvSpPr>
        <p:spPr bwMode="auto">
          <a:xfrm>
            <a:off x="3913188" y="4471988"/>
            <a:ext cx="641350" cy="641350"/>
          </a:xfrm>
          <a:prstGeom prst="rect">
            <a:avLst/>
          </a:prstGeom>
          <a:noFill/>
          <a:ln w="1905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…</a:t>
            </a:r>
            <a:endParaRPr lang="en-US" altLang="zh-CN" sz="36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2477" name="Line 22"/>
          <p:cNvSpPr>
            <a:spLocks noChangeShapeType="1"/>
          </p:cNvSpPr>
          <p:nvPr/>
        </p:nvSpPr>
        <p:spPr bwMode="auto">
          <a:xfrm flipV="1">
            <a:off x="1811338" y="4243388"/>
            <a:ext cx="685800" cy="685800"/>
          </a:xfrm>
          <a:prstGeom prst="line">
            <a:avLst/>
          </a:prstGeom>
          <a:noFill/>
          <a:ln w="19050" cap="sq">
            <a:solidFill>
              <a:schemeClr val="hlink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478" name="Line 23"/>
          <p:cNvSpPr>
            <a:spLocks noChangeShapeType="1"/>
          </p:cNvSpPr>
          <p:nvPr/>
        </p:nvSpPr>
        <p:spPr bwMode="auto">
          <a:xfrm>
            <a:off x="1963738" y="5233988"/>
            <a:ext cx="2041525" cy="228600"/>
          </a:xfrm>
          <a:prstGeom prst="line">
            <a:avLst/>
          </a:prstGeom>
          <a:noFill/>
          <a:ln w="19050" cap="sq">
            <a:solidFill>
              <a:schemeClr val="hlink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479" name="Line 24"/>
          <p:cNvSpPr>
            <a:spLocks noChangeShapeType="1"/>
          </p:cNvSpPr>
          <p:nvPr/>
        </p:nvSpPr>
        <p:spPr bwMode="auto">
          <a:xfrm>
            <a:off x="1871663" y="5310188"/>
            <a:ext cx="2574925" cy="990600"/>
          </a:xfrm>
          <a:prstGeom prst="line">
            <a:avLst/>
          </a:prstGeom>
          <a:noFill/>
          <a:ln w="19050" cap="sq">
            <a:solidFill>
              <a:schemeClr val="hlink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480" name="Oval 25"/>
          <p:cNvSpPr>
            <a:spLocks noChangeArrowheads="1"/>
          </p:cNvSpPr>
          <p:nvPr/>
        </p:nvSpPr>
        <p:spPr bwMode="auto">
          <a:xfrm>
            <a:off x="3335338" y="4167188"/>
            <a:ext cx="609600" cy="60960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32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j</a:t>
            </a:r>
            <a:endParaRPr lang="en-US" altLang="zh-CN" sz="32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2481" name="Line 26"/>
          <p:cNvSpPr>
            <a:spLocks noChangeShapeType="1"/>
          </p:cNvSpPr>
          <p:nvPr/>
        </p:nvSpPr>
        <p:spPr bwMode="auto">
          <a:xfrm flipV="1">
            <a:off x="1963738" y="4471988"/>
            <a:ext cx="1371600" cy="609600"/>
          </a:xfrm>
          <a:prstGeom prst="line">
            <a:avLst/>
          </a:prstGeom>
          <a:noFill/>
          <a:ln w="19050" cap="sq">
            <a:solidFill>
              <a:schemeClr val="hlink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2482" name="Text Box 27"/>
          <p:cNvSpPr txBox="1">
            <a:spLocks noChangeArrowheads="1"/>
          </p:cNvSpPr>
          <p:nvPr/>
        </p:nvSpPr>
        <p:spPr bwMode="auto">
          <a:xfrm>
            <a:off x="4859338" y="3933825"/>
            <a:ext cx="4284662" cy="163036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</a:rPr>
              <a:t>其中</a:t>
            </a:r>
            <a:r>
              <a:rPr lang="en-US" altLang="zh-CN">
                <a:solidFill>
                  <a:srgbClr val="000066"/>
                </a:solidFill>
              </a:rPr>
              <a:t>,</a:t>
            </a:r>
            <a:r>
              <a:rPr lang="zh-CN" altLang="en-US">
                <a:solidFill>
                  <a:srgbClr val="000066"/>
                </a:solidFill>
              </a:rPr>
              <a:t>从源点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zh-CN" altLang="en-US">
                <a:solidFill>
                  <a:srgbClr val="000066"/>
                </a:solidFill>
              </a:rPr>
              <a:t>到顶点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>
                <a:solidFill>
                  <a:srgbClr val="000066"/>
                </a:solidFill>
              </a:rPr>
              <a:t>的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最短路径是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zh-CN" altLang="en-US"/>
              <a:t>到各点最短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路径集合中长度最短者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5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5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5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469" grpId="0"/>
      <p:bldP spid="1052470" grpId="0"/>
      <p:bldP spid="1052471" grpId="0"/>
      <p:bldP spid="1052472" grpId="0" animBg="1" autoUpdateAnimBg="0"/>
      <p:bldP spid="1052473" grpId="0" animBg="1" autoUpdateAnimBg="0"/>
      <p:bldP spid="1052474" grpId="0" animBg="1"/>
      <p:bldP spid="1052475" grpId="0" animBg="1"/>
      <p:bldP spid="1052476" grpId="0" autoUpdateAnimBg="0"/>
      <p:bldP spid="1052477" grpId="0" animBg="1"/>
      <p:bldP spid="1052478" grpId="0" animBg="1"/>
      <p:bldP spid="1052479" grpId="0" animBg="1"/>
      <p:bldP spid="1052480" grpId="0" animBg="1" autoUpdateAnimBg="0"/>
      <p:bldP spid="1052481" grpId="0" animBg="1"/>
      <p:bldP spid="10524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CB48A932-6C37-4AC6-A815-CE3698406DE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484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85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486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487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488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489" name="Text Box 10"/>
          <p:cNvSpPr txBox="1">
            <a:spLocks noChangeArrowheads="1"/>
          </p:cNvSpPr>
          <p:nvPr/>
        </p:nvSpPr>
        <p:spPr bwMode="auto">
          <a:xfrm>
            <a:off x="4356100" y="1557338"/>
            <a:ext cx="4225925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迪杰斯特拉算法</a:t>
            </a:r>
            <a:r>
              <a:rPr lang="en-US" altLang="zh-CN"/>
              <a:t>(Dijkstra</a:t>
            </a:r>
            <a:r>
              <a:rPr lang="en-US" altLang="zh-CN" b="0"/>
              <a:t>)</a:t>
            </a:r>
            <a:endParaRPr lang="en-US" altLang="zh-CN" b="0"/>
          </a:p>
        </p:txBody>
      </p:sp>
      <p:sp>
        <p:nvSpPr>
          <p:cNvPr id="1052490" name="Rectangle 35"/>
          <p:cNvSpPr>
            <a:spLocks noChangeArrowheads="1"/>
          </p:cNvSpPr>
          <p:nvPr/>
        </p:nvSpPr>
        <p:spPr bwMode="auto">
          <a:xfrm>
            <a:off x="900113" y="2189163"/>
            <a:ext cx="58324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路径长度最短的最短路径的特点：</a:t>
            </a: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2491" name="Text Box 36"/>
          <p:cNvSpPr txBox="1">
            <a:spLocks noChangeArrowheads="1"/>
          </p:cNvSpPr>
          <p:nvPr/>
        </p:nvSpPr>
        <p:spPr bwMode="auto">
          <a:xfrm>
            <a:off x="722313" y="2708275"/>
            <a:ext cx="8458200" cy="1244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35000"/>
              </a:lnSpc>
            </a:pPr>
            <a:r>
              <a:rPr lang="en-US" altLang="zh-CN">
                <a:latin typeface="Times New Roman" pitchFamily="18" charset="0"/>
              </a:rPr>
              <a:t>   </a:t>
            </a:r>
            <a:r>
              <a:rPr lang="zh-CN" altLang="en-US">
                <a:latin typeface="Times New Roman" pitchFamily="18" charset="0"/>
              </a:rPr>
              <a:t>在这条路径上，必定只含一条弧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并且这条弧的权值最小。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设为</a:t>
            </a:r>
            <a:r>
              <a:rPr lang="en-US" altLang="zh-CN">
                <a:latin typeface="Times New Roman" pitchFamily="18" charset="0"/>
              </a:rPr>
              <a:t>v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 → v</a:t>
            </a:r>
            <a:r>
              <a:rPr lang="en-US" altLang="zh-CN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52492" name="Text Box 37"/>
          <p:cNvSpPr txBox="1">
            <a:spLocks noChangeArrowheads="1"/>
          </p:cNvSpPr>
          <p:nvPr/>
        </p:nvSpPr>
        <p:spPr bwMode="auto">
          <a:xfrm>
            <a:off x="723900" y="3933825"/>
            <a:ext cx="6656388" cy="604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</a:rPr>
              <a:t>下一条路径长度次短的最短路径的特点：</a:t>
            </a: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2493" name="Text Box 38"/>
          <p:cNvSpPr txBox="1">
            <a:spLocks noChangeArrowheads="1"/>
          </p:cNvSpPr>
          <p:nvPr/>
        </p:nvSpPr>
        <p:spPr bwMode="auto">
          <a:xfrm>
            <a:off x="701675" y="4581525"/>
            <a:ext cx="8550275" cy="1820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它只可能有两种情况：</a:t>
            </a:r>
            <a:r>
              <a:rPr lang="zh-CN" altLang="en-US">
                <a:latin typeface="Times New Roman" pitchFamily="18" charset="0"/>
              </a:rPr>
              <a:t>或者是直接从源点到该点</a:t>
            </a:r>
            <a:r>
              <a:rPr lang="en-US" altLang="zh-CN">
                <a:latin typeface="Times New Roman" pitchFamily="18" charset="0"/>
              </a:rPr>
              <a:t>v</a:t>
            </a:r>
            <a:r>
              <a:rPr lang="en-US" altLang="zh-CN" baseline="-25000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只含一条弧</a:t>
            </a:r>
            <a:r>
              <a:rPr lang="en-US" altLang="zh-CN">
                <a:latin typeface="Times New Roman" pitchFamily="18" charset="0"/>
              </a:rPr>
              <a:t>);</a:t>
            </a:r>
            <a:r>
              <a:rPr lang="zh-CN" altLang="en-US">
                <a:latin typeface="Times New Roman" pitchFamily="18" charset="0"/>
              </a:rPr>
              <a:t>或者是从源点经过顶点</a:t>
            </a:r>
            <a:r>
              <a:rPr lang="en-US" altLang="zh-CN">
                <a:latin typeface="Times New Roman" pitchFamily="18" charset="0"/>
              </a:rPr>
              <a:t>v</a:t>
            </a:r>
            <a:r>
              <a:rPr lang="en-US" altLang="zh-CN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zh-CN" altLang="en-US">
                <a:latin typeface="Times New Roman" pitchFamily="18" charset="0"/>
              </a:rPr>
              <a:t>再到达</a:t>
            </a:r>
            <a:r>
              <a:rPr lang="en-US" altLang="zh-CN">
                <a:latin typeface="Times New Roman" pitchFamily="18" charset="0"/>
              </a:rPr>
              <a:t>v</a:t>
            </a:r>
            <a:r>
              <a:rPr lang="en-US" altLang="zh-CN" baseline="-25000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由两条弧组成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。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5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5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490" grpId="0"/>
      <p:bldP spid="1052491" grpId="0" autoUpdateAnimBg="0"/>
      <p:bldP spid="1052492" grpId="0" autoUpdateAnimBg="0"/>
      <p:bldP spid="105249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4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3177B5E5-40CB-4745-AF69-2DD29345863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495" name="Text Box 4"/>
          <p:cNvSpPr txBox="1">
            <a:spLocks noChangeArrowheads="1"/>
          </p:cNvSpPr>
          <p:nvPr/>
        </p:nvSpPr>
        <p:spPr bwMode="auto">
          <a:xfrm>
            <a:off x="685800" y="4422775"/>
            <a:ext cx="42465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其余最短路径的特点：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052496" name="Text Box 5"/>
          <p:cNvSpPr txBox="1">
            <a:spLocks noChangeArrowheads="1"/>
          </p:cNvSpPr>
          <p:nvPr/>
        </p:nvSpPr>
        <p:spPr bwMode="auto">
          <a:xfrm>
            <a:off x="860425" y="2032000"/>
            <a:ext cx="6375400" cy="604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</a:rPr>
              <a:t>再下一条路径长度次短的最短路径特点:</a:t>
            </a:r>
            <a:endParaRPr lang="en-US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2497" name="Text Box 6"/>
          <p:cNvSpPr txBox="1">
            <a:spLocks noChangeArrowheads="1"/>
          </p:cNvSpPr>
          <p:nvPr/>
        </p:nvSpPr>
        <p:spPr bwMode="auto">
          <a:xfrm>
            <a:off x="771525" y="2528888"/>
            <a:ext cx="7904163" cy="1692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它可能有两种情况：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或者是</a:t>
            </a:r>
            <a:r>
              <a:rPr lang="zh-CN" altLang="en-US">
                <a:latin typeface="Times New Roman" pitchFamily="18" charset="0"/>
              </a:rPr>
              <a:t>直接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从源点到该点</a:t>
            </a: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只含一条弧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； 或者是从源点</a:t>
            </a:r>
            <a:r>
              <a:rPr lang="zh-CN" altLang="en-US">
                <a:latin typeface="Times New Roman" pitchFamily="18" charset="0"/>
              </a:rPr>
              <a:t>经过顶点</a:t>
            </a:r>
            <a:r>
              <a:rPr lang="en-US" altLang="zh-CN">
                <a:latin typeface="Times New Roman" pitchFamily="18" charset="0"/>
              </a:rPr>
              <a:t>vi</a:t>
            </a:r>
            <a:r>
              <a:rPr lang="zh-CN" altLang="en-US">
                <a:latin typeface="Times New Roman" pitchFamily="18" charset="0"/>
              </a:rPr>
              <a:t>、 </a:t>
            </a:r>
            <a:r>
              <a:rPr lang="en-US" altLang="zh-CN">
                <a:latin typeface="Times New Roman" pitchFamily="18" charset="0"/>
              </a:rPr>
              <a:t>vj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再</a:t>
            </a: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到达该顶点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由多条弧组成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。</a:t>
            </a: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2498" name="Text Box 7"/>
          <p:cNvSpPr txBox="1">
            <a:spLocks noChangeArrowheads="1"/>
          </p:cNvSpPr>
          <p:nvPr/>
        </p:nvSpPr>
        <p:spPr bwMode="auto">
          <a:xfrm>
            <a:off x="381000" y="4975225"/>
            <a:ext cx="8763000" cy="1127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它或者是</a:t>
            </a:r>
            <a:r>
              <a:rPr lang="zh-CN" altLang="en-US">
                <a:latin typeface="楷体_GB2312" pitchFamily="49" charset="-122"/>
              </a:rPr>
              <a:t>直接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从源点到该点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只含一条弧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； 或者是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  从源点</a:t>
            </a:r>
            <a:r>
              <a:rPr lang="zh-CN" altLang="en-US">
                <a:latin typeface="楷体_GB2312" pitchFamily="49" charset="-122"/>
              </a:rPr>
              <a:t>经过已求得最短路径的顶点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，再到达该顶点。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052499" name="Text Box 9"/>
          <p:cNvSpPr txBox="1">
            <a:spLocks noChangeArrowheads="1"/>
          </p:cNvSpPr>
          <p:nvPr/>
        </p:nvSpPr>
        <p:spPr bwMode="auto">
          <a:xfrm>
            <a:off x="-36513" y="0"/>
            <a:ext cx="488951" cy="6884988"/>
          </a:xfrm>
          <a:prstGeom prst="rect">
            <a:avLst/>
          </a:prstGeom>
          <a:gradFill rotWithShape="1">
            <a:gsLst>
              <a:gs pos="0">
                <a:srgbClr val="286DDC"/>
              </a:gs>
              <a:gs pos="100000">
                <a:srgbClr val="1332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vert="eaVert">
            <a:spAutoFit/>
          </a:bodyPr>
          <a:p>
            <a:pPr algn="ctr" eaLnBrk="1" hangingPunct="1"/>
            <a:r>
              <a:rPr kumimoji="0" lang="zh-CN" altLang="en-US" sz="2000">
                <a:solidFill>
                  <a:schemeClr val="bg1"/>
                </a:solidFill>
                <a:latin typeface="楷体_GB2312" pitchFamily="49" charset="-122"/>
              </a:rPr>
              <a:t>数 据 结 构</a:t>
            </a:r>
            <a:endParaRPr lang="zh-CN" altLang="en-US" sz="1800">
              <a:solidFill>
                <a:srgbClr val="6600CC"/>
              </a:solidFill>
              <a:ea typeface="宋体" pitchFamily="2" charset="-122"/>
            </a:endParaRPr>
          </a:p>
        </p:txBody>
      </p:sp>
      <p:sp>
        <p:nvSpPr>
          <p:cNvPr id="1052500" name="Text Box 10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501" name="Text Box 11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502" name="Line 12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503" name="Line 13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504" name="Text Box 14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505" name="Text Box 15"/>
          <p:cNvSpPr txBox="1">
            <a:spLocks noChangeArrowheads="1"/>
          </p:cNvSpPr>
          <p:nvPr/>
        </p:nvSpPr>
        <p:spPr bwMode="auto">
          <a:xfrm>
            <a:off x="4356100" y="1557338"/>
            <a:ext cx="4225925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迪杰斯特拉算法</a:t>
            </a:r>
            <a:r>
              <a:rPr lang="en-US" altLang="zh-CN"/>
              <a:t>(Dijkstra</a:t>
            </a:r>
            <a:r>
              <a:rPr lang="en-US" altLang="zh-CN" b="0"/>
              <a:t>)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5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5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495" grpId="0"/>
      <p:bldP spid="1052496" grpId="0"/>
      <p:bldP spid="1052497" grpId="0"/>
      <p:bldP spid="10524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757C9F3B-F0F5-4C4F-A425-D1BD14F30C6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507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508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509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510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511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512" name="Text Box 10"/>
          <p:cNvSpPr txBox="1">
            <a:spLocks noChangeArrowheads="1"/>
          </p:cNvSpPr>
          <p:nvPr/>
        </p:nvSpPr>
        <p:spPr bwMode="auto">
          <a:xfrm>
            <a:off x="4356100" y="1536700"/>
            <a:ext cx="4392613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迪杰斯特拉算法</a:t>
            </a:r>
            <a:r>
              <a:rPr lang="zh-CN" altLang="en-US"/>
              <a:t>实例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5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3F3EC3D5-A4E1-4173-B896-AD27EF2D7674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487" name="Group 487"/>
          <p:cNvGrpSpPr/>
          <p:nvPr/>
        </p:nvGrpSpPr>
        <p:grpSpPr bwMode="auto">
          <a:xfrm>
            <a:off x="468313" y="0"/>
            <a:ext cx="4078287" cy="2738438"/>
            <a:chOff x="295" y="0"/>
            <a:chExt cx="2569" cy="1725"/>
          </a:xfrm>
        </p:grpSpPr>
        <p:sp>
          <p:nvSpPr>
            <p:cNvPr id="1052514" name="Oval 12"/>
            <p:cNvSpPr>
              <a:spLocks noChangeArrowheads="1"/>
            </p:cNvSpPr>
            <p:nvPr/>
          </p:nvSpPr>
          <p:spPr bwMode="auto">
            <a:xfrm>
              <a:off x="1474" y="0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5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515" name="Oval 13"/>
            <p:cNvSpPr>
              <a:spLocks noChangeArrowheads="1"/>
            </p:cNvSpPr>
            <p:nvPr/>
          </p:nvSpPr>
          <p:spPr bwMode="auto">
            <a:xfrm>
              <a:off x="1486" y="1498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2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516" name="Oval 14"/>
            <p:cNvSpPr>
              <a:spLocks noChangeArrowheads="1"/>
            </p:cNvSpPr>
            <p:nvPr/>
          </p:nvSpPr>
          <p:spPr bwMode="auto">
            <a:xfrm>
              <a:off x="2463" y="544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</a:rPr>
                <a:t>4</a:t>
              </a:r>
              <a:endParaRPr lang="en-US" altLang="zh-CN" sz="2400" baseline="-25000">
                <a:solidFill>
                  <a:schemeClr val="tx1"/>
                </a:solidFill>
              </a:endParaRPr>
            </a:p>
          </p:txBody>
        </p:sp>
        <p:sp>
          <p:nvSpPr>
            <p:cNvPr id="1052517" name="Line 15"/>
            <p:cNvSpPr>
              <a:spLocks noChangeShapeType="1"/>
            </p:cNvSpPr>
            <p:nvPr/>
          </p:nvSpPr>
          <p:spPr bwMode="auto">
            <a:xfrm flipV="1">
              <a:off x="711" y="196"/>
              <a:ext cx="767" cy="383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518" name="Line 16"/>
            <p:cNvSpPr>
              <a:spLocks noChangeShapeType="1"/>
            </p:cNvSpPr>
            <p:nvPr/>
          </p:nvSpPr>
          <p:spPr bwMode="auto">
            <a:xfrm>
              <a:off x="745" y="673"/>
              <a:ext cx="1723" cy="0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519" name="Line 17"/>
            <p:cNvSpPr>
              <a:spLocks noChangeShapeType="1"/>
            </p:cNvSpPr>
            <p:nvPr/>
          </p:nvSpPr>
          <p:spPr bwMode="auto">
            <a:xfrm>
              <a:off x="678" y="752"/>
              <a:ext cx="845" cy="784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520" name="Line 18"/>
            <p:cNvSpPr>
              <a:spLocks noChangeShapeType="1"/>
            </p:cNvSpPr>
            <p:nvPr/>
          </p:nvSpPr>
          <p:spPr bwMode="auto">
            <a:xfrm>
              <a:off x="508" y="1305"/>
              <a:ext cx="979" cy="289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521" name="Line 19"/>
            <p:cNvSpPr>
              <a:spLocks noChangeShapeType="1"/>
            </p:cNvSpPr>
            <p:nvPr/>
          </p:nvSpPr>
          <p:spPr bwMode="auto">
            <a:xfrm flipV="1">
              <a:off x="1732" y="1553"/>
              <a:ext cx="739" cy="98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522" name="Line 20"/>
            <p:cNvSpPr>
              <a:spLocks noChangeShapeType="1"/>
            </p:cNvSpPr>
            <p:nvPr/>
          </p:nvSpPr>
          <p:spPr bwMode="auto">
            <a:xfrm flipH="1">
              <a:off x="2568" y="769"/>
              <a:ext cx="6" cy="617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523" name="Line 21"/>
            <p:cNvSpPr>
              <a:spLocks noChangeShapeType="1"/>
            </p:cNvSpPr>
            <p:nvPr/>
          </p:nvSpPr>
          <p:spPr bwMode="auto">
            <a:xfrm flipH="1" flipV="1">
              <a:off x="1650" y="209"/>
              <a:ext cx="849" cy="1221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524" name="Line 22"/>
            <p:cNvSpPr>
              <a:spLocks noChangeShapeType="1"/>
            </p:cNvSpPr>
            <p:nvPr/>
          </p:nvSpPr>
          <p:spPr bwMode="auto">
            <a:xfrm flipH="1" flipV="1">
              <a:off x="1693" y="149"/>
              <a:ext cx="845" cy="400"/>
            </a:xfrm>
            <a:prstGeom prst="line">
              <a:avLst/>
            </a:prstGeom>
            <a:noFill/>
            <a:ln w="25400" cap="sq">
              <a:solidFill>
                <a:srgbClr val="5B5249"/>
              </a:solidFill>
              <a:round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525" name="Text Box 23"/>
            <p:cNvSpPr txBox="1">
              <a:spLocks noChangeArrowheads="1"/>
            </p:cNvSpPr>
            <p:nvPr/>
          </p:nvSpPr>
          <p:spPr bwMode="auto">
            <a:xfrm>
              <a:off x="794" y="167"/>
              <a:ext cx="43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100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526" name="Text Box 24"/>
            <p:cNvSpPr txBox="1">
              <a:spLocks noChangeArrowheads="1"/>
            </p:cNvSpPr>
            <p:nvPr/>
          </p:nvSpPr>
          <p:spPr bwMode="auto">
            <a:xfrm>
              <a:off x="1367" y="464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30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527" name="Text Box 25"/>
            <p:cNvSpPr txBox="1">
              <a:spLocks noChangeArrowheads="1"/>
            </p:cNvSpPr>
            <p:nvPr/>
          </p:nvSpPr>
          <p:spPr bwMode="auto">
            <a:xfrm>
              <a:off x="2065" y="185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60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528" name="Text Box 26"/>
            <p:cNvSpPr txBox="1">
              <a:spLocks noChangeArrowheads="1"/>
            </p:cNvSpPr>
            <p:nvPr/>
          </p:nvSpPr>
          <p:spPr bwMode="auto">
            <a:xfrm>
              <a:off x="1883" y="882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10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529" name="Text Box 27"/>
            <p:cNvSpPr txBox="1">
              <a:spLocks noChangeArrowheads="1"/>
            </p:cNvSpPr>
            <p:nvPr/>
          </p:nvSpPr>
          <p:spPr bwMode="auto">
            <a:xfrm>
              <a:off x="950" y="866"/>
              <a:ext cx="51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10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530" name="Text Box 28"/>
            <p:cNvSpPr txBox="1">
              <a:spLocks noChangeArrowheads="1"/>
            </p:cNvSpPr>
            <p:nvPr/>
          </p:nvSpPr>
          <p:spPr bwMode="auto">
            <a:xfrm>
              <a:off x="782" y="1193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5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531" name="Text Box 29"/>
            <p:cNvSpPr txBox="1">
              <a:spLocks noChangeArrowheads="1"/>
            </p:cNvSpPr>
            <p:nvPr/>
          </p:nvSpPr>
          <p:spPr bwMode="auto">
            <a:xfrm>
              <a:off x="1913" y="1423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50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532" name="Text Box 30"/>
            <p:cNvSpPr txBox="1">
              <a:spLocks noChangeArrowheads="1"/>
            </p:cNvSpPr>
            <p:nvPr/>
          </p:nvSpPr>
          <p:spPr bwMode="auto">
            <a:xfrm>
              <a:off x="2534" y="984"/>
              <a:ext cx="33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20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2533" name="Oval 31"/>
            <p:cNvSpPr>
              <a:spLocks noChangeArrowheads="1"/>
            </p:cNvSpPr>
            <p:nvPr/>
          </p:nvSpPr>
          <p:spPr bwMode="auto">
            <a:xfrm>
              <a:off x="2427" y="1360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3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534" name="Oval 32"/>
            <p:cNvSpPr>
              <a:spLocks noChangeArrowheads="1"/>
            </p:cNvSpPr>
            <p:nvPr/>
          </p:nvSpPr>
          <p:spPr bwMode="auto">
            <a:xfrm>
              <a:off x="295" y="1179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1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535" name="Oval 33"/>
            <p:cNvSpPr>
              <a:spLocks noChangeArrowheads="1"/>
            </p:cNvSpPr>
            <p:nvPr/>
          </p:nvSpPr>
          <p:spPr bwMode="auto">
            <a:xfrm>
              <a:off x="522" y="544"/>
              <a:ext cx="227" cy="227"/>
            </a:xfrm>
            <a:prstGeom prst="ellipse">
              <a:avLst/>
            </a:prstGeom>
            <a:solidFill>
              <a:srgbClr val="C9DDF1"/>
            </a:solidFill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kumimoji="0" lang="en-US" altLang="zh-CN" sz="2400" baseline="-25000">
                  <a:solidFill>
                    <a:schemeClr val="tx1"/>
                  </a:solidFill>
                  <a:ea typeface="宋体" pitchFamily="2" charset="-122"/>
                </a:rPr>
                <a:t>0</a:t>
              </a:r>
              <a:endParaRPr lang="en-US" altLang="zh-CN" sz="2400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4194325" name="Group 485"/>
          <p:cNvGraphicFramePr>
            <a:graphicFrameLocks noGrp="1"/>
          </p:cNvGraphicFramePr>
          <p:nvPr/>
        </p:nvGraphicFramePr>
        <p:xfrm>
          <a:off x="34925" y="2997200"/>
          <a:ext cx="9018588" cy="3294065"/>
        </p:xfrm>
        <a:graphic>
          <a:graphicData uri="http://schemas.openxmlformats.org/drawingml/2006/table">
            <a:tbl>
              <a:tblPr/>
              <a:tblGrid>
                <a:gridCol w="293688"/>
                <a:gridCol w="1495425"/>
                <a:gridCol w="552450"/>
                <a:gridCol w="1390650"/>
                <a:gridCol w="1733550"/>
                <a:gridCol w="1416050"/>
                <a:gridCol w="2136775"/>
              </a:tblGrid>
              <a:tr h="5048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终点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dist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561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楷体_GB2312" pitchFamily="49" charset="-122"/>
                        </a:rPr>
                        <a:t>集合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2536" name="Rectangle 279"/>
          <p:cNvSpPr>
            <a:spLocks noChangeArrowheads="1"/>
          </p:cNvSpPr>
          <p:nvPr/>
        </p:nvSpPr>
        <p:spPr bwMode="auto">
          <a:xfrm>
            <a:off x="7083425" y="5907088"/>
            <a:ext cx="2136775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37" name="Rectangle 280"/>
          <p:cNvSpPr>
            <a:spLocks noChangeArrowheads="1"/>
          </p:cNvSpPr>
          <p:nvPr/>
        </p:nvSpPr>
        <p:spPr bwMode="auto">
          <a:xfrm>
            <a:off x="5667375" y="5907088"/>
            <a:ext cx="1416050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38" name="Rectangle 281"/>
          <p:cNvSpPr>
            <a:spLocks noChangeArrowheads="1"/>
          </p:cNvSpPr>
          <p:nvPr/>
        </p:nvSpPr>
        <p:spPr bwMode="auto">
          <a:xfrm>
            <a:off x="3933825" y="5907088"/>
            <a:ext cx="1733550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39" name="Rectangle 282"/>
          <p:cNvSpPr>
            <a:spLocks noChangeArrowheads="1"/>
          </p:cNvSpPr>
          <p:nvPr/>
        </p:nvSpPr>
        <p:spPr bwMode="auto">
          <a:xfrm>
            <a:off x="2543175" y="5907088"/>
            <a:ext cx="1390650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0" name="Rectangle 283"/>
          <p:cNvSpPr>
            <a:spLocks noChangeArrowheads="1"/>
          </p:cNvSpPr>
          <p:nvPr/>
        </p:nvSpPr>
        <p:spPr bwMode="auto">
          <a:xfrm>
            <a:off x="1858963" y="5876925"/>
            <a:ext cx="5524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∞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1" name="Rectangle 284"/>
          <p:cNvSpPr>
            <a:spLocks noChangeArrowheads="1"/>
          </p:cNvSpPr>
          <p:nvPr/>
        </p:nvSpPr>
        <p:spPr bwMode="auto">
          <a:xfrm>
            <a:off x="250825" y="5907088"/>
            <a:ext cx="1773238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{0,2,4,3,5,1}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2" name="Rectangle 285"/>
          <p:cNvSpPr>
            <a:spLocks noChangeArrowheads="1"/>
          </p:cNvSpPr>
          <p:nvPr/>
        </p:nvSpPr>
        <p:spPr bwMode="auto">
          <a:xfrm>
            <a:off x="7083425" y="5451475"/>
            <a:ext cx="2136775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60(V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4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3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5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3" name="Rectangle 286"/>
          <p:cNvSpPr>
            <a:spLocks noChangeArrowheads="1"/>
          </p:cNvSpPr>
          <p:nvPr/>
        </p:nvSpPr>
        <p:spPr bwMode="auto">
          <a:xfrm>
            <a:off x="5667375" y="5451475"/>
            <a:ext cx="14160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4" name="Rectangle 287"/>
          <p:cNvSpPr>
            <a:spLocks noChangeArrowheads="1"/>
          </p:cNvSpPr>
          <p:nvPr/>
        </p:nvSpPr>
        <p:spPr bwMode="auto">
          <a:xfrm>
            <a:off x="3933825" y="5451475"/>
            <a:ext cx="17335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5" name="Rectangle 288"/>
          <p:cNvSpPr>
            <a:spLocks noChangeArrowheads="1"/>
          </p:cNvSpPr>
          <p:nvPr/>
        </p:nvSpPr>
        <p:spPr bwMode="auto">
          <a:xfrm>
            <a:off x="2543175" y="5451475"/>
            <a:ext cx="13906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6" name="Rectangle 289"/>
          <p:cNvSpPr>
            <a:spLocks noChangeArrowheads="1"/>
          </p:cNvSpPr>
          <p:nvPr/>
        </p:nvSpPr>
        <p:spPr bwMode="auto">
          <a:xfrm>
            <a:off x="1858963" y="5445125"/>
            <a:ext cx="5524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∞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7" name="Rectangle 290"/>
          <p:cNvSpPr>
            <a:spLocks noChangeArrowheads="1"/>
          </p:cNvSpPr>
          <p:nvPr/>
        </p:nvSpPr>
        <p:spPr bwMode="auto">
          <a:xfrm>
            <a:off x="323850" y="5451475"/>
            <a:ext cx="1495425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{0,2,4,3,5}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8" name="Rectangle 291"/>
          <p:cNvSpPr>
            <a:spLocks noChangeArrowheads="1"/>
          </p:cNvSpPr>
          <p:nvPr/>
        </p:nvSpPr>
        <p:spPr bwMode="auto">
          <a:xfrm>
            <a:off x="7083425" y="4995863"/>
            <a:ext cx="2136775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90(V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4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5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49" name="Rectangle 292"/>
          <p:cNvSpPr>
            <a:spLocks noChangeArrowheads="1"/>
          </p:cNvSpPr>
          <p:nvPr/>
        </p:nvSpPr>
        <p:spPr bwMode="auto">
          <a:xfrm>
            <a:off x="5667375" y="4995863"/>
            <a:ext cx="1416050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0" name="Rectangle 293"/>
          <p:cNvSpPr>
            <a:spLocks noChangeArrowheads="1"/>
          </p:cNvSpPr>
          <p:nvPr/>
        </p:nvSpPr>
        <p:spPr bwMode="auto">
          <a:xfrm>
            <a:off x="3933825" y="4995863"/>
            <a:ext cx="1733550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50(V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4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3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1" name="Rectangle 294"/>
          <p:cNvSpPr>
            <a:spLocks noChangeArrowheads="1"/>
          </p:cNvSpPr>
          <p:nvPr/>
        </p:nvSpPr>
        <p:spPr bwMode="auto">
          <a:xfrm>
            <a:off x="2543175" y="4995863"/>
            <a:ext cx="1390650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2" name="Rectangle 295"/>
          <p:cNvSpPr>
            <a:spLocks noChangeArrowheads="1"/>
          </p:cNvSpPr>
          <p:nvPr/>
        </p:nvSpPr>
        <p:spPr bwMode="auto">
          <a:xfrm>
            <a:off x="1835150" y="4995863"/>
            <a:ext cx="552450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∞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3" name="Rectangle 296"/>
          <p:cNvSpPr>
            <a:spLocks noChangeArrowheads="1"/>
          </p:cNvSpPr>
          <p:nvPr/>
        </p:nvSpPr>
        <p:spPr bwMode="auto">
          <a:xfrm>
            <a:off x="395288" y="4995863"/>
            <a:ext cx="1495425" cy="4556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{0,2,4,3}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4" name="Rectangle 297"/>
          <p:cNvSpPr>
            <a:spLocks noChangeArrowheads="1"/>
          </p:cNvSpPr>
          <p:nvPr/>
        </p:nvSpPr>
        <p:spPr bwMode="auto">
          <a:xfrm>
            <a:off x="7083425" y="4540250"/>
            <a:ext cx="2136775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100(V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5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5" name="Rectangle 298"/>
          <p:cNvSpPr>
            <a:spLocks noChangeArrowheads="1"/>
          </p:cNvSpPr>
          <p:nvPr/>
        </p:nvSpPr>
        <p:spPr bwMode="auto">
          <a:xfrm>
            <a:off x="5667375" y="4540250"/>
            <a:ext cx="14160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30(V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4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6" name="Rectangle 299"/>
          <p:cNvSpPr>
            <a:spLocks noChangeArrowheads="1"/>
          </p:cNvSpPr>
          <p:nvPr/>
        </p:nvSpPr>
        <p:spPr bwMode="auto">
          <a:xfrm>
            <a:off x="3933825" y="4540250"/>
            <a:ext cx="17335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60(V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2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3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7" name="Rectangle 300"/>
          <p:cNvSpPr>
            <a:spLocks noChangeArrowheads="1"/>
          </p:cNvSpPr>
          <p:nvPr/>
        </p:nvSpPr>
        <p:spPr bwMode="auto">
          <a:xfrm>
            <a:off x="2543175" y="4540250"/>
            <a:ext cx="13906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////////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8" name="Rectangle 301"/>
          <p:cNvSpPr>
            <a:spLocks noChangeArrowheads="1"/>
          </p:cNvSpPr>
          <p:nvPr/>
        </p:nvSpPr>
        <p:spPr bwMode="auto">
          <a:xfrm>
            <a:off x="1835150" y="4540250"/>
            <a:ext cx="552450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∞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59" name="Rectangle 302"/>
          <p:cNvSpPr>
            <a:spLocks noChangeArrowheads="1"/>
          </p:cNvSpPr>
          <p:nvPr/>
        </p:nvSpPr>
        <p:spPr bwMode="auto">
          <a:xfrm>
            <a:off x="495300" y="4540250"/>
            <a:ext cx="1495425" cy="455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{0,2,4}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60" name="Rectangle 303"/>
          <p:cNvSpPr>
            <a:spLocks noChangeArrowheads="1"/>
          </p:cNvSpPr>
          <p:nvPr/>
        </p:nvSpPr>
        <p:spPr bwMode="auto">
          <a:xfrm>
            <a:off x="7083425" y="4029075"/>
            <a:ext cx="2136775" cy="5111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100(V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5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61" name="Rectangle 304"/>
          <p:cNvSpPr>
            <a:spLocks noChangeArrowheads="1"/>
          </p:cNvSpPr>
          <p:nvPr/>
        </p:nvSpPr>
        <p:spPr bwMode="auto">
          <a:xfrm>
            <a:off x="5667375" y="4029075"/>
            <a:ext cx="1416050" cy="5111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30(V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4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62" name="Rectangle 305"/>
          <p:cNvSpPr>
            <a:spLocks noChangeArrowheads="1"/>
          </p:cNvSpPr>
          <p:nvPr/>
        </p:nvSpPr>
        <p:spPr bwMode="auto">
          <a:xfrm>
            <a:off x="3933825" y="4029075"/>
            <a:ext cx="1733550" cy="5111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∞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63" name="Rectangle 306"/>
          <p:cNvSpPr>
            <a:spLocks noChangeArrowheads="1"/>
          </p:cNvSpPr>
          <p:nvPr/>
        </p:nvSpPr>
        <p:spPr bwMode="auto">
          <a:xfrm>
            <a:off x="2543175" y="4029075"/>
            <a:ext cx="1390650" cy="5111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10(V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0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,V</a:t>
            </a:r>
            <a:r>
              <a:rPr kumimoji="0" lang="en-US" altLang="zh-CN" sz="2000" baseline="-25000">
                <a:solidFill>
                  <a:srgbClr val="000066"/>
                </a:solidFill>
                <a:ea typeface="宋体" pitchFamily="2" charset="-122"/>
              </a:rPr>
              <a:t>2</a:t>
            </a: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)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64" name="Rectangle 307"/>
          <p:cNvSpPr>
            <a:spLocks noChangeArrowheads="1"/>
          </p:cNvSpPr>
          <p:nvPr/>
        </p:nvSpPr>
        <p:spPr bwMode="auto">
          <a:xfrm>
            <a:off x="1835150" y="4029075"/>
            <a:ext cx="552450" cy="5111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algn="ctr"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∞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65" name="Rectangle 309"/>
          <p:cNvSpPr>
            <a:spLocks noChangeArrowheads="1"/>
          </p:cNvSpPr>
          <p:nvPr/>
        </p:nvSpPr>
        <p:spPr bwMode="auto">
          <a:xfrm>
            <a:off x="2632075" y="4005263"/>
            <a:ext cx="500063" cy="4730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 sz="2500"/>
              <a:t>√</a:t>
            </a:r>
            <a:endParaRPr kumimoji="0" lang="en-US" altLang="zh-CN" sz="2500"/>
          </a:p>
        </p:txBody>
      </p:sp>
      <p:sp>
        <p:nvSpPr>
          <p:cNvPr id="1052566" name="Rectangle 310"/>
          <p:cNvSpPr>
            <a:spLocks noChangeArrowheads="1"/>
          </p:cNvSpPr>
          <p:nvPr/>
        </p:nvSpPr>
        <p:spPr bwMode="auto">
          <a:xfrm>
            <a:off x="5727700" y="4468813"/>
            <a:ext cx="500063" cy="4730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 sz="2500"/>
              <a:t>√</a:t>
            </a:r>
            <a:endParaRPr kumimoji="0" lang="en-US" altLang="zh-CN" sz="2500"/>
          </a:p>
        </p:txBody>
      </p:sp>
      <p:sp>
        <p:nvSpPr>
          <p:cNvPr id="1052567" name="Rectangle 311"/>
          <p:cNvSpPr>
            <a:spLocks noChangeArrowheads="1"/>
          </p:cNvSpPr>
          <p:nvPr/>
        </p:nvSpPr>
        <p:spPr bwMode="auto">
          <a:xfrm>
            <a:off x="3922713" y="4940300"/>
            <a:ext cx="500062" cy="4730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 sz="2500"/>
              <a:t>√</a:t>
            </a:r>
            <a:endParaRPr kumimoji="0" lang="en-US" altLang="zh-CN" sz="2500"/>
          </a:p>
        </p:txBody>
      </p:sp>
      <p:sp>
        <p:nvSpPr>
          <p:cNvPr id="1052568" name="Rectangle 312"/>
          <p:cNvSpPr>
            <a:spLocks noChangeArrowheads="1"/>
          </p:cNvSpPr>
          <p:nvPr/>
        </p:nvSpPr>
        <p:spPr bwMode="auto">
          <a:xfrm>
            <a:off x="7167563" y="5445125"/>
            <a:ext cx="500062" cy="4730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 sz="2500"/>
              <a:t>√</a:t>
            </a:r>
            <a:endParaRPr kumimoji="0" lang="en-US" altLang="zh-CN" sz="2500"/>
          </a:p>
        </p:txBody>
      </p:sp>
      <p:sp>
        <p:nvSpPr>
          <p:cNvPr id="1052569" name="Rectangle 313"/>
          <p:cNvSpPr>
            <a:spLocks noChangeArrowheads="1"/>
          </p:cNvSpPr>
          <p:nvPr/>
        </p:nvSpPr>
        <p:spPr bwMode="auto">
          <a:xfrm>
            <a:off x="1839913" y="5876925"/>
            <a:ext cx="500062" cy="4730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algn="ctr" eaLnBrk="1" hangingPunct="1"/>
            <a:r>
              <a:rPr kumimoji="0" lang="en-US" altLang="zh-CN" sz="2500"/>
              <a:t>√</a:t>
            </a:r>
            <a:endParaRPr kumimoji="0" lang="en-US" altLang="zh-CN" sz="2500"/>
          </a:p>
        </p:txBody>
      </p:sp>
      <p:sp useBgFill="1">
        <p:nvSpPr>
          <p:cNvPr id="1052570" name="Text Box 396"/>
          <p:cNvSpPr txBox="1">
            <a:spLocks noChangeArrowheads="1"/>
          </p:cNvSpPr>
          <p:nvPr/>
        </p:nvSpPr>
        <p:spPr bwMode="auto">
          <a:xfrm>
            <a:off x="5145088" y="188913"/>
            <a:ext cx="3779837" cy="94615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最短路径        长度  </a:t>
            </a:r>
            <a:endParaRPr lang="zh-CN" altLang="en-US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, v</a:t>
            </a:r>
            <a:r>
              <a:rPr lang="en-US" altLang="zh-CN" baseline="-25000"/>
              <a:t>2</a:t>
            </a:r>
            <a:r>
              <a:rPr lang="zh-CN" altLang="en-US"/>
              <a:t>）           </a:t>
            </a: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52571" name="Rectangle 486"/>
          <p:cNvSpPr>
            <a:spLocks noChangeArrowheads="1"/>
          </p:cNvSpPr>
          <p:nvPr/>
        </p:nvSpPr>
        <p:spPr bwMode="auto">
          <a:xfrm>
            <a:off x="639763" y="3997325"/>
            <a:ext cx="1052512" cy="5111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/>
          <a:p>
            <a:pPr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{0}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 useBgFill="1">
        <p:nvSpPr>
          <p:cNvPr id="1052572" name="Rectangle 308"/>
          <p:cNvSpPr>
            <a:spLocks noChangeArrowheads="1"/>
          </p:cNvSpPr>
          <p:nvPr/>
        </p:nvSpPr>
        <p:spPr bwMode="auto">
          <a:xfrm>
            <a:off x="611188" y="4068763"/>
            <a:ext cx="1052512" cy="368300"/>
          </a:xfrm>
          <a:prstGeom prst="rect">
            <a:avLst/>
          </a:prstGeom>
          <a:ln w="9525" algn="ctr">
            <a:noFill/>
            <a:miter lim="800000"/>
          </a:ln>
        </p:spPr>
        <p:txBody>
          <a:bodyPr anchor="ctr"/>
          <a:p>
            <a:pPr eaLnBrk="1" hangingPunct="1">
              <a:spcBef>
                <a:spcPct val="20000"/>
              </a:spcBef>
            </a:pPr>
            <a:r>
              <a:rPr kumimoji="0" lang="en-US" altLang="zh-CN" sz="2000">
                <a:solidFill>
                  <a:srgbClr val="000066"/>
                </a:solidFill>
                <a:ea typeface="宋体" pitchFamily="2" charset="-122"/>
              </a:rPr>
              <a:t>{0,2}</a:t>
            </a:r>
            <a:endParaRPr kumimoji="0" lang="en-US" altLang="zh-CN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52573" name="Oval 488"/>
          <p:cNvSpPr>
            <a:spLocks noChangeArrowheads="1"/>
          </p:cNvSpPr>
          <p:nvPr/>
        </p:nvSpPr>
        <p:spPr bwMode="auto">
          <a:xfrm>
            <a:off x="2339975" y="0"/>
            <a:ext cx="360363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>
                <a:ea typeface="宋体" pitchFamily="2" charset="-122"/>
              </a:rPr>
              <a:t>v</a:t>
            </a:r>
            <a:r>
              <a:rPr lang="en-US" altLang="zh-CN" sz="2400" baseline="-25000">
                <a:ea typeface="宋体" pitchFamily="2" charset="-122"/>
              </a:rPr>
              <a:t>5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574" name="Oval 489"/>
          <p:cNvSpPr>
            <a:spLocks noChangeArrowheads="1"/>
          </p:cNvSpPr>
          <p:nvPr/>
        </p:nvSpPr>
        <p:spPr bwMode="auto">
          <a:xfrm>
            <a:off x="2359025" y="2378075"/>
            <a:ext cx="360363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/>
              <a:t>v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575" name="Oval 490"/>
          <p:cNvSpPr>
            <a:spLocks noChangeArrowheads="1"/>
          </p:cNvSpPr>
          <p:nvPr/>
        </p:nvSpPr>
        <p:spPr bwMode="auto">
          <a:xfrm>
            <a:off x="3910013" y="863600"/>
            <a:ext cx="360362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/>
              <a:t>v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052576" name="Line 491"/>
          <p:cNvSpPr>
            <a:spLocks noChangeShapeType="1"/>
          </p:cNvSpPr>
          <p:nvPr/>
        </p:nvSpPr>
        <p:spPr bwMode="auto">
          <a:xfrm>
            <a:off x="1182688" y="1068388"/>
            <a:ext cx="2735262" cy="0"/>
          </a:xfrm>
          <a:prstGeom prst="line">
            <a:avLst/>
          </a:prstGeom>
          <a:noFill/>
          <a:ln w="25400" cap="sq">
            <a:solidFill>
              <a:schemeClr val="folHlink"/>
            </a:solidFill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2577" name="Line 492"/>
          <p:cNvSpPr>
            <a:spLocks noChangeShapeType="1"/>
          </p:cNvSpPr>
          <p:nvPr/>
        </p:nvSpPr>
        <p:spPr bwMode="auto">
          <a:xfrm>
            <a:off x="1076325" y="1193800"/>
            <a:ext cx="1341438" cy="1244600"/>
          </a:xfrm>
          <a:prstGeom prst="line">
            <a:avLst/>
          </a:prstGeom>
          <a:noFill/>
          <a:ln w="25400" cap="sq">
            <a:solidFill>
              <a:schemeClr val="folHlink"/>
            </a:solidFill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2578" name="Line 493"/>
          <p:cNvSpPr>
            <a:spLocks noChangeShapeType="1"/>
          </p:cNvSpPr>
          <p:nvPr/>
        </p:nvSpPr>
        <p:spPr bwMode="auto">
          <a:xfrm flipH="1">
            <a:off x="4076700" y="1220788"/>
            <a:ext cx="9525" cy="979487"/>
          </a:xfrm>
          <a:prstGeom prst="line">
            <a:avLst/>
          </a:prstGeom>
          <a:noFill/>
          <a:ln w="25400" cap="sq">
            <a:solidFill>
              <a:schemeClr val="folHlink"/>
            </a:solidFill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2579" name="Text Box 495"/>
          <p:cNvSpPr txBox="1">
            <a:spLocks noChangeArrowheads="1"/>
          </p:cNvSpPr>
          <p:nvPr/>
        </p:nvSpPr>
        <p:spPr bwMode="auto">
          <a:xfrm>
            <a:off x="2170113" y="736600"/>
            <a:ext cx="523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>
                <a:ea typeface="宋体" pitchFamily="2" charset="-122"/>
              </a:rPr>
              <a:t>30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052580" name="Text Box 497"/>
          <p:cNvSpPr txBox="1">
            <a:spLocks noChangeArrowheads="1"/>
          </p:cNvSpPr>
          <p:nvPr/>
        </p:nvSpPr>
        <p:spPr bwMode="auto">
          <a:xfrm>
            <a:off x="1508125" y="1374775"/>
            <a:ext cx="8207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/>
            <a:r>
              <a:rPr lang="en-US" altLang="zh-CN" sz="2400"/>
              <a:t>10</a:t>
            </a:r>
            <a:endParaRPr lang="en-US" altLang="zh-CN" sz="2400"/>
          </a:p>
        </p:txBody>
      </p:sp>
      <p:sp>
        <p:nvSpPr>
          <p:cNvPr id="1052581" name="Text Box 498"/>
          <p:cNvSpPr txBox="1">
            <a:spLocks noChangeArrowheads="1"/>
          </p:cNvSpPr>
          <p:nvPr/>
        </p:nvSpPr>
        <p:spPr bwMode="auto">
          <a:xfrm>
            <a:off x="4022725" y="1562100"/>
            <a:ext cx="523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/>
              <a:t>20</a:t>
            </a:r>
            <a:endParaRPr lang="en-US" altLang="zh-CN" sz="2400"/>
          </a:p>
        </p:txBody>
      </p:sp>
      <p:sp>
        <p:nvSpPr>
          <p:cNvPr id="1052582" name="Oval 499"/>
          <p:cNvSpPr>
            <a:spLocks noChangeArrowheads="1"/>
          </p:cNvSpPr>
          <p:nvPr/>
        </p:nvSpPr>
        <p:spPr bwMode="auto">
          <a:xfrm>
            <a:off x="3852863" y="2159000"/>
            <a:ext cx="360362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>
                <a:ea typeface="宋体" pitchFamily="2" charset="-122"/>
              </a:rPr>
              <a:t>v</a:t>
            </a:r>
            <a:r>
              <a:rPr lang="en-US" altLang="zh-CN" sz="2400" baseline="-25000">
                <a:ea typeface="宋体" pitchFamily="2" charset="-122"/>
              </a:rPr>
              <a:t>3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583" name="Oval 500"/>
          <p:cNvSpPr>
            <a:spLocks noChangeArrowheads="1"/>
          </p:cNvSpPr>
          <p:nvPr/>
        </p:nvSpPr>
        <p:spPr bwMode="auto">
          <a:xfrm>
            <a:off x="468313" y="1871663"/>
            <a:ext cx="360362" cy="360362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2400">
                <a:ea typeface="宋体" pitchFamily="2" charset="-122"/>
              </a:rPr>
              <a:t>v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584" name="Oval 501"/>
          <p:cNvSpPr>
            <a:spLocks noChangeArrowheads="1"/>
          </p:cNvSpPr>
          <p:nvPr/>
        </p:nvSpPr>
        <p:spPr bwMode="auto">
          <a:xfrm>
            <a:off x="828675" y="863600"/>
            <a:ext cx="360363" cy="360363"/>
          </a:xfrm>
          <a:prstGeom prst="ellipse">
            <a:avLst/>
          </a:prstGeom>
          <a:solidFill>
            <a:srgbClr val="FFCC99"/>
          </a:solidFill>
          <a:ln w="254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kumimoji="0" lang="en-US" altLang="zh-CN" sz="2400">
                <a:ea typeface="宋体" pitchFamily="2" charset="-122"/>
              </a:rPr>
              <a:t>v</a:t>
            </a:r>
            <a:r>
              <a:rPr kumimoji="0" lang="en-US" altLang="zh-CN" sz="2400" baseline="-25000">
                <a:ea typeface="宋体" pitchFamily="2" charset="-122"/>
              </a:rPr>
              <a:t>0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1052585" name="Freeform 504"/>
          <p:cNvSpPr/>
          <p:nvPr/>
        </p:nvSpPr>
        <p:spPr bwMode="auto">
          <a:xfrm>
            <a:off x="2620963" y="333375"/>
            <a:ext cx="1282700" cy="1843088"/>
          </a:xfrm>
          <a:custGeom>
            <a:avLst/>
            <a:gdLst>
              <a:gd name="T0" fmla="*/ 2147483647 w 808"/>
              <a:gd name="T1" fmla="*/ 2147483647 h 1161"/>
              <a:gd name="T2" fmla="*/ 0 w 808"/>
              <a:gd name="T3" fmla="*/ 0 h 1161"/>
              <a:gd name="T4" fmla="*/ 0 60000 65536"/>
              <a:gd name="T5" fmla="*/ 0 60000 65536"/>
              <a:gd name="T6" fmla="*/ 0 w 808"/>
              <a:gd name="T7" fmla="*/ 0 h 1161"/>
              <a:gd name="T8" fmla="*/ 808 w 808"/>
              <a:gd name="T9" fmla="*/ 1161 h 11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8" h="1161">
                <a:moveTo>
                  <a:pt x="808" y="1161"/>
                </a:moveTo>
                <a:lnTo>
                  <a:pt x="0" y="0"/>
                </a:lnTo>
              </a:path>
            </a:pathLst>
          </a:custGeom>
          <a:noFill/>
          <a:ln w="25400" cap="sq">
            <a:solidFill>
              <a:schemeClr val="folHlink"/>
            </a:solidFill>
            <a:round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2586" name="Text Box 505"/>
          <p:cNvSpPr txBox="1">
            <a:spLocks noChangeArrowheads="1"/>
          </p:cNvSpPr>
          <p:nvPr/>
        </p:nvSpPr>
        <p:spPr bwMode="auto">
          <a:xfrm>
            <a:off x="2989263" y="1400175"/>
            <a:ext cx="523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/>
              <a:t>10</a:t>
            </a:r>
            <a:endParaRPr lang="en-US" altLang="zh-CN" sz="2400"/>
          </a:p>
        </p:txBody>
      </p:sp>
      <p:sp>
        <p:nvSpPr>
          <p:cNvPr id="1052587" name="Text Box 506"/>
          <p:cNvSpPr txBox="1">
            <a:spLocks noChangeArrowheads="1"/>
          </p:cNvSpPr>
          <p:nvPr/>
        </p:nvSpPr>
        <p:spPr bwMode="auto">
          <a:xfrm>
            <a:off x="5145088" y="1092200"/>
            <a:ext cx="32353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, v</a:t>
            </a:r>
            <a:r>
              <a:rPr lang="en-US" altLang="zh-CN" baseline="-25000"/>
              <a:t>4</a:t>
            </a:r>
            <a:r>
              <a:rPr lang="zh-CN" altLang="en-US"/>
              <a:t>）           </a:t>
            </a:r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1052588" name="Text Box 507"/>
          <p:cNvSpPr txBox="1">
            <a:spLocks noChangeArrowheads="1"/>
          </p:cNvSpPr>
          <p:nvPr/>
        </p:nvSpPr>
        <p:spPr bwMode="auto">
          <a:xfrm>
            <a:off x="5145088" y="1524000"/>
            <a:ext cx="327342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, v</a:t>
            </a:r>
            <a:r>
              <a:rPr lang="en-US" altLang="zh-CN" baseline="-25000"/>
              <a:t>4</a:t>
            </a:r>
            <a:r>
              <a:rPr lang="en-US" altLang="zh-CN"/>
              <a:t>, v</a:t>
            </a:r>
            <a:r>
              <a:rPr lang="en-US" altLang="zh-CN" baseline="-25000"/>
              <a:t>3</a:t>
            </a:r>
            <a:r>
              <a:rPr lang="zh-CN" altLang="en-US"/>
              <a:t>）      </a:t>
            </a:r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1052589" name="Text Box 508"/>
          <p:cNvSpPr txBox="1">
            <a:spLocks noChangeArrowheads="1"/>
          </p:cNvSpPr>
          <p:nvPr/>
        </p:nvSpPr>
        <p:spPr bwMode="auto">
          <a:xfrm>
            <a:off x="5145088" y="1989138"/>
            <a:ext cx="3271837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,v</a:t>
            </a:r>
            <a:r>
              <a:rPr lang="en-US" altLang="zh-CN" baseline="-25000"/>
              <a:t>4</a:t>
            </a:r>
            <a:r>
              <a:rPr lang="en-US" altLang="zh-CN"/>
              <a:t>,v</a:t>
            </a:r>
            <a:r>
              <a:rPr lang="en-US" altLang="zh-CN" baseline="-25000"/>
              <a:t>3</a:t>
            </a:r>
            <a:r>
              <a:rPr lang="en-US" altLang="zh-CN"/>
              <a:t>,v</a:t>
            </a:r>
            <a:r>
              <a:rPr lang="en-US" altLang="zh-CN" baseline="-25000"/>
              <a:t>5</a:t>
            </a:r>
            <a:r>
              <a:rPr lang="en-US" altLang="zh-CN"/>
              <a:t>)      60</a:t>
            </a:r>
            <a:endParaRPr lang="en-US" altLang="zh-CN"/>
          </a:p>
        </p:txBody>
      </p:sp>
      <p:sp>
        <p:nvSpPr>
          <p:cNvPr id="1052590" name="Text Box 509"/>
          <p:cNvSpPr txBox="1">
            <a:spLocks noChangeArrowheads="1"/>
          </p:cNvSpPr>
          <p:nvPr/>
        </p:nvSpPr>
        <p:spPr bwMode="auto">
          <a:xfrm>
            <a:off x="5380038" y="2420938"/>
            <a:ext cx="293687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→v</a:t>
            </a:r>
            <a:r>
              <a:rPr lang="en-US" altLang="zh-CN" baseline="-25000"/>
              <a:t>1</a:t>
            </a:r>
            <a:r>
              <a:rPr lang="en-US" altLang="zh-CN"/>
              <a:t>              </a:t>
            </a:r>
            <a:r>
              <a:rPr lang="zh-CN" altLang="en-US"/>
              <a:t>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9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5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5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5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5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5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5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5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5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5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5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5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5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5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5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5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0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0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0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0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5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5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5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5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5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5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5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05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0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5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5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5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5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5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5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5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5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536" grpId="0"/>
      <p:bldP spid="1052537" grpId="0"/>
      <p:bldP spid="1052538" grpId="0"/>
      <p:bldP spid="1052539" grpId="0"/>
      <p:bldP spid="1052540" grpId="0"/>
      <p:bldP spid="1052541" grpId="0"/>
      <p:bldP spid="1052542" grpId="0"/>
      <p:bldP spid="1052543" grpId="0"/>
      <p:bldP spid="1052544" grpId="0"/>
      <p:bldP spid="1052545" grpId="0"/>
      <p:bldP spid="1052546" grpId="0"/>
      <p:bldP spid="1052547" grpId="0"/>
      <p:bldP spid="1052548" grpId="0"/>
      <p:bldP spid="1052549" grpId="0"/>
      <p:bldP spid="1052550" grpId="0"/>
      <p:bldP spid="1052551" grpId="0"/>
      <p:bldP spid="1052552" grpId="0"/>
      <p:bldP spid="1052553" grpId="0"/>
      <p:bldP spid="1052554" grpId="0"/>
      <p:bldP spid="1052555" grpId="0"/>
      <p:bldP spid="1052556" grpId="0"/>
      <p:bldP spid="1052557" grpId="0"/>
      <p:bldP spid="1052558" grpId="0"/>
      <p:bldP spid="1052559" grpId="0"/>
      <p:bldP spid="1052560" grpId="0"/>
      <p:bldP spid="1052561" grpId="0"/>
      <p:bldP spid="1052562" grpId="0"/>
      <p:bldP spid="1052563" grpId="0"/>
      <p:bldP spid="1052564" grpId="0"/>
      <p:bldP spid="1052565" grpId="0"/>
      <p:bldP spid="1052566" grpId="0"/>
      <p:bldP spid="1052567" grpId="0"/>
      <p:bldP spid="1052568" grpId="0"/>
      <p:bldP spid="1052569" grpId="0"/>
      <p:bldP spid="1052570" grpId="0" animBg="1"/>
      <p:bldP spid="1052571" grpId="0"/>
      <p:bldP spid="1052572" grpId="0" animBg="1"/>
      <p:bldP spid="1052573" grpId="0" animBg="1"/>
      <p:bldP spid="1052574" grpId="0" animBg="1"/>
      <p:bldP spid="1052575" grpId="0" animBg="1"/>
      <p:bldP spid="1052576" grpId="0" animBg="1"/>
      <p:bldP spid="1052577" grpId="0" animBg="1"/>
      <p:bldP spid="1052578" grpId="0" animBg="1"/>
      <p:bldP spid="1052579" grpId="0"/>
      <p:bldP spid="1052580" grpId="0"/>
      <p:bldP spid="1052581" grpId="0"/>
      <p:bldP spid="1052582" grpId="0" animBg="1"/>
      <p:bldP spid="1052583" grpId="0" animBg="1"/>
      <p:bldP spid="1052584" grpId="0" animBg="1"/>
      <p:bldP spid="1052585" grpId="0" animBg="1"/>
      <p:bldP spid="1052586" grpId="0"/>
      <p:bldP spid="1052587" grpId="0"/>
      <p:bldP spid="1052588" grpId="0"/>
      <p:bldP spid="1052589" grpId="0"/>
      <p:bldP spid="10525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7DA2992-3ED6-4EE3-A56B-ACAE128FD53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1565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66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1567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568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569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70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①</a:t>
            </a:r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1051571" name="Text Box 11"/>
          <p:cNvSpPr txBox="1">
            <a:spLocks noChangeArrowheads="1"/>
          </p:cNvSpPr>
          <p:nvPr/>
        </p:nvSpPr>
        <p:spPr bwMode="auto">
          <a:xfrm>
            <a:off x="971550" y="2133600"/>
            <a:ext cx="4032250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如何进行拓扑排序？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72" name="Text Box 12"/>
          <p:cNvSpPr txBox="1">
            <a:spLocks noChangeArrowheads="1"/>
          </p:cNvSpPr>
          <p:nvPr/>
        </p:nvSpPr>
        <p:spPr bwMode="auto">
          <a:xfrm>
            <a:off x="685800" y="2852738"/>
            <a:ext cx="8710613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Ⅰ.</a:t>
            </a:r>
            <a:r>
              <a:rPr lang="zh-CN" altLang="en-US">
                <a:solidFill>
                  <a:srgbClr val="000066"/>
                </a:solidFill>
              </a:rPr>
              <a:t>从有向图中选取一个</a:t>
            </a:r>
            <a:r>
              <a:rPr lang="zh-CN" altLang="en-US"/>
              <a:t>没有前驱</a:t>
            </a:r>
            <a:r>
              <a:rPr lang="zh-CN" altLang="en-US">
                <a:solidFill>
                  <a:srgbClr val="000066"/>
                </a:solidFill>
              </a:rPr>
              <a:t>的顶点，并输出之；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73" name="Text Box 13"/>
          <p:cNvSpPr txBox="1">
            <a:spLocks noChangeArrowheads="1"/>
          </p:cNvSpPr>
          <p:nvPr/>
        </p:nvSpPr>
        <p:spPr bwMode="auto">
          <a:xfrm>
            <a:off x="684213" y="3521075"/>
            <a:ext cx="8459787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Ⅱ.</a:t>
            </a:r>
            <a:r>
              <a:rPr lang="zh-CN" altLang="en-US">
                <a:solidFill>
                  <a:srgbClr val="000066"/>
                </a:solidFill>
              </a:rPr>
              <a:t>从有向图中</a:t>
            </a:r>
            <a:r>
              <a:rPr lang="zh-CN" altLang="en-US"/>
              <a:t>删去此顶点以及所有以它为尾的弧；</a:t>
            </a:r>
            <a:endParaRPr lang="zh-CN" altLang="en-US"/>
          </a:p>
        </p:txBody>
      </p:sp>
      <p:sp>
        <p:nvSpPr>
          <p:cNvPr id="1051574" name="Text Box 27"/>
          <p:cNvSpPr txBox="1">
            <a:spLocks noChangeArrowheads="1"/>
          </p:cNvSpPr>
          <p:nvPr/>
        </p:nvSpPr>
        <p:spPr bwMode="auto">
          <a:xfrm>
            <a:off x="1476375" y="4148138"/>
            <a:ext cx="6119813" cy="1117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</a:rPr>
              <a:t>重复上述两步，直至</a:t>
            </a:r>
            <a:r>
              <a:rPr lang="zh-CN" altLang="en-US"/>
              <a:t>图空</a:t>
            </a:r>
            <a:r>
              <a:rPr lang="zh-CN" altLang="en-US">
                <a:solidFill>
                  <a:srgbClr val="000066"/>
                </a:solidFill>
              </a:rPr>
              <a:t>，</a:t>
            </a:r>
            <a:r>
              <a:rPr lang="zh-CN" altLang="en-US"/>
              <a:t>或</a:t>
            </a:r>
            <a:r>
              <a:rPr lang="zh-CN" altLang="en-US">
                <a:solidFill>
                  <a:srgbClr val="000066"/>
                </a:solidFill>
              </a:rPr>
              <a:t>者图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</a:rPr>
              <a:t>不空但</a:t>
            </a:r>
            <a:r>
              <a:rPr lang="zh-CN" altLang="en-US"/>
              <a:t>找不到无前驱的顶点为止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571" grpId="0"/>
      <p:bldP spid="1051572" grpId="0"/>
      <p:bldP spid="1051573" grpId="0"/>
      <p:bldP spid="10515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5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F7E8B03B-0356-42D1-A609-8C327896222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592" name="Text Box 9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593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594" name="Line 11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595" name="Line 12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596" name="Text Box 13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597" name="Text Box 14"/>
          <p:cNvSpPr txBox="1">
            <a:spLocks noChangeArrowheads="1"/>
          </p:cNvSpPr>
          <p:nvPr/>
        </p:nvSpPr>
        <p:spPr bwMode="auto">
          <a:xfrm>
            <a:off x="4356100" y="1536700"/>
            <a:ext cx="4537075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迪杰斯特拉算法</a:t>
            </a:r>
            <a:r>
              <a:rPr lang="zh-CN" altLang="en-US"/>
              <a:t>实现思想</a:t>
            </a:r>
            <a:endParaRPr lang="zh-CN" altLang="en-US"/>
          </a:p>
        </p:txBody>
      </p:sp>
      <p:sp>
        <p:nvSpPr>
          <p:cNvPr id="1052598" name="Text Box 15"/>
          <p:cNvSpPr txBox="1">
            <a:spLocks noChangeArrowheads="1"/>
          </p:cNvSpPr>
          <p:nvPr/>
        </p:nvSpPr>
        <p:spPr bwMode="auto">
          <a:xfrm>
            <a:off x="736600" y="2008188"/>
            <a:ext cx="3114675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/>
              <a:t>一、存储结构</a:t>
            </a:r>
            <a:endParaRPr lang="zh-CN" altLang="en-US"/>
          </a:p>
        </p:txBody>
      </p:sp>
      <p:sp>
        <p:nvSpPr>
          <p:cNvPr id="1052599" name="Text Box 16"/>
          <p:cNvSpPr txBox="1">
            <a:spLocks noChangeArrowheads="1"/>
          </p:cNvSpPr>
          <p:nvPr/>
        </p:nvSpPr>
        <p:spPr bwMode="auto">
          <a:xfrm>
            <a:off x="827088" y="2492375"/>
            <a:ext cx="7705725" cy="94615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1. </a:t>
            </a:r>
            <a:r>
              <a:rPr lang="zh-CN" altLang="en-US">
                <a:solidFill>
                  <a:srgbClr val="000066"/>
                </a:solidFill>
              </a:rPr>
              <a:t>带权邻接矩阵用</a:t>
            </a:r>
            <a:r>
              <a:rPr lang="en-US" altLang="zh-CN">
                <a:solidFill>
                  <a:srgbClr val="000066"/>
                </a:solidFill>
              </a:rPr>
              <a:t>g.arcs[ ][ ]</a:t>
            </a:r>
            <a:r>
              <a:rPr lang="zh-CN" altLang="en-US">
                <a:solidFill>
                  <a:srgbClr val="000066"/>
                </a:solidFill>
              </a:rPr>
              <a:t>表示</a:t>
            </a:r>
            <a:r>
              <a:rPr lang="en-US" altLang="zh-CN">
                <a:solidFill>
                  <a:srgbClr val="000066"/>
                </a:solidFill>
              </a:rPr>
              <a:t>; </a:t>
            </a:r>
            <a:endParaRPr lang="en-US" altLang="zh-CN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     </a:t>
            </a:r>
            <a:r>
              <a:rPr lang="zh-CN" altLang="en-US">
                <a:solidFill>
                  <a:srgbClr val="000066"/>
                </a:solidFill>
              </a:rPr>
              <a:t>用</a:t>
            </a:r>
            <a:r>
              <a:rPr lang="en-US" altLang="zh-CN"/>
              <a:t>g.arcs[i][j].adj</a:t>
            </a:r>
            <a:r>
              <a:rPr lang="zh-CN" altLang="en-US">
                <a:solidFill>
                  <a:srgbClr val="000066"/>
                </a:solidFill>
              </a:rPr>
              <a:t>表示弧</a:t>
            </a:r>
            <a:r>
              <a:rPr lang="en-US" altLang="zh-CN">
                <a:solidFill>
                  <a:srgbClr val="000066"/>
                </a:solidFill>
              </a:rPr>
              <a:t>&lt;v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en-US" altLang="zh-CN">
                <a:solidFill>
                  <a:srgbClr val="000066"/>
                </a:solidFill>
              </a:rPr>
              <a:t>, v</a:t>
            </a:r>
            <a:r>
              <a:rPr lang="en-US" altLang="zh-CN" baseline="-25000">
                <a:solidFill>
                  <a:srgbClr val="000066"/>
                </a:solidFill>
              </a:rPr>
              <a:t>j</a:t>
            </a:r>
            <a:r>
              <a:rPr lang="en-US" altLang="zh-CN">
                <a:solidFill>
                  <a:srgbClr val="000066"/>
                </a:solidFill>
              </a:rPr>
              <a:t>&gt;</a:t>
            </a:r>
            <a:r>
              <a:rPr lang="zh-CN" altLang="en-US">
                <a:solidFill>
                  <a:srgbClr val="000066"/>
                </a:solidFill>
              </a:rPr>
              <a:t>上的</a:t>
            </a:r>
            <a:r>
              <a:rPr lang="zh-CN" altLang="en-US"/>
              <a:t>权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600" name="Text Box 17"/>
          <p:cNvSpPr txBox="1">
            <a:spLocks noChangeArrowheads="1"/>
          </p:cNvSpPr>
          <p:nvPr/>
        </p:nvSpPr>
        <p:spPr bwMode="auto">
          <a:xfrm>
            <a:off x="830263" y="3357563"/>
            <a:ext cx="7486650" cy="94615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 </a:t>
            </a:r>
            <a:r>
              <a:rPr lang="zh-CN" altLang="en-US">
                <a:solidFill>
                  <a:srgbClr val="000066"/>
                </a:solidFill>
              </a:rPr>
              <a:t>顶点分为两组：</a:t>
            </a:r>
            <a:r>
              <a:rPr lang="en-US" altLang="zh-CN">
                <a:solidFill>
                  <a:srgbClr val="000066"/>
                </a:solidFill>
              </a:rPr>
              <a:t>S</a:t>
            </a:r>
            <a:r>
              <a:rPr lang="zh-CN" altLang="en-US">
                <a:solidFill>
                  <a:srgbClr val="000066"/>
                </a:solidFill>
              </a:rPr>
              <a:t>，</a:t>
            </a:r>
            <a:r>
              <a:rPr lang="en-US" altLang="zh-CN">
                <a:solidFill>
                  <a:srgbClr val="000066"/>
                </a:solidFill>
              </a:rPr>
              <a:t>V-S</a:t>
            </a:r>
            <a:endParaRPr lang="en-US" altLang="zh-CN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     S</a:t>
            </a:r>
            <a:r>
              <a:rPr lang="zh-CN" altLang="en-US">
                <a:solidFill>
                  <a:srgbClr val="000066"/>
                </a:solidFill>
              </a:rPr>
              <a:t>中存放</a:t>
            </a:r>
            <a:r>
              <a:rPr lang="zh-CN" altLang="en-US"/>
              <a:t>已求得最短路径的终点的集合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601" name="Text Box 18"/>
          <p:cNvSpPr txBox="1">
            <a:spLocks noChangeArrowheads="1"/>
          </p:cNvSpPr>
          <p:nvPr/>
        </p:nvSpPr>
        <p:spPr bwMode="auto">
          <a:xfrm>
            <a:off x="857250" y="4221163"/>
            <a:ext cx="8286750" cy="1800225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3.</a:t>
            </a:r>
            <a:r>
              <a:rPr lang="zh-CN" altLang="en-US">
                <a:solidFill>
                  <a:srgbClr val="000066"/>
                </a:solidFill>
              </a:rPr>
              <a:t>辅助一维数组</a:t>
            </a:r>
            <a:r>
              <a:rPr lang="en-US" altLang="zh-CN"/>
              <a:t>dist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     </a:t>
            </a:r>
            <a:r>
              <a:rPr lang="zh-CN" altLang="en-US">
                <a:solidFill>
                  <a:srgbClr val="000066"/>
                </a:solidFill>
              </a:rPr>
              <a:t>若</a:t>
            </a:r>
            <a:r>
              <a:rPr lang="en-US" altLang="zh-CN">
                <a:solidFill>
                  <a:srgbClr val="000066"/>
                </a:solidFill>
              </a:rPr>
              <a:t>v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en-US" altLang="zh-CN">
                <a:solidFill>
                  <a:srgbClr val="000066"/>
                </a:solidFill>
              </a:rPr>
              <a:t>∈S ,dist[i] </a:t>
            </a:r>
            <a:r>
              <a:rPr lang="zh-CN" altLang="en-US">
                <a:solidFill>
                  <a:srgbClr val="000066"/>
                </a:solidFill>
              </a:rPr>
              <a:t>表示源点到</a:t>
            </a:r>
            <a:r>
              <a:rPr lang="en-US" altLang="zh-CN">
                <a:solidFill>
                  <a:srgbClr val="000066"/>
                </a:solidFill>
              </a:rPr>
              <a:t>v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zh-CN" altLang="en-US">
                <a:solidFill>
                  <a:srgbClr val="000066"/>
                </a:solidFill>
              </a:rPr>
              <a:t>的最短路径长度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     若</a:t>
            </a:r>
            <a:r>
              <a:rPr lang="en-US" altLang="zh-CN">
                <a:solidFill>
                  <a:srgbClr val="000066"/>
                </a:solidFill>
              </a:rPr>
              <a:t>v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en-US" altLang="zh-CN">
                <a:solidFill>
                  <a:srgbClr val="000066"/>
                </a:solidFill>
              </a:rPr>
              <a:t>∈V-S,dist[i]</a:t>
            </a:r>
            <a:r>
              <a:rPr lang="zh-CN" altLang="en-US">
                <a:solidFill>
                  <a:srgbClr val="000066"/>
                </a:solidFill>
              </a:rPr>
              <a:t>表示源点到</a:t>
            </a:r>
            <a:r>
              <a:rPr lang="en-US" altLang="zh-CN">
                <a:solidFill>
                  <a:srgbClr val="000066"/>
                </a:solidFill>
              </a:rPr>
              <a:t>v</a:t>
            </a:r>
            <a:r>
              <a:rPr lang="en-US" altLang="zh-CN" baseline="-25000">
                <a:solidFill>
                  <a:srgbClr val="000066"/>
                </a:solidFill>
              </a:rPr>
              <a:t>i</a:t>
            </a:r>
            <a:r>
              <a:rPr lang="zh-CN" altLang="en-US">
                <a:solidFill>
                  <a:srgbClr val="000066"/>
                </a:solidFill>
              </a:rPr>
              <a:t>的只包括</a:t>
            </a:r>
            <a:r>
              <a:rPr lang="en-US" altLang="zh-CN">
                <a:solidFill>
                  <a:srgbClr val="000066"/>
                </a:solidFill>
              </a:rPr>
              <a:t>S</a:t>
            </a:r>
            <a:r>
              <a:rPr lang="zh-CN" altLang="en-US">
                <a:solidFill>
                  <a:srgbClr val="000066"/>
                </a:solidFill>
              </a:rPr>
              <a:t>中的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                                顶点为中间顶点的最短路径。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602" name="Text Box 19"/>
          <p:cNvSpPr txBox="1">
            <a:spLocks noChangeArrowheads="1"/>
          </p:cNvSpPr>
          <p:nvPr/>
        </p:nvSpPr>
        <p:spPr bwMode="auto">
          <a:xfrm>
            <a:off x="900113" y="5949950"/>
            <a:ext cx="6873875" cy="94615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初始：</a:t>
            </a:r>
            <a:r>
              <a:rPr lang="en-US" altLang="zh-CN">
                <a:solidFill>
                  <a:srgbClr val="000066"/>
                </a:solidFill>
              </a:rPr>
              <a:t>S={v</a:t>
            </a:r>
            <a:r>
              <a:rPr lang="en-US" altLang="zh-CN" baseline="-25000">
                <a:solidFill>
                  <a:srgbClr val="000066"/>
                </a:solidFill>
              </a:rPr>
              <a:t>0</a:t>
            </a:r>
            <a:r>
              <a:rPr lang="en-US" altLang="zh-CN">
                <a:solidFill>
                  <a:srgbClr val="000066"/>
                </a:solidFill>
              </a:rPr>
              <a:t>}  , v</a:t>
            </a:r>
            <a:r>
              <a:rPr lang="en-US" altLang="zh-CN" baseline="-25000">
                <a:solidFill>
                  <a:srgbClr val="000066"/>
                </a:solidFill>
              </a:rPr>
              <a:t>0</a:t>
            </a:r>
            <a:r>
              <a:rPr lang="zh-CN" altLang="en-US">
                <a:solidFill>
                  <a:srgbClr val="000066"/>
                </a:solidFill>
              </a:rPr>
              <a:t>为源点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            </a:t>
            </a:r>
            <a:r>
              <a:rPr lang="en-US" altLang="zh-CN">
                <a:solidFill>
                  <a:srgbClr val="000066"/>
                </a:solidFill>
              </a:rPr>
              <a:t>dist[i]= g.arcs[0][i].adj ; (vi∈V-S)</a:t>
            </a:r>
            <a:endParaRPr lang="en-US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598" grpId="0"/>
      <p:bldP spid="1052599" grpId="0"/>
      <p:bldP spid="1052600" grpId="0"/>
      <p:bldP spid="1052601" grpId="0"/>
      <p:bldP spid="10526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8EB33804-BF78-4488-93BC-1ADA883008D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604" name="Text Box 4"/>
          <p:cNvSpPr txBox="1">
            <a:spLocks noChangeArrowheads="1"/>
          </p:cNvSpPr>
          <p:nvPr/>
        </p:nvSpPr>
        <p:spPr bwMode="auto">
          <a:xfrm>
            <a:off x="-36513" y="0"/>
            <a:ext cx="488951" cy="6884988"/>
          </a:xfrm>
          <a:prstGeom prst="rect">
            <a:avLst/>
          </a:prstGeom>
          <a:gradFill rotWithShape="1">
            <a:gsLst>
              <a:gs pos="0">
                <a:srgbClr val="286DDC"/>
              </a:gs>
              <a:gs pos="100000">
                <a:srgbClr val="1332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vert="eaVert">
            <a:spAutoFit/>
          </a:bodyPr>
          <a:p>
            <a:pPr algn="ctr" eaLnBrk="1" hangingPunct="1"/>
            <a:r>
              <a:rPr kumimoji="0" lang="zh-CN" altLang="en-US" sz="2000">
                <a:solidFill>
                  <a:schemeClr val="bg1"/>
                </a:solidFill>
                <a:latin typeface="楷体_GB2312" pitchFamily="49" charset="-122"/>
              </a:rPr>
              <a:t>数 据 结 构</a:t>
            </a:r>
            <a:endParaRPr lang="zh-CN" altLang="en-US" sz="1800">
              <a:solidFill>
                <a:srgbClr val="6600CC"/>
              </a:solidFill>
              <a:ea typeface="宋体" pitchFamily="2" charset="-122"/>
            </a:endParaRPr>
          </a:p>
        </p:txBody>
      </p:sp>
      <p:sp>
        <p:nvSpPr>
          <p:cNvPr id="1052605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606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607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608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609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610" name="Text Box 10"/>
          <p:cNvSpPr txBox="1">
            <a:spLocks noChangeArrowheads="1"/>
          </p:cNvSpPr>
          <p:nvPr/>
        </p:nvSpPr>
        <p:spPr bwMode="auto">
          <a:xfrm>
            <a:off x="4356100" y="1536700"/>
            <a:ext cx="4464050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迪杰斯特拉算法</a:t>
            </a:r>
            <a:r>
              <a:rPr lang="zh-CN" altLang="en-US"/>
              <a:t>实现思想</a:t>
            </a:r>
            <a:endParaRPr lang="zh-CN" altLang="en-US"/>
          </a:p>
        </p:txBody>
      </p:sp>
      <p:sp>
        <p:nvSpPr>
          <p:cNvPr id="1052611" name="Text Box 11"/>
          <p:cNvSpPr txBox="1">
            <a:spLocks noChangeArrowheads="1"/>
          </p:cNvSpPr>
          <p:nvPr/>
        </p:nvSpPr>
        <p:spPr bwMode="auto">
          <a:xfrm>
            <a:off x="736600" y="1971675"/>
            <a:ext cx="3187700" cy="561975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en-US"/>
              <a:t>二、最短路径</a:t>
            </a:r>
            <a:endParaRPr lang="zh-CN" altLang="en-US"/>
          </a:p>
        </p:txBody>
      </p:sp>
      <p:sp>
        <p:nvSpPr>
          <p:cNvPr id="1052612" name="Text Box 12"/>
          <p:cNvSpPr txBox="1">
            <a:spLocks noChangeArrowheads="1"/>
          </p:cNvSpPr>
          <p:nvPr/>
        </p:nvSpPr>
        <p:spPr bwMode="auto">
          <a:xfrm>
            <a:off x="827088" y="2492375"/>
            <a:ext cx="6697662" cy="1373188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、第一条最短路径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       </a:t>
            </a:r>
            <a:r>
              <a:rPr lang="en-US" altLang="zh-CN"/>
              <a:t>dist[k]=min{dist[i] |vi∈V-S}</a:t>
            </a:r>
            <a:endParaRPr lang="en-US" altLang="zh-CN"/>
          </a:p>
          <a:p>
            <a:pPr eaLnBrk="1" hangingPunct="1"/>
            <a:r>
              <a:rPr lang="en-US" altLang="zh-CN"/>
              <a:t>      </a:t>
            </a:r>
            <a:r>
              <a:rPr lang="zh-CN" altLang="en-US"/>
              <a:t>最短路径（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-25000"/>
              <a:t>k</a:t>
            </a:r>
            <a:r>
              <a:rPr lang="zh-CN" altLang="en-US"/>
              <a:t>），</a:t>
            </a:r>
            <a:r>
              <a:rPr lang="en-US" altLang="zh-CN"/>
              <a:t>S=S∪ {v</a:t>
            </a:r>
            <a:r>
              <a:rPr lang="en-US" altLang="zh-CN" baseline="-25000"/>
              <a:t>k</a:t>
            </a: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052613" name="Text Box 13"/>
          <p:cNvSpPr txBox="1">
            <a:spLocks noChangeArrowheads="1"/>
          </p:cNvSpPr>
          <p:nvPr/>
        </p:nvSpPr>
        <p:spPr bwMode="auto">
          <a:xfrm>
            <a:off x="830263" y="3851275"/>
            <a:ext cx="8313737" cy="94615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</a:t>
            </a:r>
            <a:r>
              <a:rPr lang="zh-CN" altLang="en-US">
                <a:solidFill>
                  <a:srgbClr val="000066"/>
                </a:solidFill>
              </a:rPr>
              <a:t>、</a:t>
            </a:r>
            <a:r>
              <a:rPr lang="zh-CN" altLang="en-US">
                <a:solidFill>
                  <a:schemeClr val="hlink"/>
                </a:solidFill>
              </a:rPr>
              <a:t>修改</a:t>
            </a:r>
            <a:r>
              <a:rPr lang="en-US" altLang="zh-CN">
                <a:solidFill>
                  <a:schemeClr val="hlink"/>
                </a:solidFill>
              </a:rPr>
              <a:t>V-S</a:t>
            </a:r>
            <a:r>
              <a:rPr lang="zh-CN" altLang="en-US">
                <a:solidFill>
                  <a:schemeClr val="hlink"/>
                </a:solidFill>
              </a:rPr>
              <a:t>中顶点的</a:t>
            </a:r>
            <a:r>
              <a:rPr lang="en-US" altLang="zh-CN">
                <a:solidFill>
                  <a:schemeClr val="hlink"/>
                </a:solidFill>
              </a:rPr>
              <a:t>dist</a:t>
            </a:r>
            <a:r>
              <a:rPr lang="zh-CN" altLang="en-US">
                <a:solidFill>
                  <a:schemeClr val="hlink"/>
                </a:solidFill>
              </a:rPr>
              <a:t>值</a:t>
            </a:r>
            <a:r>
              <a:rPr lang="zh-CN" altLang="en-US">
                <a:solidFill>
                  <a:srgbClr val="000066"/>
                </a:solidFill>
              </a:rPr>
              <a:t>      </a:t>
            </a:r>
            <a:r>
              <a:rPr lang="en-US" altLang="zh-CN">
                <a:solidFill>
                  <a:srgbClr val="000066"/>
                </a:solidFill>
              </a:rPr>
              <a:t>i ∈V-S</a:t>
            </a:r>
            <a:endParaRPr lang="en-US" altLang="zh-CN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      </a:t>
            </a:r>
            <a:r>
              <a:rPr lang="en-US" altLang="zh-CN"/>
              <a:t>dist[i]=min{dist[i]</a:t>
            </a:r>
            <a:r>
              <a:rPr lang="zh-CN" altLang="en-US"/>
              <a:t>，</a:t>
            </a:r>
            <a:r>
              <a:rPr lang="en-US" altLang="zh-CN"/>
              <a:t>dist[k]+ g.arcs[k][i].adj}</a:t>
            </a:r>
            <a:endParaRPr lang="en-US" altLang="zh-CN"/>
          </a:p>
        </p:txBody>
      </p:sp>
      <p:sp>
        <p:nvSpPr>
          <p:cNvPr id="1052614" name="Text Box 14"/>
          <p:cNvSpPr txBox="1">
            <a:spLocks noChangeArrowheads="1"/>
          </p:cNvSpPr>
          <p:nvPr/>
        </p:nvSpPr>
        <p:spPr bwMode="auto">
          <a:xfrm>
            <a:off x="857250" y="4868863"/>
            <a:ext cx="6307138" cy="94615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3</a:t>
            </a:r>
            <a:r>
              <a:rPr lang="zh-CN" altLang="en-US">
                <a:solidFill>
                  <a:srgbClr val="000066"/>
                </a:solidFill>
              </a:rPr>
              <a:t>、</a:t>
            </a:r>
            <a:r>
              <a:rPr lang="zh-CN" altLang="en-US">
                <a:solidFill>
                  <a:schemeClr val="hlink"/>
                </a:solidFill>
              </a:rPr>
              <a:t>下一条最短路径</a:t>
            </a:r>
            <a:endParaRPr lang="zh-CN" altLang="en-US">
              <a:solidFill>
                <a:schemeClr val="hlink"/>
              </a:solidFill>
            </a:endParaRPr>
          </a:p>
          <a:p>
            <a:pPr eaLnBrk="1" hangingPunct="1"/>
            <a:r>
              <a:rPr lang="zh-CN" altLang="en-US"/>
              <a:t>      </a:t>
            </a:r>
            <a:r>
              <a:rPr lang="en-US" altLang="zh-CN"/>
              <a:t>dist[j]=min {dist[i] | v</a:t>
            </a:r>
            <a:r>
              <a:rPr lang="en-US" altLang="zh-CN" baseline="-25000"/>
              <a:t>i</a:t>
            </a:r>
            <a:r>
              <a:rPr lang="en-US" altLang="zh-CN"/>
              <a:t>∈V-S}</a:t>
            </a:r>
            <a:endParaRPr lang="en-US" altLang="zh-CN"/>
          </a:p>
        </p:txBody>
      </p:sp>
      <p:sp>
        <p:nvSpPr>
          <p:cNvPr id="1052615" name="Text Box 15"/>
          <p:cNvSpPr txBox="1">
            <a:spLocks noChangeArrowheads="1"/>
          </p:cNvSpPr>
          <p:nvPr/>
        </p:nvSpPr>
        <p:spPr bwMode="auto">
          <a:xfrm>
            <a:off x="827088" y="5876925"/>
            <a:ext cx="8316912" cy="94615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4</a:t>
            </a:r>
            <a:r>
              <a:rPr lang="zh-CN" altLang="en-US">
                <a:solidFill>
                  <a:srgbClr val="000066"/>
                </a:solidFill>
              </a:rPr>
              <a:t>、</a:t>
            </a:r>
            <a:r>
              <a:rPr lang="en-US" altLang="zh-CN">
                <a:solidFill>
                  <a:srgbClr val="000066"/>
                </a:solidFill>
              </a:rPr>
              <a:t>v</a:t>
            </a:r>
            <a:r>
              <a:rPr lang="en-US" altLang="zh-CN" baseline="-25000">
                <a:solidFill>
                  <a:srgbClr val="000066"/>
                </a:solidFill>
              </a:rPr>
              <a:t>j</a:t>
            </a:r>
            <a:r>
              <a:rPr lang="zh-CN" altLang="en-US">
                <a:solidFill>
                  <a:srgbClr val="000066"/>
                </a:solidFill>
              </a:rPr>
              <a:t>并入集合</a:t>
            </a:r>
            <a:r>
              <a:rPr lang="en-US" altLang="zh-CN">
                <a:solidFill>
                  <a:srgbClr val="000066"/>
                </a:solidFill>
              </a:rPr>
              <a:t>S</a:t>
            </a:r>
            <a:r>
              <a:rPr lang="zh-CN" altLang="en-US">
                <a:solidFill>
                  <a:srgbClr val="000066"/>
                </a:solidFill>
              </a:rPr>
              <a:t>，重复</a:t>
            </a:r>
            <a:r>
              <a:rPr lang="en-US" altLang="zh-CN">
                <a:solidFill>
                  <a:srgbClr val="000066"/>
                </a:solidFill>
              </a:rPr>
              <a:t>2</a:t>
            </a:r>
            <a:r>
              <a:rPr lang="zh-CN" altLang="en-US">
                <a:solidFill>
                  <a:srgbClr val="000066"/>
                </a:solidFill>
              </a:rPr>
              <a:t>，</a:t>
            </a:r>
            <a:r>
              <a:rPr lang="en-US" altLang="zh-CN">
                <a:solidFill>
                  <a:srgbClr val="000066"/>
                </a:solidFill>
              </a:rPr>
              <a:t>3</a:t>
            </a:r>
            <a:r>
              <a:rPr lang="zh-CN" altLang="en-US">
                <a:solidFill>
                  <a:srgbClr val="000066"/>
                </a:solidFill>
              </a:rPr>
              <a:t>，（</a:t>
            </a:r>
            <a:r>
              <a:rPr lang="en-US" altLang="zh-CN">
                <a:solidFill>
                  <a:srgbClr val="000066"/>
                </a:solidFill>
              </a:rPr>
              <a:t>n-1</a:t>
            </a:r>
            <a:r>
              <a:rPr lang="zh-CN" altLang="en-US">
                <a:solidFill>
                  <a:srgbClr val="000066"/>
                </a:solidFill>
              </a:rPr>
              <a:t>次）</a:t>
            </a:r>
            <a:r>
              <a:rPr lang="zh-CN" altLang="en-US"/>
              <a:t>直到</a:t>
            </a:r>
            <a:endParaRPr lang="zh-CN" altLang="en-US"/>
          </a:p>
          <a:p>
            <a:pPr eaLnBrk="1" hangingPunct="1"/>
            <a:r>
              <a:rPr lang="zh-CN" altLang="en-US"/>
              <a:t>      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zh-CN" altLang="en-US"/>
              <a:t>出发可以到达的所有顶点都包含在</a:t>
            </a:r>
            <a:r>
              <a:rPr lang="en-US" altLang="zh-CN"/>
              <a:t>S</a:t>
            </a:r>
            <a:r>
              <a:rPr lang="zh-CN" altLang="en-US"/>
              <a:t>中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11" grpId="0"/>
      <p:bldP spid="1052612" grpId="0"/>
      <p:bldP spid="1052613" grpId="0"/>
      <p:bldP spid="1052614" grpId="0"/>
      <p:bldP spid="10526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C962C3FB-0EF6-42D4-9BA5-65B3946BD42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617" name="Text Box 4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618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619" name="Line 6"/>
          <p:cNvSpPr>
            <a:spLocks noChangeShapeType="1"/>
          </p:cNvSpPr>
          <p:nvPr/>
        </p:nvSpPr>
        <p:spPr bwMode="auto">
          <a:xfrm>
            <a:off x="912813" y="1341438"/>
            <a:ext cx="4016375" cy="15875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620" name="Text Box 7"/>
          <p:cNvSpPr txBox="1">
            <a:spLocks noChangeArrowheads="1"/>
          </p:cNvSpPr>
          <p:nvPr/>
        </p:nvSpPr>
        <p:spPr bwMode="auto">
          <a:xfrm>
            <a:off x="500063" y="857250"/>
            <a:ext cx="4929187" cy="52546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每对顶点之间的最短路径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621" name="Text Box 13"/>
          <p:cNvSpPr txBox="1">
            <a:spLocks noChangeArrowheads="1"/>
          </p:cNvSpPr>
          <p:nvPr/>
        </p:nvSpPr>
        <p:spPr bwMode="auto">
          <a:xfrm>
            <a:off x="642938" y="1546225"/>
            <a:ext cx="7008812" cy="52546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/>
              <a:t>弗洛伊德算法</a:t>
            </a:r>
            <a:r>
              <a:rPr lang="en-US" altLang="zh-CN"/>
              <a:t>(Floyd)</a:t>
            </a:r>
            <a:endParaRPr lang="en-US" altLang="zh-CN"/>
          </a:p>
        </p:txBody>
      </p:sp>
      <p:sp>
        <p:nvSpPr>
          <p:cNvPr id="1052622" name="Text Box 14"/>
          <p:cNvSpPr txBox="1">
            <a:spLocks noChangeArrowheads="1"/>
          </p:cNvSpPr>
          <p:nvPr/>
        </p:nvSpPr>
        <p:spPr bwMode="auto">
          <a:xfrm>
            <a:off x="4214813" y="1557338"/>
            <a:ext cx="1214437" cy="52546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思想</a:t>
            </a:r>
            <a:r>
              <a:rPr lang="en-US" altLang="zh-CN">
                <a:solidFill>
                  <a:srgbClr val="000066"/>
                </a:solidFill>
              </a:rPr>
              <a:t>:</a:t>
            </a:r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052623" name="Text Box 15"/>
          <p:cNvSpPr txBox="1">
            <a:spLocks noChangeArrowheads="1"/>
          </p:cNvSpPr>
          <p:nvPr/>
        </p:nvSpPr>
        <p:spPr bwMode="auto">
          <a:xfrm>
            <a:off x="323850" y="2046288"/>
            <a:ext cx="9288463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/>
              <a:t>从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到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的所有存在的路径中</a:t>
            </a:r>
            <a:r>
              <a:rPr lang="en-US" altLang="zh-CN"/>
              <a:t>,</a:t>
            </a:r>
            <a:r>
              <a:rPr lang="zh-CN" altLang="en-US"/>
              <a:t>选出一条长度最短的路径。</a:t>
            </a:r>
            <a:endParaRPr lang="zh-CN" altLang="en-US"/>
          </a:p>
        </p:txBody>
      </p:sp>
      <p:sp>
        <p:nvSpPr>
          <p:cNvPr id="1052624" name="Text Box 16"/>
          <p:cNvSpPr txBox="1">
            <a:spLocks noChangeArrowheads="1"/>
          </p:cNvSpPr>
          <p:nvPr/>
        </p:nvSpPr>
        <p:spPr bwMode="auto">
          <a:xfrm>
            <a:off x="1084263" y="2624138"/>
            <a:ext cx="7008812" cy="10461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zh-CN" altLang="en-US" sz="3000">
                <a:solidFill>
                  <a:srgbClr val="000066"/>
                </a:solidFill>
              </a:rPr>
              <a:t>若</a:t>
            </a:r>
            <a:r>
              <a:rPr kumimoji="0" lang="en-US" altLang="zh-CN" sz="3000">
                <a:solidFill>
                  <a:srgbClr val="000066"/>
                </a:solidFill>
              </a:rPr>
              <a:t>&lt; </a:t>
            </a:r>
            <a:r>
              <a:rPr lang="en-US" altLang="zh-CN" sz="3000"/>
              <a:t>V</a:t>
            </a:r>
            <a:r>
              <a:rPr lang="en-US" altLang="zh-CN" sz="3000" baseline="-25000"/>
              <a:t>i</a:t>
            </a:r>
            <a:r>
              <a:rPr kumimoji="0" lang="en-US" altLang="zh-CN" sz="3000">
                <a:solidFill>
                  <a:srgbClr val="000066"/>
                </a:solidFill>
              </a:rPr>
              <a:t> , </a:t>
            </a:r>
            <a:r>
              <a:rPr lang="en-US" altLang="zh-CN" sz="3000"/>
              <a:t>V</a:t>
            </a:r>
            <a:r>
              <a:rPr lang="en-US" altLang="zh-CN" sz="3000" baseline="-25000"/>
              <a:t>j</a:t>
            </a:r>
            <a:r>
              <a:rPr kumimoji="0" lang="en-US" altLang="zh-CN" sz="3000">
                <a:solidFill>
                  <a:srgbClr val="000066"/>
                </a:solidFill>
              </a:rPr>
              <a:t> &gt;</a:t>
            </a:r>
            <a:r>
              <a:rPr kumimoji="0" lang="zh-CN" altLang="en-US" sz="3000">
                <a:solidFill>
                  <a:srgbClr val="000066"/>
                </a:solidFill>
              </a:rPr>
              <a:t>存在，则存在路径</a:t>
            </a:r>
            <a:r>
              <a:rPr kumimoji="0" lang="en-US" altLang="zh-CN" sz="3000">
                <a:solidFill>
                  <a:srgbClr val="000066"/>
                </a:solidFill>
              </a:rPr>
              <a:t>{</a:t>
            </a:r>
            <a:r>
              <a:rPr lang="en-US" altLang="zh-CN" sz="3000"/>
              <a:t>V</a:t>
            </a:r>
            <a:r>
              <a:rPr lang="en-US" altLang="zh-CN" sz="3000" baseline="-25000"/>
              <a:t>i</a:t>
            </a:r>
            <a:r>
              <a:rPr kumimoji="0" lang="en-US" altLang="zh-CN" sz="3000">
                <a:solidFill>
                  <a:srgbClr val="000066"/>
                </a:solidFill>
              </a:rPr>
              <a:t> , </a:t>
            </a:r>
            <a:r>
              <a:rPr lang="en-US" altLang="zh-CN" sz="3000"/>
              <a:t>V</a:t>
            </a:r>
            <a:r>
              <a:rPr lang="en-US" altLang="zh-CN" sz="3000" baseline="-25000"/>
              <a:t>j</a:t>
            </a:r>
            <a:r>
              <a:rPr kumimoji="0" lang="en-US" altLang="zh-CN" sz="3000">
                <a:solidFill>
                  <a:srgbClr val="000066"/>
                </a:solidFill>
              </a:rPr>
              <a:t> }</a:t>
            </a:r>
            <a:endParaRPr kumimoji="0" lang="en-US" altLang="zh-CN" sz="3000">
              <a:solidFill>
                <a:srgbClr val="000066"/>
              </a:solidFill>
            </a:endParaRPr>
          </a:p>
          <a:p>
            <a:pPr eaLnBrk="1" hangingPunct="1"/>
            <a:r>
              <a:rPr kumimoji="0" lang="en-US" altLang="zh-CN" sz="3200">
                <a:solidFill>
                  <a:srgbClr val="000066"/>
                </a:solidFill>
              </a:rPr>
              <a:t>                                  </a:t>
            </a:r>
            <a:r>
              <a:rPr kumimoji="0" lang="en-US" altLang="zh-CN" sz="2400"/>
              <a:t>//</a:t>
            </a:r>
            <a:r>
              <a:rPr kumimoji="0" lang="zh-CN" altLang="en-US" sz="2400"/>
              <a:t>路径中不含其他顶点</a:t>
            </a:r>
            <a:endParaRPr kumimoji="0" lang="zh-CN" altLang="en-US" sz="2400"/>
          </a:p>
        </p:txBody>
      </p:sp>
      <p:sp>
        <p:nvSpPr>
          <p:cNvPr id="1052625" name="Text Box 17"/>
          <p:cNvSpPr txBox="1">
            <a:spLocks noChangeArrowheads="1"/>
          </p:cNvSpPr>
          <p:nvPr/>
        </p:nvSpPr>
        <p:spPr bwMode="auto">
          <a:xfrm>
            <a:off x="1074738" y="3429000"/>
            <a:ext cx="6856412" cy="14462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若</a:t>
            </a:r>
            <a:r>
              <a:rPr kumimoji="0" lang="en-US" altLang="zh-CN">
                <a:solidFill>
                  <a:srgbClr val="000066"/>
                </a:solidFill>
              </a:rPr>
              <a:t>&lt;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kumimoji="0" lang="en-US" altLang="zh-CN">
                <a:solidFill>
                  <a:srgbClr val="000066"/>
                </a:solidFill>
              </a:rPr>
              <a:t> , </a:t>
            </a:r>
            <a:r>
              <a:rPr lang="en-US" altLang="zh-CN">
                <a:solidFill>
                  <a:srgbClr val="660066"/>
                </a:solidFill>
              </a:rPr>
              <a:t>V</a:t>
            </a:r>
            <a:r>
              <a:rPr lang="en-US" altLang="zh-CN" baseline="-25000">
                <a:solidFill>
                  <a:srgbClr val="660066"/>
                </a:solidFill>
              </a:rPr>
              <a:t>1</a:t>
            </a:r>
            <a:r>
              <a:rPr kumimoji="0" lang="en-US" altLang="zh-CN">
                <a:solidFill>
                  <a:srgbClr val="660066"/>
                </a:solidFill>
              </a:rPr>
              <a:t> </a:t>
            </a:r>
            <a:r>
              <a:rPr kumimoji="0" lang="en-US" altLang="zh-CN">
                <a:solidFill>
                  <a:srgbClr val="000066"/>
                </a:solidFill>
              </a:rPr>
              <a:t>&gt;, &lt; </a:t>
            </a:r>
            <a:r>
              <a:rPr lang="en-US" altLang="zh-CN">
                <a:solidFill>
                  <a:srgbClr val="660066"/>
                </a:solidFill>
              </a:rPr>
              <a:t>V</a:t>
            </a:r>
            <a:r>
              <a:rPr lang="en-US" altLang="zh-CN" baseline="-25000">
                <a:solidFill>
                  <a:srgbClr val="660066"/>
                </a:solidFill>
              </a:rPr>
              <a:t>1</a:t>
            </a:r>
            <a:r>
              <a:rPr kumimoji="0" lang="en-US" altLang="zh-CN">
                <a:solidFill>
                  <a:srgbClr val="000066"/>
                </a:solidFill>
              </a:rPr>
              <a:t> ,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kumimoji="0" lang="en-US" altLang="zh-CN">
                <a:solidFill>
                  <a:srgbClr val="000066"/>
                </a:solidFill>
              </a:rPr>
              <a:t> &gt;</a:t>
            </a:r>
            <a:r>
              <a:rPr kumimoji="0" lang="zh-CN" altLang="en-US">
                <a:solidFill>
                  <a:srgbClr val="000066"/>
                </a:solidFill>
              </a:rPr>
              <a:t>存在，</a:t>
            </a:r>
            <a:endParaRPr kumimoji="0"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则存在路径</a:t>
            </a:r>
            <a:r>
              <a:rPr kumimoji="0" lang="en-US" altLang="zh-CN">
                <a:solidFill>
                  <a:srgbClr val="000066"/>
                </a:solidFill>
              </a:rPr>
              <a:t>{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kumimoji="0" lang="en-US" altLang="zh-CN">
                <a:solidFill>
                  <a:srgbClr val="000066"/>
                </a:solidFill>
              </a:rPr>
              <a:t> , </a:t>
            </a:r>
            <a:r>
              <a:rPr lang="en-US" altLang="zh-CN">
                <a:solidFill>
                  <a:srgbClr val="660066"/>
                </a:solidFill>
              </a:rPr>
              <a:t>V</a:t>
            </a:r>
            <a:r>
              <a:rPr lang="en-US" altLang="zh-CN" baseline="-25000">
                <a:solidFill>
                  <a:srgbClr val="660066"/>
                </a:solidFill>
              </a:rPr>
              <a:t>1</a:t>
            </a:r>
            <a:r>
              <a:rPr kumimoji="0" lang="en-US" altLang="zh-CN">
                <a:solidFill>
                  <a:srgbClr val="000066"/>
                </a:solidFill>
              </a:rPr>
              <a:t> ,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kumimoji="0" lang="en-US" altLang="zh-CN">
                <a:solidFill>
                  <a:srgbClr val="000066"/>
                </a:solidFill>
              </a:rPr>
              <a:t> }</a:t>
            </a:r>
            <a:endParaRPr kumimoji="0" lang="en-US" altLang="zh-CN">
              <a:solidFill>
                <a:srgbClr val="000066"/>
              </a:solidFill>
            </a:endParaRPr>
          </a:p>
          <a:p>
            <a:pPr eaLnBrk="1" hangingPunct="1"/>
            <a:r>
              <a:rPr kumimoji="0" lang="en-US" altLang="zh-CN" sz="3200">
                <a:solidFill>
                  <a:srgbClr val="003300"/>
                </a:solidFill>
              </a:rPr>
              <a:t>                       </a:t>
            </a:r>
            <a:r>
              <a:rPr kumimoji="0" lang="en-US" altLang="zh-CN" sz="2400"/>
              <a:t>//</a:t>
            </a:r>
            <a:r>
              <a:rPr kumimoji="0" lang="zh-CN" altLang="en-US" sz="2400"/>
              <a:t>路径中所含顶点序号不大于</a:t>
            </a:r>
            <a:r>
              <a:rPr kumimoji="0" lang="en-US" altLang="zh-CN" sz="2400"/>
              <a:t>1</a:t>
            </a:r>
            <a:endParaRPr kumimoji="0" lang="en-US" altLang="zh-CN" sz="2400"/>
          </a:p>
        </p:txBody>
      </p:sp>
      <p:sp>
        <p:nvSpPr>
          <p:cNvPr id="1052626" name="Text Box 18"/>
          <p:cNvSpPr txBox="1">
            <a:spLocks noChangeArrowheads="1"/>
          </p:cNvSpPr>
          <p:nvPr/>
        </p:nvSpPr>
        <p:spPr bwMode="auto">
          <a:xfrm>
            <a:off x="428625" y="4795838"/>
            <a:ext cx="8069263" cy="20621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       若</a:t>
            </a:r>
            <a:r>
              <a:rPr kumimoji="0" lang="en-US" altLang="zh-CN">
                <a:solidFill>
                  <a:srgbClr val="000066"/>
                </a:solidFill>
              </a:rPr>
              <a:t>&lt;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kumimoji="0" lang="en-US" altLang="zh-CN">
                <a:solidFill>
                  <a:srgbClr val="000066"/>
                </a:solidFill>
              </a:rPr>
              <a:t> , ...,</a:t>
            </a:r>
            <a:r>
              <a:rPr lang="en-US" altLang="zh-CN">
                <a:solidFill>
                  <a:srgbClr val="660066"/>
                </a:solidFill>
              </a:rPr>
              <a:t>V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kumimoji="0" lang="en-US" altLang="zh-CN">
                <a:solidFill>
                  <a:srgbClr val="660066"/>
                </a:solidFill>
              </a:rPr>
              <a:t> </a:t>
            </a:r>
            <a:r>
              <a:rPr kumimoji="0" lang="en-US" altLang="zh-CN">
                <a:solidFill>
                  <a:srgbClr val="000066"/>
                </a:solidFill>
              </a:rPr>
              <a:t>&gt;, &lt; </a:t>
            </a:r>
            <a:r>
              <a:rPr lang="en-US" altLang="zh-CN">
                <a:solidFill>
                  <a:srgbClr val="660066"/>
                </a:solidFill>
              </a:rPr>
              <a:t>V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kumimoji="0" lang="en-US" altLang="zh-CN">
                <a:solidFill>
                  <a:srgbClr val="000066"/>
                </a:solidFill>
              </a:rPr>
              <a:t> ,...,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kumimoji="0" lang="en-US" altLang="zh-CN">
                <a:solidFill>
                  <a:srgbClr val="000066"/>
                </a:solidFill>
              </a:rPr>
              <a:t> &gt;</a:t>
            </a:r>
            <a:r>
              <a:rPr kumimoji="0" lang="zh-CN" altLang="en-US">
                <a:solidFill>
                  <a:srgbClr val="000066"/>
                </a:solidFill>
              </a:rPr>
              <a:t>存在，</a:t>
            </a:r>
            <a:endParaRPr kumimoji="0"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          则存在一条路径</a:t>
            </a:r>
            <a:r>
              <a:rPr kumimoji="0" lang="en-US" altLang="zh-CN">
                <a:solidFill>
                  <a:srgbClr val="000066"/>
                </a:solidFill>
              </a:rPr>
              <a:t>{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kumimoji="0" lang="en-US" altLang="zh-CN">
                <a:solidFill>
                  <a:srgbClr val="000066"/>
                </a:solidFill>
              </a:rPr>
              <a:t> ,...,</a:t>
            </a:r>
            <a:r>
              <a:rPr lang="en-US" altLang="zh-CN">
                <a:solidFill>
                  <a:srgbClr val="660066"/>
                </a:solidFill>
              </a:rPr>
              <a:t>V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kumimoji="0" lang="en-US" altLang="zh-CN">
                <a:solidFill>
                  <a:srgbClr val="000066"/>
                </a:solidFill>
              </a:rPr>
              <a:t> ,...,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kumimoji="0" lang="en-US" altLang="zh-CN">
                <a:solidFill>
                  <a:srgbClr val="000066"/>
                </a:solidFill>
              </a:rPr>
              <a:t> }</a:t>
            </a:r>
            <a:endParaRPr kumimoji="0" lang="en-US" altLang="zh-CN">
              <a:solidFill>
                <a:srgbClr val="000066"/>
              </a:solidFill>
            </a:endParaRPr>
          </a:p>
          <a:p>
            <a:pPr eaLnBrk="1" hangingPunct="1"/>
            <a:r>
              <a:rPr kumimoji="0" lang="en-US" altLang="zh-CN" sz="2400"/>
              <a:t>                                //</a:t>
            </a:r>
            <a:r>
              <a:rPr kumimoji="0" lang="zh-CN" altLang="en-US" sz="2400"/>
              <a:t>路径中所含顶点序号不大于</a:t>
            </a:r>
            <a:r>
              <a:rPr kumimoji="0" lang="en-US" altLang="zh-CN" sz="2400"/>
              <a:t>2</a:t>
            </a:r>
            <a:endParaRPr kumimoji="0" lang="en-US" altLang="zh-CN" sz="2400"/>
          </a:p>
          <a:p>
            <a:pPr eaLnBrk="1" hangingPunct="1"/>
            <a:r>
              <a:rPr kumimoji="0" lang="en-US" altLang="zh-CN" sz="3200" baseline="30000">
                <a:solidFill>
                  <a:srgbClr val="003300"/>
                </a:solidFill>
              </a:rPr>
              <a:t> . . . </a:t>
            </a:r>
            <a:r>
              <a:rPr kumimoji="0" lang="zh-CN" altLang="en-US" sz="2400"/>
              <a:t>依次类推，中间经过的顶点序号任意，则 </a:t>
            </a:r>
            <a:r>
              <a:rPr kumimoji="0" lang="en-US" altLang="zh-CN" sz="2400"/>
              <a:t>vi </a:t>
            </a:r>
            <a:r>
              <a:rPr kumimoji="0" lang="zh-CN" altLang="en-US" sz="2400"/>
              <a:t>至 </a:t>
            </a:r>
            <a:r>
              <a:rPr kumimoji="0" lang="en-US" altLang="zh-CN" sz="2400"/>
              <a:t>vj </a:t>
            </a:r>
            <a:r>
              <a:rPr kumimoji="0" lang="zh-CN" altLang="en-US" sz="2400"/>
              <a:t>的最短路径应是上述这些路径中，</a:t>
            </a:r>
            <a:r>
              <a:rPr kumimoji="0" lang="en-US" altLang="zh-CN" sz="2400"/>
              <a:t>   </a:t>
            </a:r>
            <a:r>
              <a:rPr kumimoji="0" lang="zh-CN" altLang="en-US" sz="2400"/>
              <a:t>路径长度最小者。</a:t>
            </a:r>
            <a:endParaRPr kumimoji="0" lang="en-US" altLang="zh-CN" sz="2400"/>
          </a:p>
        </p:txBody>
      </p:sp>
      <p:grpSp>
        <p:nvGrpSpPr>
          <p:cNvPr id="491" name="Group 101"/>
          <p:cNvGrpSpPr/>
          <p:nvPr/>
        </p:nvGrpSpPr>
        <p:grpSpPr bwMode="auto">
          <a:xfrm>
            <a:off x="6000750" y="0"/>
            <a:ext cx="2500313" cy="2071688"/>
            <a:chOff x="188" y="144"/>
            <a:chExt cx="1673" cy="1776"/>
          </a:xfrm>
        </p:grpSpPr>
        <p:sp>
          <p:nvSpPr>
            <p:cNvPr id="1052627" name="Oval 2"/>
            <p:cNvSpPr>
              <a:spLocks noChangeArrowheads="1"/>
            </p:cNvSpPr>
            <p:nvPr/>
          </p:nvSpPr>
          <p:spPr bwMode="auto">
            <a:xfrm>
              <a:off x="480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200">
                  <a:solidFill>
                    <a:srgbClr val="3902B4"/>
                  </a:solidFill>
                </a:rPr>
                <a:t>2</a:t>
              </a:r>
              <a:endParaRPr lang="en-US" altLang="zh-CN" sz="3200">
                <a:solidFill>
                  <a:srgbClr val="3902B4"/>
                </a:solidFill>
              </a:endParaRPr>
            </a:p>
          </p:txBody>
        </p:sp>
        <p:sp>
          <p:nvSpPr>
            <p:cNvPr id="1052628" name="Oval 3"/>
            <p:cNvSpPr>
              <a:spLocks noChangeArrowheads="1"/>
            </p:cNvSpPr>
            <p:nvPr/>
          </p:nvSpPr>
          <p:spPr bwMode="auto">
            <a:xfrm>
              <a:off x="1499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200">
                  <a:solidFill>
                    <a:srgbClr val="3902B4"/>
                  </a:solidFill>
                </a:rPr>
                <a:t>1</a:t>
              </a:r>
              <a:endParaRPr lang="en-US" altLang="zh-CN" sz="3200">
                <a:solidFill>
                  <a:srgbClr val="3902B4"/>
                </a:solidFill>
              </a:endParaRPr>
            </a:p>
          </p:txBody>
        </p:sp>
        <p:sp>
          <p:nvSpPr>
            <p:cNvPr id="1052629" name="Oval 4"/>
            <p:cNvSpPr>
              <a:spLocks noChangeArrowheads="1"/>
            </p:cNvSpPr>
            <p:nvPr/>
          </p:nvSpPr>
          <p:spPr bwMode="auto">
            <a:xfrm>
              <a:off x="480" y="52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200">
                  <a:solidFill>
                    <a:srgbClr val="3902B4"/>
                  </a:solidFill>
                </a:rPr>
                <a:t>3</a:t>
              </a:r>
              <a:endParaRPr lang="en-US" altLang="zh-CN" sz="3200">
                <a:solidFill>
                  <a:srgbClr val="3902B4"/>
                </a:solidFill>
              </a:endParaRPr>
            </a:p>
          </p:txBody>
        </p:sp>
        <p:sp>
          <p:nvSpPr>
            <p:cNvPr id="1052630" name="Oval 5"/>
            <p:cNvSpPr>
              <a:spLocks noChangeArrowheads="1"/>
            </p:cNvSpPr>
            <p:nvPr/>
          </p:nvSpPr>
          <p:spPr bwMode="auto">
            <a:xfrm>
              <a:off x="1514" y="539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200">
                  <a:solidFill>
                    <a:srgbClr val="3902B4"/>
                  </a:solidFill>
                </a:rPr>
                <a:t>4</a:t>
              </a:r>
              <a:endParaRPr lang="en-US" altLang="zh-CN" sz="3200">
                <a:solidFill>
                  <a:srgbClr val="3902B4"/>
                </a:solidFill>
              </a:endParaRPr>
            </a:p>
          </p:txBody>
        </p:sp>
        <p:sp>
          <p:nvSpPr>
            <p:cNvPr id="1052631" name="Line 6"/>
            <p:cNvSpPr>
              <a:spLocks noChangeShapeType="1"/>
            </p:cNvSpPr>
            <p:nvPr/>
          </p:nvSpPr>
          <p:spPr bwMode="auto">
            <a:xfrm flipH="1">
              <a:off x="779" y="1680"/>
              <a:ext cx="720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32" name="Line 7"/>
            <p:cNvSpPr>
              <a:spLocks noChangeShapeType="1"/>
            </p:cNvSpPr>
            <p:nvPr/>
          </p:nvSpPr>
          <p:spPr bwMode="auto">
            <a:xfrm flipV="1">
              <a:off x="1680" y="816"/>
              <a:ext cx="0" cy="72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33" name="Line 8"/>
            <p:cNvSpPr>
              <a:spLocks noChangeShapeType="1"/>
            </p:cNvSpPr>
            <p:nvPr/>
          </p:nvSpPr>
          <p:spPr bwMode="auto">
            <a:xfrm>
              <a:off x="768" y="672"/>
              <a:ext cx="746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34" name="Line 9"/>
            <p:cNvSpPr>
              <a:spLocks noChangeShapeType="1"/>
            </p:cNvSpPr>
            <p:nvPr/>
          </p:nvSpPr>
          <p:spPr bwMode="auto">
            <a:xfrm flipV="1">
              <a:off x="731" y="768"/>
              <a:ext cx="816" cy="816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35" name="Line 10"/>
            <p:cNvSpPr>
              <a:spLocks noChangeShapeType="1"/>
            </p:cNvSpPr>
            <p:nvPr/>
          </p:nvSpPr>
          <p:spPr bwMode="auto">
            <a:xfrm>
              <a:off x="624" y="816"/>
              <a:ext cx="0" cy="72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cxnSp>
          <p:nvCxnSpPr>
            <p:cNvPr id="3145745" name="AutoShape 12"/>
            <p:cNvCxnSpPr>
              <a:cxnSpLocks noChangeShapeType="1"/>
              <a:stCxn id="1052630" idx="1"/>
              <a:endCxn id="1052629" idx="7"/>
            </p:cNvCxnSpPr>
            <p:nvPr/>
          </p:nvCxnSpPr>
          <p:spPr bwMode="auto">
            <a:xfrm rot="5400000" flipH="1">
              <a:off x="1135" y="161"/>
              <a:ext cx="11" cy="830"/>
            </a:xfrm>
            <a:prstGeom prst="curvedConnector3">
              <a:avLst>
                <a:gd name="adj1" fmla="val 1790907"/>
              </a:avLst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</p:cxnSp>
        <p:sp>
          <p:nvSpPr>
            <p:cNvPr id="1052636" name="Line 13"/>
            <p:cNvSpPr>
              <a:spLocks noChangeShapeType="1"/>
            </p:cNvSpPr>
            <p:nvPr/>
          </p:nvSpPr>
          <p:spPr bwMode="auto">
            <a:xfrm>
              <a:off x="735" y="779"/>
              <a:ext cx="801" cy="805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cxnSp>
          <p:nvCxnSpPr>
            <p:cNvPr id="3145746" name="AutoShape 30"/>
            <p:cNvCxnSpPr>
              <a:cxnSpLocks noChangeShapeType="1"/>
            </p:cNvCxnSpPr>
            <p:nvPr/>
          </p:nvCxnSpPr>
          <p:spPr bwMode="auto">
            <a:xfrm rot="10800000" flipH="1">
              <a:off x="505" y="768"/>
              <a:ext cx="1" cy="816"/>
            </a:xfrm>
            <a:prstGeom prst="curvedConnector3">
              <a:avLst>
                <a:gd name="adj1" fmla="val -13600005"/>
              </a:avLst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</p:cxnSp>
        <p:sp>
          <p:nvSpPr>
            <p:cNvPr id="1052637" name="Text Box 31"/>
            <p:cNvSpPr txBox="1">
              <a:spLocks noChangeArrowheads="1"/>
            </p:cNvSpPr>
            <p:nvPr/>
          </p:nvSpPr>
          <p:spPr bwMode="auto">
            <a:xfrm>
              <a:off x="1036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1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38" name="Text Box 32"/>
            <p:cNvSpPr txBox="1">
              <a:spLocks noChangeArrowheads="1"/>
            </p:cNvSpPr>
            <p:nvPr/>
          </p:nvSpPr>
          <p:spPr bwMode="auto">
            <a:xfrm>
              <a:off x="1276" y="9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2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39" name="Text Box 33"/>
            <p:cNvSpPr txBox="1">
              <a:spLocks noChangeArrowheads="1"/>
            </p:cNvSpPr>
            <p:nvPr/>
          </p:nvSpPr>
          <p:spPr bwMode="auto">
            <a:xfrm>
              <a:off x="1152" y="12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3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40" name="Text Box 34"/>
            <p:cNvSpPr txBox="1">
              <a:spLocks noChangeArrowheads="1"/>
            </p:cNvSpPr>
            <p:nvPr/>
          </p:nvSpPr>
          <p:spPr bwMode="auto">
            <a:xfrm>
              <a:off x="1649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4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41" name="Text Box 35"/>
            <p:cNvSpPr txBox="1">
              <a:spLocks noChangeArrowheads="1"/>
            </p:cNvSpPr>
            <p:nvPr/>
          </p:nvSpPr>
          <p:spPr bwMode="auto">
            <a:xfrm>
              <a:off x="602" y="9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5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42" name="Text Box 36"/>
            <p:cNvSpPr txBox="1">
              <a:spLocks noChangeArrowheads="1"/>
            </p:cNvSpPr>
            <p:nvPr/>
          </p:nvSpPr>
          <p:spPr bwMode="auto">
            <a:xfrm>
              <a:off x="988" y="1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6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43" name="Text Box 37"/>
            <p:cNvSpPr txBox="1">
              <a:spLocks noChangeArrowheads="1"/>
            </p:cNvSpPr>
            <p:nvPr/>
          </p:nvSpPr>
          <p:spPr bwMode="auto">
            <a:xfrm>
              <a:off x="1008" y="4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8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44" name="Text Box 38"/>
            <p:cNvSpPr txBox="1">
              <a:spLocks noChangeArrowheads="1"/>
            </p:cNvSpPr>
            <p:nvPr/>
          </p:nvSpPr>
          <p:spPr bwMode="auto">
            <a:xfrm>
              <a:off x="188" y="10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9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21" grpId="0"/>
      <p:bldP spid="1052622" grpId="0"/>
      <p:bldP spid="1052623" grpId="0"/>
      <p:bldP spid="1052624" grpId="0"/>
      <p:bldP spid="1052625" grpId="0"/>
      <p:bldP spid="10526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45" name="Text Box 2"/>
          <p:cNvSpPr txBox="1">
            <a:spLocks noChangeArrowheads="1"/>
          </p:cNvSpPr>
          <p:nvPr/>
        </p:nvSpPr>
        <p:spPr bwMode="auto">
          <a:xfrm>
            <a:off x="304800" y="130175"/>
            <a:ext cx="9007475" cy="6494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</a:rPr>
              <a:t>弗洛伊德</a:t>
            </a:r>
            <a:r>
              <a:rPr lang="en-US" altLang="zh-CN" sz="3200">
                <a:solidFill>
                  <a:srgbClr val="2A03D1"/>
                </a:solidFill>
              </a:rPr>
              <a:t>Floyd</a:t>
            </a:r>
            <a:r>
              <a:rPr lang="zh-CN" altLang="en-US" sz="3200">
                <a:solidFill>
                  <a:srgbClr val="2A03D1"/>
                </a:solidFill>
              </a:rPr>
              <a:t>算法：</a:t>
            </a:r>
            <a:endParaRPr lang="zh-CN" altLang="en-US" sz="3200">
              <a:solidFill>
                <a:srgbClr val="2A03D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2A03D1"/>
                </a:solidFill>
              </a:rPr>
              <a:t> 在带权</a:t>
            </a:r>
            <a:r>
              <a:rPr lang="zh-CN" altLang="en-US" sz="3200">
                <a:solidFill>
                  <a:srgbClr val="CC0000"/>
                </a:solidFill>
              </a:rPr>
              <a:t>邻接矩阵</a:t>
            </a:r>
            <a:r>
              <a:rPr lang="en-US" altLang="zh-CN" sz="3200">
                <a:solidFill>
                  <a:srgbClr val="CC0000"/>
                </a:solidFill>
              </a:rPr>
              <a:t>cost</a:t>
            </a:r>
            <a:r>
              <a:rPr lang="zh-CN" altLang="en-US" sz="3200">
                <a:solidFill>
                  <a:srgbClr val="2A03D1"/>
                </a:solidFill>
              </a:rPr>
              <a:t>矩阵上做</a:t>
            </a:r>
            <a:r>
              <a:rPr lang="en-US" altLang="zh-CN" sz="3200">
                <a:solidFill>
                  <a:srgbClr val="CC0000"/>
                </a:solidFill>
              </a:rPr>
              <a:t>n</a:t>
            </a:r>
            <a:r>
              <a:rPr lang="zh-CN" altLang="en-US" sz="3200">
                <a:solidFill>
                  <a:srgbClr val="CC0000"/>
                </a:solidFill>
              </a:rPr>
              <a:t>次迭代</a:t>
            </a:r>
            <a:r>
              <a:rPr lang="zh-CN" altLang="en-US" sz="3200">
                <a:solidFill>
                  <a:srgbClr val="2A03D1"/>
                </a:solidFill>
              </a:rPr>
              <a:t>。</a:t>
            </a:r>
            <a:endParaRPr lang="zh-CN" altLang="en-US" sz="3200">
              <a:solidFill>
                <a:srgbClr val="2A03D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2A03D1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各</a:t>
            </a:r>
            <a:r>
              <a:rPr lang="zh-CN" altLang="en-US" sz="3200">
                <a:solidFill>
                  <a:srgbClr val="CC0000"/>
                </a:solidFill>
              </a:rPr>
              <a:t>次迭代</a:t>
            </a:r>
            <a:r>
              <a:rPr lang="zh-CN" altLang="en-US" sz="3200">
                <a:solidFill>
                  <a:srgbClr val="2A03D1"/>
                </a:solidFill>
              </a:rPr>
              <a:t>的值构成</a:t>
            </a:r>
            <a:r>
              <a:rPr lang="en-US" altLang="zh-CN" sz="3200">
                <a:solidFill>
                  <a:srgbClr val="2A03D1"/>
                </a:solidFill>
              </a:rPr>
              <a:t>n</a:t>
            </a:r>
            <a:r>
              <a:rPr lang="zh-CN" altLang="en-US" sz="3200">
                <a:solidFill>
                  <a:srgbClr val="2A03D1"/>
                </a:solidFill>
              </a:rPr>
              <a:t>阶方阵序列</a:t>
            </a:r>
            <a:endParaRPr lang="zh-CN" altLang="en-US" sz="3200">
              <a:solidFill>
                <a:srgbClr val="2A03D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2A03D1"/>
                </a:solidFill>
              </a:rPr>
              <a:t>       </a:t>
            </a:r>
            <a:r>
              <a:rPr lang="en-US" altLang="zh-CN" sz="3200">
                <a:solidFill>
                  <a:srgbClr val="2A03D1"/>
                </a:solidFill>
              </a:rPr>
              <a:t>A</a:t>
            </a:r>
            <a:r>
              <a:rPr lang="en-US" altLang="zh-CN" sz="3200" baseline="72000">
                <a:solidFill>
                  <a:srgbClr val="2A03D1"/>
                </a:solidFill>
              </a:rPr>
              <a:t>(0)</a:t>
            </a:r>
            <a:r>
              <a:rPr lang="zh-CN" altLang="en-US" sz="3200">
                <a:solidFill>
                  <a:srgbClr val="2A03D1"/>
                </a:solidFill>
              </a:rPr>
              <a:t>，</a:t>
            </a:r>
            <a:r>
              <a:rPr lang="en-US" altLang="zh-CN" sz="3200">
                <a:solidFill>
                  <a:srgbClr val="2A03D1"/>
                </a:solidFill>
              </a:rPr>
              <a:t>A</a:t>
            </a:r>
            <a:r>
              <a:rPr lang="en-US" altLang="zh-CN" sz="3200" baseline="70000">
                <a:solidFill>
                  <a:srgbClr val="2A03D1"/>
                </a:solidFill>
              </a:rPr>
              <a:t>(1)</a:t>
            </a:r>
            <a:r>
              <a:rPr lang="zh-CN" altLang="en-US" sz="3200">
                <a:solidFill>
                  <a:srgbClr val="2A03D1"/>
                </a:solidFill>
              </a:rPr>
              <a:t>，</a:t>
            </a:r>
            <a:r>
              <a:rPr lang="en-US" altLang="zh-CN" sz="3200">
                <a:solidFill>
                  <a:srgbClr val="2A03D1"/>
                </a:solidFill>
              </a:rPr>
              <a:t>…,A</a:t>
            </a:r>
            <a:r>
              <a:rPr lang="en-US" altLang="zh-CN" sz="3200" baseline="70000">
                <a:solidFill>
                  <a:srgbClr val="2A03D1"/>
                </a:solidFill>
              </a:rPr>
              <a:t>(k)</a:t>
            </a:r>
            <a:r>
              <a:rPr lang="en-US" altLang="zh-CN" sz="3200">
                <a:solidFill>
                  <a:srgbClr val="2A03D1"/>
                </a:solidFill>
              </a:rPr>
              <a:t>,…,A</a:t>
            </a:r>
            <a:r>
              <a:rPr lang="en-US" altLang="zh-CN" sz="3200" baseline="70000">
                <a:solidFill>
                  <a:srgbClr val="2A03D1"/>
                </a:solidFill>
              </a:rPr>
              <a:t>(n)</a:t>
            </a:r>
            <a:endParaRPr lang="en-US" altLang="zh-CN" sz="3200" baseline="70000">
              <a:solidFill>
                <a:srgbClr val="2A03D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2A03D1"/>
                </a:solidFill>
              </a:rPr>
              <a:t>其中 </a:t>
            </a:r>
            <a:r>
              <a:rPr lang="en-US" altLang="zh-CN" sz="3200">
                <a:solidFill>
                  <a:schemeClr val="tx1"/>
                </a:solidFill>
              </a:rPr>
              <a:t>A</a:t>
            </a:r>
            <a:r>
              <a:rPr lang="en-US" altLang="zh-CN" sz="3200" baseline="70000">
                <a:solidFill>
                  <a:schemeClr val="tx1"/>
                </a:solidFill>
              </a:rPr>
              <a:t>(0)</a:t>
            </a:r>
            <a:r>
              <a:rPr lang="en-US" altLang="zh-CN" sz="3200">
                <a:solidFill>
                  <a:schemeClr val="tx1"/>
                </a:solidFill>
              </a:rPr>
              <a:t>[i,j]=</a:t>
            </a:r>
            <a:r>
              <a:rPr lang="en-US" altLang="zh-CN" sz="3200"/>
              <a:t>cost[i,j]</a:t>
            </a:r>
            <a:endParaRPr lang="en-US" altLang="zh-CN" sz="3200"/>
          </a:p>
          <a:p>
            <a:pPr eaLnBrk="1" hangingPunct="1"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</a:rPr>
              <a:t>         A</a:t>
            </a:r>
            <a:r>
              <a:rPr lang="en-US" altLang="zh-CN" sz="3200" baseline="70000">
                <a:solidFill>
                  <a:schemeClr val="tx1"/>
                </a:solidFill>
              </a:rPr>
              <a:t>(k)</a:t>
            </a:r>
            <a:r>
              <a:rPr lang="en-US" altLang="zh-CN" sz="3200">
                <a:solidFill>
                  <a:schemeClr val="tx1"/>
                </a:solidFill>
              </a:rPr>
              <a:t>[i,j]= min {A</a:t>
            </a:r>
            <a:r>
              <a:rPr lang="en-US" altLang="zh-CN" sz="3200" baseline="70000">
                <a:solidFill>
                  <a:schemeClr val="tx1"/>
                </a:solidFill>
              </a:rPr>
              <a:t>(k-1)</a:t>
            </a:r>
            <a:r>
              <a:rPr lang="en-US" altLang="zh-CN" sz="3200">
                <a:solidFill>
                  <a:schemeClr val="tx1"/>
                </a:solidFill>
              </a:rPr>
              <a:t>[i,j],</a:t>
            </a:r>
            <a:r>
              <a:rPr lang="en-US" altLang="zh-CN" sz="3200"/>
              <a:t>A</a:t>
            </a:r>
            <a:r>
              <a:rPr lang="en-US" altLang="zh-CN" sz="3200" baseline="70000"/>
              <a:t>(k-1)</a:t>
            </a:r>
            <a:r>
              <a:rPr lang="en-US" altLang="zh-CN" sz="3200"/>
              <a:t>[i,k]+A</a:t>
            </a:r>
            <a:r>
              <a:rPr lang="en-US" altLang="zh-CN" sz="3200" baseline="70000"/>
              <a:t>(k-1)</a:t>
            </a:r>
            <a:r>
              <a:rPr lang="en-US" altLang="zh-CN" sz="3200"/>
              <a:t>[k,j]</a:t>
            </a:r>
            <a:r>
              <a:rPr lang="en-US" altLang="zh-CN" sz="3200">
                <a:solidFill>
                  <a:schemeClr val="tx1"/>
                </a:solidFill>
              </a:rPr>
              <a:t>}</a:t>
            </a:r>
            <a:endParaRPr lang="en-US" altLang="zh-CN" sz="320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2A03D1"/>
                </a:solidFill>
              </a:rPr>
              <a:t>                                                      1≤k ≤n</a:t>
            </a:r>
            <a:endParaRPr lang="en-US" altLang="zh-CN">
              <a:solidFill>
                <a:srgbClr val="2A03D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2A03D1"/>
                </a:solidFill>
              </a:rPr>
              <a:t>显然</a:t>
            </a:r>
            <a:r>
              <a:rPr lang="en-US" altLang="zh-CN" sz="3200">
                <a:solidFill>
                  <a:srgbClr val="2A03D1"/>
                </a:solidFill>
              </a:rPr>
              <a:t>:  </a:t>
            </a:r>
            <a:r>
              <a:rPr lang="en-US" altLang="zh-CN" sz="3200">
                <a:solidFill>
                  <a:schemeClr val="tx2"/>
                </a:solidFill>
              </a:rPr>
              <a:t>A</a:t>
            </a:r>
            <a:r>
              <a:rPr lang="en-US" altLang="zh-CN" sz="3200" baseline="70000">
                <a:solidFill>
                  <a:schemeClr val="tx2"/>
                </a:solidFill>
              </a:rPr>
              <a:t>(k)</a:t>
            </a:r>
            <a:r>
              <a:rPr lang="en-US" altLang="zh-CN" sz="3200">
                <a:solidFill>
                  <a:schemeClr val="tx2"/>
                </a:solidFill>
              </a:rPr>
              <a:t>[i,j]</a:t>
            </a:r>
            <a:r>
              <a:rPr lang="zh-CN" altLang="en-US" sz="3200">
                <a:solidFill>
                  <a:schemeClr val="tx2"/>
                </a:solidFill>
              </a:rPr>
              <a:t>是从</a:t>
            </a:r>
            <a:r>
              <a:rPr lang="en-US" altLang="zh-CN" sz="3200">
                <a:solidFill>
                  <a:schemeClr val="tx2"/>
                </a:solidFill>
              </a:rPr>
              <a:t>vi</a:t>
            </a:r>
            <a:r>
              <a:rPr lang="zh-CN" altLang="en-US" sz="3200">
                <a:solidFill>
                  <a:schemeClr val="tx2"/>
                </a:solidFill>
              </a:rPr>
              <a:t>到</a:t>
            </a:r>
            <a:r>
              <a:rPr lang="en-US" altLang="zh-CN" sz="3200">
                <a:solidFill>
                  <a:schemeClr val="tx2"/>
                </a:solidFill>
              </a:rPr>
              <a:t>vj</a:t>
            </a:r>
            <a:r>
              <a:rPr lang="zh-CN" altLang="en-US" sz="3200">
                <a:solidFill>
                  <a:schemeClr val="tx2"/>
                </a:solidFill>
              </a:rPr>
              <a:t>的中间顶点的序号不大</a:t>
            </a:r>
            <a:endParaRPr lang="zh-CN" altLang="en-US" sz="3200">
              <a:solidFill>
                <a:schemeClr val="tx2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chemeClr val="tx2"/>
                </a:solidFill>
              </a:rPr>
              <a:t>           于</a:t>
            </a:r>
            <a:r>
              <a:rPr lang="en-US" altLang="zh-CN" sz="3200">
                <a:solidFill>
                  <a:schemeClr val="tx2"/>
                </a:solidFill>
              </a:rPr>
              <a:t>k</a:t>
            </a:r>
            <a:r>
              <a:rPr lang="zh-CN" altLang="en-US" sz="3200">
                <a:solidFill>
                  <a:schemeClr val="tx2"/>
                </a:solidFill>
              </a:rPr>
              <a:t>的最短路径长度。</a:t>
            </a:r>
            <a:endParaRPr lang="zh-CN" altLang="en-US" sz="3200">
              <a:solidFill>
                <a:srgbClr val="2A03D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2A03D1"/>
                </a:solidFill>
              </a:rPr>
              <a:t>     而   </a:t>
            </a:r>
            <a:r>
              <a:rPr lang="en-US" altLang="zh-CN" sz="3200">
                <a:solidFill>
                  <a:srgbClr val="2A03D1"/>
                </a:solidFill>
              </a:rPr>
              <a:t>A</a:t>
            </a:r>
            <a:r>
              <a:rPr lang="en-US" altLang="zh-CN" sz="3200" baseline="70000">
                <a:solidFill>
                  <a:srgbClr val="2A03D1"/>
                </a:solidFill>
              </a:rPr>
              <a:t>(n)</a:t>
            </a:r>
            <a:r>
              <a:rPr lang="en-US" altLang="zh-CN" sz="3200">
                <a:solidFill>
                  <a:srgbClr val="2A03D1"/>
                </a:solidFill>
              </a:rPr>
              <a:t>[i,j] </a:t>
            </a:r>
            <a:r>
              <a:rPr lang="zh-CN" altLang="en-US" sz="3200">
                <a:solidFill>
                  <a:srgbClr val="2A03D1"/>
                </a:solidFill>
              </a:rPr>
              <a:t>就是从</a:t>
            </a:r>
            <a:r>
              <a:rPr lang="en-US" altLang="zh-CN" sz="3200">
                <a:solidFill>
                  <a:srgbClr val="2A03D1"/>
                </a:solidFill>
              </a:rPr>
              <a:t>vi</a:t>
            </a:r>
            <a:r>
              <a:rPr lang="zh-CN" altLang="en-US" sz="3200">
                <a:solidFill>
                  <a:srgbClr val="2A03D1"/>
                </a:solidFill>
              </a:rPr>
              <a:t>到</a:t>
            </a:r>
            <a:r>
              <a:rPr lang="en-US" altLang="zh-CN" sz="3200">
                <a:solidFill>
                  <a:srgbClr val="2A03D1"/>
                </a:solidFill>
              </a:rPr>
              <a:t>vj</a:t>
            </a:r>
            <a:r>
              <a:rPr lang="zh-CN" altLang="en-US" sz="3200">
                <a:solidFill>
                  <a:srgbClr val="2A03D1"/>
                </a:solidFill>
              </a:rPr>
              <a:t>的最短路径的长度。</a:t>
            </a:r>
            <a:endParaRPr lang="zh-CN" altLang="en-US" sz="3200">
              <a:solidFill>
                <a:srgbClr val="2A03D1"/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101"/>
          <p:cNvGrpSpPr/>
          <p:nvPr/>
        </p:nvGrpSpPr>
        <p:grpSpPr bwMode="auto">
          <a:xfrm>
            <a:off x="298450" y="228600"/>
            <a:ext cx="2655888" cy="2819400"/>
            <a:chOff x="188" y="144"/>
            <a:chExt cx="1673" cy="1776"/>
          </a:xfrm>
        </p:grpSpPr>
        <p:sp>
          <p:nvSpPr>
            <p:cNvPr id="1052646" name="Oval 2"/>
            <p:cNvSpPr>
              <a:spLocks noChangeArrowheads="1"/>
            </p:cNvSpPr>
            <p:nvPr/>
          </p:nvSpPr>
          <p:spPr bwMode="auto">
            <a:xfrm>
              <a:off x="480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200">
                  <a:solidFill>
                    <a:srgbClr val="3902B4"/>
                  </a:solidFill>
                </a:rPr>
                <a:t>2</a:t>
              </a:r>
              <a:endParaRPr lang="en-US" altLang="zh-CN" sz="3200">
                <a:solidFill>
                  <a:srgbClr val="3902B4"/>
                </a:solidFill>
              </a:endParaRPr>
            </a:p>
          </p:txBody>
        </p:sp>
        <p:sp>
          <p:nvSpPr>
            <p:cNvPr id="1052647" name="Oval 3"/>
            <p:cNvSpPr>
              <a:spLocks noChangeArrowheads="1"/>
            </p:cNvSpPr>
            <p:nvPr/>
          </p:nvSpPr>
          <p:spPr bwMode="auto">
            <a:xfrm>
              <a:off x="1499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200">
                  <a:solidFill>
                    <a:srgbClr val="3902B4"/>
                  </a:solidFill>
                </a:rPr>
                <a:t>1</a:t>
              </a:r>
              <a:endParaRPr lang="en-US" altLang="zh-CN" sz="3200">
                <a:solidFill>
                  <a:srgbClr val="3902B4"/>
                </a:solidFill>
              </a:endParaRPr>
            </a:p>
          </p:txBody>
        </p:sp>
        <p:sp>
          <p:nvSpPr>
            <p:cNvPr id="1052648" name="Oval 4"/>
            <p:cNvSpPr>
              <a:spLocks noChangeArrowheads="1"/>
            </p:cNvSpPr>
            <p:nvPr/>
          </p:nvSpPr>
          <p:spPr bwMode="auto">
            <a:xfrm>
              <a:off x="480" y="52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200">
                  <a:solidFill>
                    <a:srgbClr val="3902B4"/>
                  </a:solidFill>
                </a:rPr>
                <a:t>3</a:t>
              </a:r>
              <a:endParaRPr lang="en-US" altLang="zh-CN" sz="3200">
                <a:solidFill>
                  <a:srgbClr val="3902B4"/>
                </a:solidFill>
              </a:endParaRPr>
            </a:p>
          </p:txBody>
        </p:sp>
        <p:sp>
          <p:nvSpPr>
            <p:cNvPr id="1052649" name="Oval 5"/>
            <p:cNvSpPr>
              <a:spLocks noChangeArrowheads="1"/>
            </p:cNvSpPr>
            <p:nvPr/>
          </p:nvSpPr>
          <p:spPr bwMode="auto">
            <a:xfrm>
              <a:off x="1514" y="539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200">
                  <a:solidFill>
                    <a:srgbClr val="3902B4"/>
                  </a:solidFill>
                </a:rPr>
                <a:t>4</a:t>
              </a:r>
              <a:endParaRPr lang="en-US" altLang="zh-CN" sz="3200">
                <a:solidFill>
                  <a:srgbClr val="3902B4"/>
                </a:solidFill>
              </a:endParaRPr>
            </a:p>
          </p:txBody>
        </p:sp>
        <p:sp>
          <p:nvSpPr>
            <p:cNvPr id="1052650" name="Line 6"/>
            <p:cNvSpPr>
              <a:spLocks noChangeShapeType="1"/>
            </p:cNvSpPr>
            <p:nvPr/>
          </p:nvSpPr>
          <p:spPr bwMode="auto">
            <a:xfrm flipH="1">
              <a:off x="779" y="1680"/>
              <a:ext cx="720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51" name="Line 7"/>
            <p:cNvSpPr>
              <a:spLocks noChangeShapeType="1"/>
            </p:cNvSpPr>
            <p:nvPr/>
          </p:nvSpPr>
          <p:spPr bwMode="auto">
            <a:xfrm flipV="1">
              <a:off x="1680" y="816"/>
              <a:ext cx="0" cy="72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52" name="Line 8"/>
            <p:cNvSpPr>
              <a:spLocks noChangeShapeType="1"/>
            </p:cNvSpPr>
            <p:nvPr/>
          </p:nvSpPr>
          <p:spPr bwMode="auto">
            <a:xfrm>
              <a:off x="768" y="672"/>
              <a:ext cx="746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53" name="Line 9"/>
            <p:cNvSpPr>
              <a:spLocks noChangeShapeType="1"/>
            </p:cNvSpPr>
            <p:nvPr/>
          </p:nvSpPr>
          <p:spPr bwMode="auto">
            <a:xfrm flipV="1">
              <a:off x="731" y="768"/>
              <a:ext cx="816" cy="816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54" name="Line 10"/>
            <p:cNvSpPr>
              <a:spLocks noChangeShapeType="1"/>
            </p:cNvSpPr>
            <p:nvPr/>
          </p:nvSpPr>
          <p:spPr bwMode="auto">
            <a:xfrm>
              <a:off x="624" y="816"/>
              <a:ext cx="0" cy="72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cxnSp>
          <p:nvCxnSpPr>
            <p:cNvPr id="3145747" name="AutoShape 12"/>
            <p:cNvCxnSpPr>
              <a:cxnSpLocks noChangeShapeType="1"/>
              <a:stCxn id="1052649" idx="1"/>
              <a:endCxn id="1052648" idx="7"/>
            </p:cNvCxnSpPr>
            <p:nvPr/>
          </p:nvCxnSpPr>
          <p:spPr bwMode="auto">
            <a:xfrm rot="5400000" flipH="1">
              <a:off x="1135" y="161"/>
              <a:ext cx="11" cy="830"/>
            </a:xfrm>
            <a:prstGeom prst="curvedConnector3">
              <a:avLst>
                <a:gd name="adj1" fmla="val 1790907"/>
              </a:avLst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</p:cxnSp>
        <p:sp>
          <p:nvSpPr>
            <p:cNvPr id="1052655" name="Line 13"/>
            <p:cNvSpPr>
              <a:spLocks noChangeShapeType="1"/>
            </p:cNvSpPr>
            <p:nvPr/>
          </p:nvSpPr>
          <p:spPr bwMode="auto">
            <a:xfrm>
              <a:off x="735" y="779"/>
              <a:ext cx="801" cy="805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cxnSp>
          <p:nvCxnSpPr>
            <p:cNvPr id="3145748" name="AutoShape 30"/>
            <p:cNvCxnSpPr>
              <a:cxnSpLocks noChangeShapeType="1"/>
            </p:cNvCxnSpPr>
            <p:nvPr/>
          </p:nvCxnSpPr>
          <p:spPr bwMode="auto">
            <a:xfrm rot="10800000" flipH="1">
              <a:off x="505" y="768"/>
              <a:ext cx="1" cy="816"/>
            </a:xfrm>
            <a:prstGeom prst="curvedConnector3">
              <a:avLst>
                <a:gd name="adj1" fmla="val -13600005"/>
              </a:avLst>
            </a:prstGeom>
            <a:noFill/>
            <a:ln w="28575">
              <a:solidFill>
                <a:srgbClr val="003366"/>
              </a:solidFill>
              <a:miter lim="800000"/>
              <a:tailEnd type="triangle" w="med" len="med"/>
            </a:ln>
          </p:spPr>
        </p:cxnSp>
        <p:sp>
          <p:nvSpPr>
            <p:cNvPr id="1052656" name="Text Box 31"/>
            <p:cNvSpPr txBox="1">
              <a:spLocks noChangeArrowheads="1"/>
            </p:cNvSpPr>
            <p:nvPr/>
          </p:nvSpPr>
          <p:spPr bwMode="auto">
            <a:xfrm>
              <a:off x="1036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1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57" name="Text Box 32"/>
            <p:cNvSpPr txBox="1">
              <a:spLocks noChangeArrowheads="1"/>
            </p:cNvSpPr>
            <p:nvPr/>
          </p:nvSpPr>
          <p:spPr bwMode="auto">
            <a:xfrm>
              <a:off x="1276" y="9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2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58" name="Text Box 33"/>
            <p:cNvSpPr txBox="1">
              <a:spLocks noChangeArrowheads="1"/>
            </p:cNvSpPr>
            <p:nvPr/>
          </p:nvSpPr>
          <p:spPr bwMode="auto">
            <a:xfrm>
              <a:off x="1152" y="12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3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59" name="Text Box 34"/>
            <p:cNvSpPr txBox="1">
              <a:spLocks noChangeArrowheads="1"/>
            </p:cNvSpPr>
            <p:nvPr/>
          </p:nvSpPr>
          <p:spPr bwMode="auto">
            <a:xfrm>
              <a:off x="1649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4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60" name="Text Box 35"/>
            <p:cNvSpPr txBox="1">
              <a:spLocks noChangeArrowheads="1"/>
            </p:cNvSpPr>
            <p:nvPr/>
          </p:nvSpPr>
          <p:spPr bwMode="auto">
            <a:xfrm>
              <a:off x="602" y="9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5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61" name="Text Box 36"/>
            <p:cNvSpPr txBox="1">
              <a:spLocks noChangeArrowheads="1"/>
            </p:cNvSpPr>
            <p:nvPr/>
          </p:nvSpPr>
          <p:spPr bwMode="auto">
            <a:xfrm>
              <a:off x="988" y="1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6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62" name="Text Box 37"/>
            <p:cNvSpPr txBox="1">
              <a:spLocks noChangeArrowheads="1"/>
            </p:cNvSpPr>
            <p:nvPr/>
          </p:nvSpPr>
          <p:spPr bwMode="auto">
            <a:xfrm>
              <a:off x="1008" y="4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8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663" name="Text Box 38"/>
            <p:cNvSpPr txBox="1">
              <a:spLocks noChangeArrowheads="1"/>
            </p:cNvSpPr>
            <p:nvPr/>
          </p:nvSpPr>
          <p:spPr bwMode="auto">
            <a:xfrm>
              <a:off x="188" y="10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9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</p:grpSp>
      <p:grpSp>
        <p:nvGrpSpPr>
          <p:cNvPr id="495" name="Group 96"/>
          <p:cNvGrpSpPr/>
          <p:nvPr/>
        </p:nvGrpSpPr>
        <p:grpSpPr bwMode="auto">
          <a:xfrm>
            <a:off x="3733800" y="623888"/>
            <a:ext cx="2133600" cy="2424112"/>
            <a:chOff x="2352" y="393"/>
            <a:chExt cx="1344" cy="1527"/>
          </a:xfrm>
        </p:grpSpPr>
        <p:sp>
          <p:nvSpPr>
            <p:cNvPr id="1052664" name="Text Box 40"/>
            <p:cNvSpPr txBox="1">
              <a:spLocks noChangeArrowheads="1"/>
            </p:cNvSpPr>
            <p:nvPr/>
          </p:nvSpPr>
          <p:spPr bwMode="auto">
            <a:xfrm>
              <a:off x="2354" y="672"/>
              <a:ext cx="1342" cy="1248"/>
            </a:xfrm>
            <a:prstGeom prst="rect">
              <a:avLst/>
            </a:prstGeom>
            <a:solidFill>
              <a:srgbClr val="DFA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0    1   ∞   4   ∞   0    9    2</a:t>
              </a:r>
              <a:endParaRPr lang="en-US" altLang="zh-CN">
                <a:solidFill>
                  <a:srgbClr val="00038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</a:t>
              </a:r>
              <a:r>
                <a:rPr lang="en-US" altLang="zh-CN" sz="2400">
                  <a:solidFill>
                    <a:srgbClr val="000382"/>
                  </a:solidFill>
                </a:rPr>
                <a:t>3    5    0    </a:t>
              </a:r>
              <a:r>
                <a:rPr lang="en-US" altLang="zh-CN">
                  <a:solidFill>
                    <a:srgbClr val="000382"/>
                  </a:solidFill>
                </a:rPr>
                <a:t>8 ∞  ∞   6    0</a:t>
              </a:r>
              <a:endParaRPr lang="en-US" altLang="zh-CN">
                <a:solidFill>
                  <a:srgbClr val="000382"/>
                </a:solidFill>
              </a:endParaRPr>
            </a:p>
          </p:txBody>
        </p:sp>
        <p:sp>
          <p:nvSpPr>
            <p:cNvPr id="1052665" name="Line 41"/>
            <p:cNvSpPr>
              <a:spLocks noChangeShapeType="1"/>
            </p:cNvSpPr>
            <p:nvPr/>
          </p:nvSpPr>
          <p:spPr bwMode="auto">
            <a:xfrm>
              <a:off x="2352" y="1009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66" name="Line 42"/>
            <p:cNvSpPr>
              <a:spLocks noChangeShapeType="1"/>
            </p:cNvSpPr>
            <p:nvPr/>
          </p:nvSpPr>
          <p:spPr bwMode="auto">
            <a:xfrm>
              <a:off x="2352" y="130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67" name="Line 43"/>
            <p:cNvSpPr>
              <a:spLocks noChangeShapeType="1"/>
            </p:cNvSpPr>
            <p:nvPr/>
          </p:nvSpPr>
          <p:spPr bwMode="auto">
            <a:xfrm>
              <a:off x="2352" y="15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496" name="Group 52"/>
            <p:cNvGrpSpPr/>
            <p:nvPr/>
          </p:nvGrpSpPr>
          <p:grpSpPr bwMode="auto">
            <a:xfrm>
              <a:off x="2688" y="678"/>
              <a:ext cx="672" cy="1242"/>
              <a:chOff x="2640" y="246"/>
              <a:chExt cx="672" cy="1836"/>
            </a:xfrm>
          </p:grpSpPr>
          <p:sp>
            <p:nvSpPr>
              <p:cNvPr id="1052668" name="Line 46"/>
              <p:cNvSpPr>
                <a:spLocks noChangeShapeType="1"/>
              </p:cNvSpPr>
              <p:nvPr/>
            </p:nvSpPr>
            <p:spPr bwMode="auto">
              <a:xfrm>
                <a:off x="2640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669" name="Line 47"/>
              <p:cNvSpPr>
                <a:spLocks noChangeShapeType="1"/>
              </p:cNvSpPr>
              <p:nvPr/>
            </p:nvSpPr>
            <p:spPr bwMode="auto">
              <a:xfrm>
                <a:off x="298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670" name="Line 48"/>
              <p:cNvSpPr>
                <a:spLocks noChangeShapeType="1"/>
              </p:cNvSpPr>
              <p:nvPr/>
            </p:nvSpPr>
            <p:spPr bwMode="auto">
              <a:xfrm>
                <a:off x="331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1052671" name="Text Box 91"/>
            <p:cNvSpPr txBox="1">
              <a:spLocks noChangeArrowheads="1"/>
            </p:cNvSpPr>
            <p:nvPr/>
          </p:nvSpPr>
          <p:spPr bwMode="auto">
            <a:xfrm>
              <a:off x="2784" y="393"/>
              <a:ext cx="4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/>
                <a:t>A</a:t>
              </a:r>
              <a:r>
                <a:rPr lang="en-US" altLang="zh-CN" baseline="30000"/>
                <a:t>(0)</a:t>
              </a:r>
              <a:endParaRPr lang="en-US" altLang="zh-CN"/>
            </a:p>
          </p:txBody>
        </p:sp>
      </p:grpSp>
      <p:grpSp>
        <p:nvGrpSpPr>
          <p:cNvPr id="497" name="Group 97"/>
          <p:cNvGrpSpPr/>
          <p:nvPr/>
        </p:nvGrpSpPr>
        <p:grpSpPr bwMode="auto">
          <a:xfrm>
            <a:off x="6400800" y="623888"/>
            <a:ext cx="2133600" cy="2424112"/>
            <a:chOff x="4032" y="393"/>
            <a:chExt cx="1344" cy="1527"/>
          </a:xfrm>
        </p:grpSpPr>
        <p:sp>
          <p:nvSpPr>
            <p:cNvPr id="1052672" name="Text Box 56"/>
            <p:cNvSpPr txBox="1">
              <a:spLocks noChangeArrowheads="1"/>
            </p:cNvSpPr>
            <p:nvPr/>
          </p:nvSpPr>
          <p:spPr bwMode="auto">
            <a:xfrm>
              <a:off x="4034" y="672"/>
              <a:ext cx="1342" cy="1248"/>
            </a:xfrm>
            <a:prstGeom prst="rect">
              <a:avLst/>
            </a:prstGeom>
            <a:solidFill>
              <a:srgbClr val="DFA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0    1   ∞   4   ∞   0    9    2</a:t>
              </a:r>
              <a:endParaRPr lang="en-US" altLang="zh-CN">
                <a:solidFill>
                  <a:srgbClr val="00038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>
                  <a:solidFill>
                    <a:srgbClr val="000382"/>
                  </a:solidFill>
                </a:rPr>
                <a:t> 3    </a:t>
              </a:r>
              <a:r>
                <a:rPr lang="en-US" altLang="zh-CN" sz="2400">
                  <a:solidFill>
                    <a:srgbClr val="CC0000"/>
                  </a:solidFill>
                </a:rPr>
                <a:t>4</a:t>
              </a:r>
              <a:r>
                <a:rPr lang="en-US" altLang="zh-CN" sz="2400">
                  <a:solidFill>
                    <a:srgbClr val="000382"/>
                  </a:solidFill>
                </a:rPr>
                <a:t>    0    </a:t>
              </a:r>
              <a:r>
                <a:rPr lang="en-US" altLang="zh-CN">
                  <a:solidFill>
                    <a:srgbClr val="CC0000"/>
                  </a:solidFill>
                </a:rPr>
                <a:t>7</a:t>
              </a:r>
              <a:r>
                <a:rPr lang="en-US" altLang="zh-CN">
                  <a:solidFill>
                    <a:srgbClr val="000382"/>
                  </a:solidFill>
                </a:rPr>
                <a:t> ∞  ∞   6    0</a:t>
              </a:r>
              <a:endParaRPr lang="en-US" altLang="zh-CN">
                <a:solidFill>
                  <a:srgbClr val="000382"/>
                </a:solidFill>
              </a:endParaRPr>
            </a:p>
          </p:txBody>
        </p:sp>
        <p:sp>
          <p:nvSpPr>
            <p:cNvPr id="1052673" name="Line 57"/>
            <p:cNvSpPr>
              <a:spLocks noChangeShapeType="1"/>
            </p:cNvSpPr>
            <p:nvPr/>
          </p:nvSpPr>
          <p:spPr bwMode="auto">
            <a:xfrm>
              <a:off x="4032" y="1009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74" name="Line 58"/>
            <p:cNvSpPr>
              <a:spLocks noChangeShapeType="1"/>
            </p:cNvSpPr>
            <p:nvPr/>
          </p:nvSpPr>
          <p:spPr bwMode="auto">
            <a:xfrm>
              <a:off x="4032" y="130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75" name="Line 59"/>
            <p:cNvSpPr>
              <a:spLocks noChangeShapeType="1"/>
            </p:cNvSpPr>
            <p:nvPr/>
          </p:nvSpPr>
          <p:spPr bwMode="auto">
            <a:xfrm>
              <a:off x="4032" y="15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498" name="Group 60"/>
            <p:cNvGrpSpPr/>
            <p:nvPr/>
          </p:nvGrpSpPr>
          <p:grpSpPr bwMode="auto">
            <a:xfrm>
              <a:off x="4368" y="678"/>
              <a:ext cx="672" cy="1242"/>
              <a:chOff x="2640" y="246"/>
              <a:chExt cx="672" cy="1836"/>
            </a:xfrm>
          </p:grpSpPr>
          <p:sp>
            <p:nvSpPr>
              <p:cNvPr id="1052676" name="Line 61"/>
              <p:cNvSpPr>
                <a:spLocks noChangeShapeType="1"/>
              </p:cNvSpPr>
              <p:nvPr/>
            </p:nvSpPr>
            <p:spPr bwMode="auto">
              <a:xfrm>
                <a:off x="2640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677" name="Line 62"/>
              <p:cNvSpPr>
                <a:spLocks noChangeShapeType="1"/>
              </p:cNvSpPr>
              <p:nvPr/>
            </p:nvSpPr>
            <p:spPr bwMode="auto">
              <a:xfrm>
                <a:off x="298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678" name="Line 63"/>
              <p:cNvSpPr>
                <a:spLocks noChangeShapeType="1"/>
              </p:cNvSpPr>
              <p:nvPr/>
            </p:nvSpPr>
            <p:spPr bwMode="auto">
              <a:xfrm>
                <a:off x="331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1052679" name="Text Box 92"/>
            <p:cNvSpPr txBox="1">
              <a:spLocks noChangeArrowheads="1"/>
            </p:cNvSpPr>
            <p:nvPr/>
          </p:nvSpPr>
          <p:spPr bwMode="auto">
            <a:xfrm>
              <a:off x="4464" y="393"/>
              <a:ext cx="4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/>
                <a:t>A</a:t>
              </a:r>
              <a:r>
                <a:rPr lang="en-US" altLang="zh-CN" baseline="30000"/>
                <a:t>(1)</a:t>
              </a:r>
              <a:endParaRPr lang="en-US" altLang="zh-CN"/>
            </a:p>
          </p:txBody>
        </p:sp>
      </p:grpSp>
      <p:grpSp>
        <p:nvGrpSpPr>
          <p:cNvPr id="499" name="Group 98"/>
          <p:cNvGrpSpPr/>
          <p:nvPr/>
        </p:nvGrpSpPr>
        <p:grpSpPr bwMode="auto">
          <a:xfrm>
            <a:off x="6400800" y="3824288"/>
            <a:ext cx="2133600" cy="2430462"/>
            <a:chOff x="4032" y="2409"/>
            <a:chExt cx="1344" cy="1531"/>
          </a:xfrm>
        </p:grpSpPr>
        <p:sp>
          <p:nvSpPr>
            <p:cNvPr id="1052680" name="Text Box 65"/>
            <p:cNvSpPr txBox="1">
              <a:spLocks noChangeArrowheads="1"/>
            </p:cNvSpPr>
            <p:nvPr/>
          </p:nvSpPr>
          <p:spPr bwMode="auto">
            <a:xfrm>
              <a:off x="4034" y="2688"/>
              <a:ext cx="1342" cy="1252"/>
            </a:xfrm>
            <a:prstGeom prst="rect">
              <a:avLst/>
            </a:prstGeom>
            <a:solidFill>
              <a:srgbClr val="DFA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</a:t>
              </a:r>
              <a:r>
                <a:rPr lang="en-US" altLang="zh-CN" sz="2400">
                  <a:solidFill>
                    <a:srgbClr val="000382"/>
                  </a:solidFill>
                </a:rPr>
                <a:t>0    1   </a:t>
              </a:r>
              <a:r>
                <a:rPr lang="en-US" altLang="zh-CN" sz="2400">
                  <a:solidFill>
                    <a:srgbClr val="CC0000"/>
                  </a:solidFill>
                </a:rPr>
                <a:t>10</a:t>
              </a:r>
              <a:r>
                <a:rPr lang="en-US" altLang="zh-CN" sz="2400">
                  <a:solidFill>
                    <a:srgbClr val="000382"/>
                  </a:solidFill>
                </a:rPr>
                <a:t>   </a:t>
              </a:r>
              <a:r>
                <a:rPr lang="en-US" altLang="zh-CN" sz="2400">
                  <a:solidFill>
                    <a:srgbClr val="CC0000"/>
                  </a:solidFill>
                </a:rPr>
                <a:t>3</a:t>
              </a:r>
              <a:r>
                <a:rPr lang="en-US" altLang="zh-CN" sz="2400">
                  <a:solidFill>
                    <a:srgbClr val="000382"/>
                  </a:solidFill>
                </a:rPr>
                <a:t>   </a:t>
              </a:r>
              <a:r>
                <a:rPr lang="en-US" altLang="zh-CN">
                  <a:solidFill>
                    <a:srgbClr val="000382"/>
                  </a:solidFill>
                </a:rPr>
                <a:t>∞   0    9    2</a:t>
              </a:r>
              <a:endParaRPr lang="en-US" altLang="zh-CN">
                <a:solidFill>
                  <a:srgbClr val="00038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>
                  <a:solidFill>
                    <a:srgbClr val="000382"/>
                  </a:solidFill>
                </a:rPr>
                <a:t> 3    </a:t>
              </a:r>
              <a:r>
                <a:rPr lang="en-US" altLang="zh-CN" sz="2400">
                  <a:solidFill>
                    <a:schemeClr val="accent2"/>
                  </a:solidFill>
                </a:rPr>
                <a:t>4</a:t>
              </a:r>
              <a:r>
                <a:rPr lang="en-US" altLang="zh-CN" sz="2400">
                  <a:solidFill>
                    <a:srgbClr val="000382"/>
                  </a:solidFill>
                </a:rPr>
                <a:t>    0    </a:t>
              </a:r>
              <a:r>
                <a:rPr lang="en-US" altLang="zh-CN" sz="2400">
                  <a:solidFill>
                    <a:srgbClr val="CC0000"/>
                  </a:solidFill>
                </a:rPr>
                <a:t>6</a:t>
              </a:r>
              <a:r>
                <a:rPr lang="en-US" altLang="zh-CN">
                  <a:solidFill>
                    <a:srgbClr val="000382"/>
                  </a:solidFill>
                </a:rPr>
                <a:t> ∞  ∞   6    0</a:t>
              </a:r>
              <a:endParaRPr lang="en-US" altLang="zh-CN">
                <a:solidFill>
                  <a:srgbClr val="000382"/>
                </a:solidFill>
              </a:endParaRPr>
            </a:p>
          </p:txBody>
        </p:sp>
        <p:sp>
          <p:nvSpPr>
            <p:cNvPr id="1052681" name="Line 66"/>
            <p:cNvSpPr>
              <a:spLocks noChangeShapeType="1"/>
            </p:cNvSpPr>
            <p:nvPr/>
          </p:nvSpPr>
          <p:spPr bwMode="auto">
            <a:xfrm>
              <a:off x="4032" y="302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82" name="Line 67"/>
            <p:cNvSpPr>
              <a:spLocks noChangeShapeType="1"/>
            </p:cNvSpPr>
            <p:nvPr/>
          </p:nvSpPr>
          <p:spPr bwMode="auto">
            <a:xfrm>
              <a:off x="4032" y="331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83" name="Line 68"/>
            <p:cNvSpPr>
              <a:spLocks noChangeShapeType="1"/>
            </p:cNvSpPr>
            <p:nvPr/>
          </p:nvSpPr>
          <p:spPr bwMode="auto">
            <a:xfrm>
              <a:off x="4032" y="36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500" name="Group 69"/>
            <p:cNvGrpSpPr/>
            <p:nvPr/>
          </p:nvGrpSpPr>
          <p:grpSpPr bwMode="auto">
            <a:xfrm>
              <a:off x="4368" y="2694"/>
              <a:ext cx="672" cy="1242"/>
              <a:chOff x="2640" y="246"/>
              <a:chExt cx="672" cy="1836"/>
            </a:xfrm>
          </p:grpSpPr>
          <p:sp>
            <p:nvSpPr>
              <p:cNvPr id="1052684" name="Line 70"/>
              <p:cNvSpPr>
                <a:spLocks noChangeShapeType="1"/>
              </p:cNvSpPr>
              <p:nvPr/>
            </p:nvSpPr>
            <p:spPr bwMode="auto">
              <a:xfrm>
                <a:off x="2640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685" name="Line 71"/>
              <p:cNvSpPr>
                <a:spLocks noChangeShapeType="1"/>
              </p:cNvSpPr>
              <p:nvPr/>
            </p:nvSpPr>
            <p:spPr bwMode="auto">
              <a:xfrm>
                <a:off x="298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686" name="Line 72"/>
              <p:cNvSpPr>
                <a:spLocks noChangeShapeType="1"/>
              </p:cNvSpPr>
              <p:nvPr/>
            </p:nvSpPr>
            <p:spPr bwMode="auto">
              <a:xfrm>
                <a:off x="331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1052687" name="Text Box 93"/>
            <p:cNvSpPr txBox="1">
              <a:spLocks noChangeArrowheads="1"/>
            </p:cNvSpPr>
            <p:nvPr/>
          </p:nvSpPr>
          <p:spPr bwMode="auto">
            <a:xfrm>
              <a:off x="4464" y="2409"/>
              <a:ext cx="4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/>
                <a:t>A</a:t>
              </a:r>
              <a:r>
                <a:rPr lang="en-US" altLang="zh-CN" baseline="30000"/>
                <a:t>(2)</a:t>
              </a:r>
              <a:endParaRPr lang="en-US" altLang="zh-CN"/>
            </a:p>
          </p:txBody>
        </p:sp>
      </p:grpSp>
      <p:grpSp>
        <p:nvGrpSpPr>
          <p:cNvPr id="501" name="Group 99"/>
          <p:cNvGrpSpPr/>
          <p:nvPr/>
        </p:nvGrpSpPr>
        <p:grpSpPr bwMode="auto">
          <a:xfrm>
            <a:off x="3733800" y="3824288"/>
            <a:ext cx="2133600" cy="2424112"/>
            <a:chOff x="2352" y="2409"/>
            <a:chExt cx="1344" cy="1527"/>
          </a:xfrm>
        </p:grpSpPr>
        <p:sp>
          <p:nvSpPr>
            <p:cNvPr id="1052688" name="Text Box 74"/>
            <p:cNvSpPr txBox="1">
              <a:spLocks noChangeArrowheads="1"/>
            </p:cNvSpPr>
            <p:nvPr/>
          </p:nvSpPr>
          <p:spPr bwMode="auto">
            <a:xfrm>
              <a:off x="2354" y="2688"/>
              <a:ext cx="1342" cy="1210"/>
            </a:xfrm>
            <a:prstGeom prst="rect">
              <a:avLst/>
            </a:prstGeom>
            <a:solidFill>
              <a:srgbClr val="DFA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p>
              <a:pPr eaLnBrk="1" hangingPunct="1">
                <a:lnSpc>
                  <a:spcPct val="110000"/>
                </a:lnSpc>
              </a:pPr>
              <a:r>
                <a:rPr lang="en-US" altLang="zh-CN" sz="2400">
                  <a:solidFill>
                    <a:srgbClr val="000382"/>
                  </a:solidFill>
                </a:rPr>
                <a:t> 0    1   </a:t>
              </a:r>
              <a:r>
                <a:rPr lang="en-US" altLang="zh-CN" sz="2400">
                  <a:solidFill>
                    <a:schemeClr val="accent2"/>
                  </a:solidFill>
                </a:rPr>
                <a:t>10</a:t>
              </a:r>
              <a:r>
                <a:rPr lang="en-US" altLang="zh-CN" sz="2400">
                  <a:solidFill>
                    <a:srgbClr val="000382"/>
                  </a:solidFill>
                </a:rPr>
                <a:t>   </a:t>
              </a:r>
              <a:r>
                <a:rPr lang="en-US" altLang="zh-CN">
                  <a:solidFill>
                    <a:schemeClr val="accent2"/>
                  </a:solidFill>
                </a:rPr>
                <a:t>3</a:t>
              </a:r>
              <a:r>
                <a:rPr lang="en-US" altLang="zh-CN">
                  <a:solidFill>
                    <a:srgbClr val="000382"/>
                  </a:solidFill>
                </a:rPr>
                <a:t>   </a:t>
              </a:r>
              <a:r>
                <a:rPr lang="en-US" altLang="zh-CN" sz="2400">
                  <a:solidFill>
                    <a:srgbClr val="CC0000"/>
                  </a:solidFill>
                </a:rPr>
                <a:t>12</a:t>
              </a:r>
              <a:r>
                <a:rPr lang="en-US" altLang="zh-CN" sz="2400">
                  <a:solidFill>
                    <a:srgbClr val="000382"/>
                  </a:solidFill>
                </a:rPr>
                <a:t>   0    9    2</a:t>
              </a:r>
              <a:endParaRPr lang="en-US" altLang="zh-CN" sz="2400">
                <a:solidFill>
                  <a:srgbClr val="00038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>
                  <a:solidFill>
                    <a:srgbClr val="000382"/>
                  </a:solidFill>
                </a:rPr>
                <a:t> 3    </a:t>
              </a:r>
              <a:r>
                <a:rPr lang="en-US" altLang="zh-CN" sz="2400">
                  <a:solidFill>
                    <a:schemeClr val="accent2"/>
                  </a:solidFill>
                </a:rPr>
                <a:t>4</a:t>
              </a:r>
              <a:r>
                <a:rPr lang="en-US" altLang="zh-CN" sz="2400">
                  <a:solidFill>
                    <a:srgbClr val="000382"/>
                  </a:solidFill>
                </a:rPr>
                <a:t>    0    </a:t>
              </a:r>
              <a:r>
                <a:rPr lang="en-US" altLang="zh-CN">
                  <a:solidFill>
                    <a:schemeClr val="accent2"/>
                  </a:solidFill>
                </a:rPr>
                <a:t>6</a:t>
              </a:r>
              <a:endParaRPr lang="en-US" altLang="zh-CN">
                <a:solidFill>
                  <a:srgbClr val="CC0000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</a:t>
              </a:r>
              <a:r>
                <a:rPr lang="en-US" altLang="zh-CN" sz="2400">
                  <a:solidFill>
                    <a:srgbClr val="CC0000"/>
                  </a:solidFill>
                </a:rPr>
                <a:t>9</a:t>
              </a:r>
              <a:r>
                <a:rPr lang="en-US" altLang="zh-CN" sz="2400">
                  <a:solidFill>
                    <a:srgbClr val="000382"/>
                  </a:solidFill>
                </a:rPr>
                <a:t>   </a:t>
              </a:r>
              <a:r>
                <a:rPr lang="en-US" altLang="zh-CN" sz="2400">
                  <a:solidFill>
                    <a:srgbClr val="CC0000"/>
                  </a:solidFill>
                </a:rPr>
                <a:t>10</a:t>
              </a:r>
              <a:r>
                <a:rPr lang="en-US" altLang="zh-CN" sz="2400">
                  <a:solidFill>
                    <a:srgbClr val="000382"/>
                  </a:solidFill>
                </a:rPr>
                <a:t>   6    0</a:t>
              </a:r>
              <a:endParaRPr lang="en-US" altLang="zh-CN" sz="2400">
                <a:solidFill>
                  <a:srgbClr val="000382"/>
                </a:solidFill>
              </a:endParaRPr>
            </a:p>
          </p:txBody>
        </p:sp>
        <p:sp>
          <p:nvSpPr>
            <p:cNvPr id="1052689" name="Line 75"/>
            <p:cNvSpPr>
              <a:spLocks noChangeShapeType="1"/>
            </p:cNvSpPr>
            <p:nvPr/>
          </p:nvSpPr>
          <p:spPr bwMode="auto">
            <a:xfrm>
              <a:off x="2352" y="302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90" name="Line 76"/>
            <p:cNvSpPr>
              <a:spLocks noChangeShapeType="1"/>
            </p:cNvSpPr>
            <p:nvPr/>
          </p:nvSpPr>
          <p:spPr bwMode="auto">
            <a:xfrm>
              <a:off x="2352" y="331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91" name="Line 77"/>
            <p:cNvSpPr>
              <a:spLocks noChangeShapeType="1"/>
            </p:cNvSpPr>
            <p:nvPr/>
          </p:nvSpPr>
          <p:spPr bwMode="auto">
            <a:xfrm>
              <a:off x="2352" y="36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502" name="Group 78"/>
            <p:cNvGrpSpPr/>
            <p:nvPr/>
          </p:nvGrpSpPr>
          <p:grpSpPr bwMode="auto">
            <a:xfrm>
              <a:off x="2688" y="2694"/>
              <a:ext cx="672" cy="1242"/>
              <a:chOff x="2640" y="246"/>
              <a:chExt cx="672" cy="1836"/>
            </a:xfrm>
          </p:grpSpPr>
          <p:sp>
            <p:nvSpPr>
              <p:cNvPr id="1052692" name="Line 79"/>
              <p:cNvSpPr>
                <a:spLocks noChangeShapeType="1"/>
              </p:cNvSpPr>
              <p:nvPr/>
            </p:nvSpPr>
            <p:spPr bwMode="auto">
              <a:xfrm>
                <a:off x="2640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693" name="Line 80"/>
              <p:cNvSpPr>
                <a:spLocks noChangeShapeType="1"/>
              </p:cNvSpPr>
              <p:nvPr/>
            </p:nvSpPr>
            <p:spPr bwMode="auto">
              <a:xfrm>
                <a:off x="298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694" name="Line 81"/>
              <p:cNvSpPr>
                <a:spLocks noChangeShapeType="1"/>
              </p:cNvSpPr>
              <p:nvPr/>
            </p:nvSpPr>
            <p:spPr bwMode="auto">
              <a:xfrm>
                <a:off x="331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1052695" name="Text Box 94"/>
            <p:cNvSpPr txBox="1">
              <a:spLocks noChangeArrowheads="1"/>
            </p:cNvSpPr>
            <p:nvPr/>
          </p:nvSpPr>
          <p:spPr bwMode="auto">
            <a:xfrm>
              <a:off x="2784" y="2409"/>
              <a:ext cx="4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/>
                <a:t>A</a:t>
              </a:r>
              <a:r>
                <a:rPr lang="en-US" altLang="zh-CN" baseline="30000"/>
                <a:t>(3)</a:t>
              </a:r>
              <a:endParaRPr lang="en-US" altLang="zh-CN"/>
            </a:p>
          </p:txBody>
        </p:sp>
      </p:grpSp>
      <p:grpSp>
        <p:nvGrpSpPr>
          <p:cNvPr id="503" name="Group 100"/>
          <p:cNvGrpSpPr/>
          <p:nvPr/>
        </p:nvGrpSpPr>
        <p:grpSpPr bwMode="auto">
          <a:xfrm>
            <a:off x="990600" y="3824288"/>
            <a:ext cx="2133600" cy="2430462"/>
            <a:chOff x="624" y="2409"/>
            <a:chExt cx="1344" cy="1531"/>
          </a:xfrm>
        </p:grpSpPr>
        <p:sp>
          <p:nvSpPr>
            <p:cNvPr id="1052696" name="Text Box 83"/>
            <p:cNvSpPr txBox="1">
              <a:spLocks noChangeArrowheads="1"/>
            </p:cNvSpPr>
            <p:nvPr/>
          </p:nvSpPr>
          <p:spPr bwMode="auto">
            <a:xfrm>
              <a:off x="626" y="2688"/>
              <a:ext cx="1342" cy="1252"/>
            </a:xfrm>
            <a:prstGeom prst="rect">
              <a:avLst/>
            </a:prstGeom>
            <a:solidFill>
              <a:srgbClr val="DFA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</a:t>
              </a:r>
              <a:r>
                <a:rPr lang="en-US" altLang="zh-CN" sz="2400">
                  <a:solidFill>
                    <a:srgbClr val="000382"/>
                  </a:solidFill>
                </a:rPr>
                <a:t>0    1   </a:t>
              </a:r>
              <a:r>
                <a:rPr lang="en-US" altLang="zh-CN" sz="2400">
                  <a:solidFill>
                    <a:srgbClr val="CC0000"/>
                  </a:solidFill>
                </a:rPr>
                <a:t> 9 </a:t>
              </a:r>
              <a:r>
                <a:rPr lang="en-US" altLang="zh-CN" sz="2400">
                  <a:solidFill>
                    <a:srgbClr val="000382"/>
                  </a:solidFill>
                </a:rPr>
                <a:t>   </a:t>
              </a:r>
              <a:r>
                <a:rPr lang="en-US" altLang="zh-CN">
                  <a:solidFill>
                    <a:schemeClr val="accent2"/>
                  </a:solidFill>
                </a:rPr>
                <a:t>3</a:t>
              </a:r>
              <a:r>
                <a:rPr lang="en-US" altLang="zh-CN">
                  <a:solidFill>
                    <a:srgbClr val="000382"/>
                  </a:solidFill>
                </a:rPr>
                <a:t>   </a:t>
              </a:r>
              <a:r>
                <a:rPr lang="en-US" altLang="zh-CN" sz="2400">
                  <a:solidFill>
                    <a:srgbClr val="CC0000"/>
                  </a:solidFill>
                </a:rPr>
                <a:t>11</a:t>
              </a:r>
              <a:r>
                <a:rPr lang="en-US" altLang="zh-CN" sz="2400">
                  <a:solidFill>
                    <a:srgbClr val="000382"/>
                  </a:solidFill>
                </a:rPr>
                <a:t>   0    </a:t>
              </a:r>
              <a:r>
                <a:rPr lang="en-US" altLang="zh-CN" sz="2400">
                  <a:solidFill>
                    <a:srgbClr val="CC0000"/>
                  </a:solidFill>
                </a:rPr>
                <a:t>8</a:t>
              </a:r>
              <a:r>
                <a:rPr lang="en-US" altLang="zh-CN" sz="2400">
                  <a:solidFill>
                    <a:srgbClr val="000382"/>
                  </a:solidFill>
                </a:rPr>
                <a:t>    </a:t>
              </a:r>
              <a:r>
                <a:rPr lang="en-US" altLang="zh-CN">
                  <a:solidFill>
                    <a:srgbClr val="000382"/>
                  </a:solidFill>
                </a:rPr>
                <a:t>2</a:t>
              </a:r>
              <a:endParaRPr lang="en-US" altLang="zh-CN">
                <a:solidFill>
                  <a:srgbClr val="00038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>
                  <a:solidFill>
                    <a:srgbClr val="000382"/>
                  </a:solidFill>
                </a:rPr>
                <a:t> 3    </a:t>
              </a:r>
              <a:r>
                <a:rPr lang="en-US" altLang="zh-CN" sz="2400">
                  <a:solidFill>
                    <a:schemeClr val="accent2"/>
                  </a:solidFill>
                </a:rPr>
                <a:t>4</a:t>
              </a:r>
              <a:r>
                <a:rPr lang="en-US" altLang="zh-CN" sz="2400">
                  <a:solidFill>
                    <a:srgbClr val="000382"/>
                  </a:solidFill>
                </a:rPr>
                <a:t>    0    </a:t>
              </a:r>
              <a:r>
                <a:rPr lang="en-US" altLang="zh-CN">
                  <a:solidFill>
                    <a:schemeClr val="accent2"/>
                  </a:solidFill>
                </a:rPr>
                <a:t>6</a:t>
              </a:r>
              <a:endParaRPr lang="en-US" altLang="zh-CN">
                <a:solidFill>
                  <a:srgbClr val="CC0000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</a:t>
              </a:r>
              <a:r>
                <a:rPr lang="en-US" altLang="zh-CN" sz="2400">
                  <a:solidFill>
                    <a:schemeClr val="accent2"/>
                  </a:solidFill>
                </a:rPr>
                <a:t>9</a:t>
              </a:r>
              <a:r>
                <a:rPr lang="en-US" altLang="zh-CN" sz="2400">
                  <a:solidFill>
                    <a:srgbClr val="000382"/>
                  </a:solidFill>
                </a:rPr>
                <a:t>   </a:t>
              </a:r>
              <a:r>
                <a:rPr lang="en-US" altLang="zh-CN" sz="2400">
                  <a:solidFill>
                    <a:schemeClr val="accent2"/>
                  </a:solidFill>
                </a:rPr>
                <a:t>10</a:t>
              </a:r>
              <a:r>
                <a:rPr lang="en-US" altLang="zh-CN" sz="2400">
                  <a:solidFill>
                    <a:srgbClr val="000382"/>
                  </a:solidFill>
                </a:rPr>
                <a:t>   6    </a:t>
              </a:r>
              <a:r>
                <a:rPr lang="en-US" altLang="zh-CN">
                  <a:solidFill>
                    <a:srgbClr val="000382"/>
                  </a:solidFill>
                </a:rPr>
                <a:t>0</a:t>
              </a:r>
              <a:endParaRPr lang="en-US" altLang="zh-CN">
                <a:solidFill>
                  <a:srgbClr val="000382"/>
                </a:solidFill>
              </a:endParaRPr>
            </a:p>
          </p:txBody>
        </p:sp>
        <p:sp>
          <p:nvSpPr>
            <p:cNvPr id="1052697" name="Line 84"/>
            <p:cNvSpPr>
              <a:spLocks noChangeShapeType="1"/>
            </p:cNvSpPr>
            <p:nvPr/>
          </p:nvSpPr>
          <p:spPr bwMode="auto">
            <a:xfrm>
              <a:off x="624" y="302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98" name="Line 85"/>
            <p:cNvSpPr>
              <a:spLocks noChangeShapeType="1"/>
            </p:cNvSpPr>
            <p:nvPr/>
          </p:nvSpPr>
          <p:spPr bwMode="auto">
            <a:xfrm>
              <a:off x="624" y="331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699" name="Line 86"/>
            <p:cNvSpPr>
              <a:spLocks noChangeShapeType="1"/>
            </p:cNvSpPr>
            <p:nvPr/>
          </p:nvSpPr>
          <p:spPr bwMode="auto">
            <a:xfrm>
              <a:off x="624" y="36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504" name="Group 87"/>
            <p:cNvGrpSpPr/>
            <p:nvPr/>
          </p:nvGrpSpPr>
          <p:grpSpPr bwMode="auto">
            <a:xfrm>
              <a:off x="960" y="2694"/>
              <a:ext cx="672" cy="1242"/>
              <a:chOff x="2640" y="246"/>
              <a:chExt cx="672" cy="1836"/>
            </a:xfrm>
          </p:grpSpPr>
          <p:sp>
            <p:nvSpPr>
              <p:cNvPr id="1052700" name="Line 88"/>
              <p:cNvSpPr>
                <a:spLocks noChangeShapeType="1"/>
              </p:cNvSpPr>
              <p:nvPr/>
            </p:nvSpPr>
            <p:spPr bwMode="auto">
              <a:xfrm>
                <a:off x="2640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701" name="Line 89"/>
              <p:cNvSpPr>
                <a:spLocks noChangeShapeType="1"/>
              </p:cNvSpPr>
              <p:nvPr/>
            </p:nvSpPr>
            <p:spPr bwMode="auto">
              <a:xfrm>
                <a:off x="298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702" name="Line 90"/>
              <p:cNvSpPr>
                <a:spLocks noChangeShapeType="1"/>
              </p:cNvSpPr>
              <p:nvPr/>
            </p:nvSpPr>
            <p:spPr bwMode="auto">
              <a:xfrm>
                <a:off x="331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1052703" name="Text Box 95"/>
            <p:cNvSpPr txBox="1">
              <a:spLocks noChangeArrowheads="1"/>
            </p:cNvSpPr>
            <p:nvPr/>
          </p:nvSpPr>
          <p:spPr bwMode="auto">
            <a:xfrm>
              <a:off x="1056" y="2409"/>
              <a:ext cx="4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/>
                <a:t>A</a:t>
              </a:r>
              <a:r>
                <a:rPr lang="en-US" altLang="zh-CN" baseline="30000"/>
                <a:t>(4)</a:t>
              </a:r>
              <a:endParaRPr lang="en-US" altLang="zh-CN"/>
            </a:p>
          </p:txBody>
        </p:sp>
      </p:grpSp>
      <p:sp>
        <p:nvSpPr>
          <p:cNvPr id="1052704" name="Text Box 102"/>
          <p:cNvSpPr txBox="1">
            <a:spLocks noChangeArrowheads="1"/>
          </p:cNvSpPr>
          <p:nvPr/>
        </p:nvSpPr>
        <p:spPr bwMode="auto">
          <a:xfrm>
            <a:off x="3348038" y="1125538"/>
            <a:ext cx="336550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/>
              <a:t>1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endParaRPr lang="en-US" altLang="zh-CN"/>
          </a:p>
          <a:p>
            <a:pPr eaLnBrk="1" hangingPunct="1"/>
            <a:r>
              <a:rPr lang="en-US" altLang="zh-CN"/>
              <a:t>3</a:t>
            </a:r>
            <a:endParaRPr lang="en-US" altLang="zh-CN"/>
          </a:p>
          <a:p>
            <a:pPr eaLnBrk="1" hangingPunct="1"/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705" name="Text Box 3"/>
          <p:cNvSpPr txBox="1">
            <a:spLocks noChangeArrowheads="1"/>
          </p:cNvSpPr>
          <p:nvPr/>
        </p:nvSpPr>
        <p:spPr bwMode="auto">
          <a:xfrm>
            <a:off x="381000" y="225425"/>
            <a:ext cx="6731000" cy="404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3600"/>
              <a:t>proc floyed(n,a);</a:t>
            </a:r>
            <a:endParaRPr lang="en-US" altLang="zh-CN" sz="3600"/>
          </a:p>
          <a:p>
            <a:pPr eaLnBrk="1" hangingPunct="1">
              <a:lnSpc>
                <a:spcPct val="90000"/>
              </a:lnSpc>
            </a:pPr>
            <a:r>
              <a:rPr lang="en-US" altLang="zh-CN" sz="3600">
                <a:solidFill>
                  <a:srgbClr val="CC0000"/>
                </a:solidFill>
              </a:rPr>
              <a:t>for k:=1 to n do</a:t>
            </a:r>
            <a:endParaRPr lang="en-US" altLang="zh-CN" sz="3600"/>
          </a:p>
          <a:p>
            <a:pPr eaLnBrk="1" hangingPunct="1">
              <a:lnSpc>
                <a:spcPct val="90000"/>
              </a:lnSpc>
            </a:pPr>
            <a:r>
              <a:rPr lang="en-US" altLang="zh-CN" sz="3600"/>
              <a:t>    </a:t>
            </a:r>
            <a:r>
              <a:rPr lang="en-US" altLang="zh-CN" sz="3600">
                <a:solidFill>
                  <a:schemeClr val="accent2"/>
                </a:solidFill>
              </a:rPr>
              <a:t>for i:=1 to n do</a:t>
            </a:r>
            <a:endParaRPr lang="en-US" altLang="zh-CN" sz="3600"/>
          </a:p>
          <a:p>
            <a:pPr eaLnBrk="1" hangingPunct="1">
              <a:lnSpc>
                <a:spcPct val="90000"/>
              </a:lnSpc>
            </a:pPr>
            <a:r>
              <a:rPr lang="en-US" altLang="zh-CN" sz="3600"/>
              <a:t>        if a[i,k]&lt;</a:t>
            </a:r>
            <a:r>
              <a:rPr lang="en-US" altLang="zh-CN" sz="3600">
                <a:solidFill>
                  <a:srgbClr val="000382"/>
                </a:solidFill>
              </a:rPr>
              <a:t>∞ </a:t>
            </a:r>
            <a:r>
              <a:rPr lang="en-US" altLang="zh-CN" sz="3600"/>
              <a:t>then</a:t>
            </a:r>
            <a:endParaRPr lang="en-US" altLang="zh-CN" sz="3600"/>
          </a:p>
          <a:p>
            <a:pPr eaLnBrk="1" hangingPunct="1">
              <a:lnSpc>
                <a:spcPct val="90000"/>
              </a:lnSpc>
            </a:pPr>
            <a:r>
              <a:rPr lang="en-US" altLang="zh-CN" sz="3600"/>
              <a:t>            for j:=1 to n do</a:t>
            </a:r>
            <a:endParaRPr lang="en-US" altLang="zh-CN" sz="3600"/>
          </a:p>
          <a:p>
            <a:pPr eaLnBrk="1" hangingPunct="1">
              <a:lnSpc>
                <a:spcPct val="90000"/>
              </a:lnSpc>
            </a:pPr>
            <a:r>
              <a:rPr lang="en-US" altLang="zh-CN" sz="3600"/>
              <a:t>                if a[i,j]&gt;a[i,k]+a[k,j] then</a:t>
            </a:r>
            <a:endParaRPr lang="en-US" altLang="zh-CN" sz="3600"/>
          </a:p>
          <a:p>
            <a:pPr eaLnBrk="1" hangingPunct="1">
              <a:lnSpc>
                <a:spcPct val="90000"/>
              </a:lnSpc>
            </a:pPr>
            <a:r>
              <a:rPr lang="en-US" altLang="zh-CN" sz="3600"/>
              <a:t>                      a[i,j]:=a[i,k]+a[k,j];</a:t>
            </a:r>
            <a:endParaRPr lang="en-US" altLang="zh-CN" sz="3600"/>
          </a:p>
          <a:p>
            <a:pPr eaLnBrk="1" hangingPunct="1">
              <a:lnSpc>
                <a:spcPct val="90000"/>
              </a:lnSpc>
            </a:pPr>
            <a:r>
              <a:rPr lang="en-US" altLang="zh-CN" sz="3600"/>
              <a:t>endp;</a:t>
            </a:r>
            <a:endParaRPr lang="en-US" altLang="zh-CN" sz="3600"/>
          </a:p>
        </p:txBody>
      </p:sp>
      <p:grpSp>
        <p:nvGrpSpPr>
          <p:cNvPr id="506" name="Group 19"/>
          <p:cNvGrpSpPr/>
          <p:nvPr/>
        </p:nvGrpSpPr>
        <p:grpSpPr bwMode="auto">
          <a:xfrm>
            <a:off x="5810250" y="3810000"/>
            <a:ext cx="2800350" cy="2857500"/>
            <a:chOff x="3660" y="2400"/>
            <a:chExt cx="1764" cy="1800"/>
          </a:xfrm>
        </p:grpSpPr>
        <p:sp>
          <p:nvSpPr>
            <p:cNvPr id="1052706" name="Text Box 5"/>
            <p:cNvSpPr txBox="1">
              <a:spLocks noChangeArrowheads="1"/>
            </p:cNvSpPr>
            <p:nvPr/>
          </p:nvSpPr>
          <p:spPr bwMode="auto">
            <a:xfrm>
              <a:off x="4071" y="2670"/>
              <a:ext cx="1342" cy="1248"/>
            </a:xfrm>
            <a:prstGeom prst="rect">
              <a:avLst/>
            </a:prstGeom>
            <a:solidFill>
              <a:srgbClr val="DFA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0    1   ∞   4   ∞   0    9    2</a:t>
              </a:r>
              <a:endParaRPr lang="en-US" altLang="zh-CN">
                <a:solidFill>
                  <a:srgbClr val="00038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rgbClr val="000382"/>
                  </a:solidFill>
                </a:rPr>
                <a:t> </a:t>
              </a:r>
              <a:r>
                <a:rPr lang="en-US" altLang="zh-CN" sz="2400">
                  <a:solidFill>
                    <a:srgbClr val="000382"/>
                  </a:solidFill>
                </a:rPr>
                <a:t>3    5    0    8</a:t>
              </a:r>
              <a:r>
                <a:rPr lang="en-US" altLang="zh-CN">
                  <a:solidFill>
                    <a:srgbClr val="000382"/>
                  </a:solidFill>
                </a:rPr>
                <a:t> ∞  ∞   6    0</a:t>
              </a:r>
              <a:endParaRPr lang="en-US" altLang="zh-CN">
                <a:solidFill>
                  <a:srgbClr val="000382"/>
                </a:solidFill>
              </a:endParaRPr>
            </a:p>
          </p:txBody>
        </p:sp>
        <p:sp>
          <p:nvSpPr>
            <p:cNvPr id="1052707" name="Line 6"/>
            <p:cNvSpPr>
              <a:spLocks noChangeShapeType="1"/>
            </p:cNvSpPr>
            <p:nvPr/>
          </p:nvSpPr>
          <p:spPr bwMode="auto">
            <a:xfrm>
              <a:off x="4080" y="3007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708" name="Line 7"/>
            <p:cNvSpPr>
              <a:spLocks noChangeShapeType="1"/>
            </p:cNvSpPr>
            <p:nvPr/>
          </p:nvSpPr>
          <p:spPr bwMode="auto">
            <a:xfrm>
              <a:off x="4080" y="330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709" name="Line 8"/>
            <p:cNvSpPr>
              <a:spLocks noChangeShapeType="1"/>
            </p:cNvSpPr>
            <p:nvPr/>
          </p:nvSpPr>
          <p:spPr bwMode="auto">
            <a:xfrm>
              <a:off x="4080" y="359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507" name="Group 9"/>
            <p:cNvGrpSpPr/>
            <p:nvPr/>
          </p:nvGrpSpPr>
          <p:grpSpPr bwMode="auto">
            <a:xfrm>
              <a:off x="4416" y="2676"/>
              <a:ext cx="672" cy="1242"/>
              <a:chOff x="2640" y="246"/>
              <a:chExt cx="672" cy="1836"/>
            </a:xfrm>
          </p:grpSpPr>
          <p:sp>
            <p:nvSpPr>
              <p:cNvPr id="1052710" name="Line 10"/>
              <p:cNvSpPr>
                <a:spLocks noChangeShapeType="1"/>
              </p:cNvSpPr>
              <p:nvPr/>
            </p:nvSpPr>
            <p:spPr bwMode="auto">
              <a:xfrm>
                <a:off x="2640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711" name="Line 11"/>
              <p:cNvSpPr>
                <a:spLocks noChangeShapeType="1"/>
              </p:cNvSpPr>
              <p:nvPr/>
            </p:nvSpPr>
            <p:spPr bwMode="auto">
              <a:xfrm>
                <a:off x="298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52712" name="Line 12"/>
              <p:cNvSpPr>
                <a:spLocks noChangeShapeType="1"/>
              </p:cNvSpPr>
              <p:nvPr/>
            </p:nvSpPr>
            <p:spPr bwMode="auto">
              <a:xfrm>
                <a:off x="3312" y="246"/>
                <a:ext cx="0" cy="18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1052713" name="Text Box 13"/>
            <p:cNvSpPr txBox="1">
              <a:spLocks noChangeArrowheads="1"/>
            </p:cNvSpPr>
            <p:nvPr/>
          </p:nvSpPr>
          <p:spPr bwMode="auto">
            <a:xfrm>
              <a:off x="3888" y="2400"/>
              <a:ext cx="148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>
                  <a:solidFill>
                    <a:srgbClr val="CC0000"/>
                  </a:solidFill>
                </a:rPr>
                <a:t>k=1    2    3    4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sp>
          <p:nvSpPr>
            <p:cNvPr id="1052714" name="Text Box 15"/>
            <p:cNvSpPr txBox="1">
              <a:spLocks noChangeArrowheads="1"/>
            </p:cNvSpPr>
            <p:nvPr/>
          </p:nvSpPr>
          <p:spPr bwMode="auto">
            <a:xfrm>
              <a:off x="3660" y="2674"/>
              <a:ext cx="420" cy="1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i=1</a:t>
              </a:r>
              <a:endParaRPr lang="en-US" altLang="zh-CN">
                <a:solidFill>
                  <a:schemeClr val="accent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   </a:t>
              </a:r>
              <a:r>
                <a:rPr lang="en-US" altLang="zh-CN" sz="1200">
                  <a:solidFill>
                    <a:schemeClr val="accent2"/>
                  </a:solidFill>
                </a:rPr>
                <a:t> </a:t>
              </a:r>
              <a:r>
                <a:rPr lang="en-US" altLang="zh-CN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   </a:t>
              </a:r>
              <a:r>
                <a:rPr lang="en-US" altLang="zh-CN" sz="1200">
                  <a:solidFill>
                    <a:schemeClr val="accent2"/>
                  </a:solidFill>
                </a:rPr>
                <a:t> </a:t>
              </a:r>
              <a:r>
                <a:rPr lang="en-US" altLang="zh-CN">
                  <a:solidFill>
                    <a:schemeClr val="accent2"/>
                  </a:solidFill>
                </a:rPr>
                <a:t>3</a:t>
              </a:r>
              <a:endParaRPr lang="en-US" altLang="zh-CN">
                <a:solidFill>
                  <a:schemeClr val="accent2"/>
                </a:solidFill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   </a:t>
              </a:r>
              <a:r>
                <a:rPr lang="en-US" altLang="zh-CN" sz="1200">
                  <a:solidFill>
                    <a:schemeClr val="accent2"/>
                  </a:solidFill>
                </a:rPr>
                <a:t> </a:t>
              </a:r>
              <a:r>
                <a:rPr lang="en-US" altLang="zh-CN">
                  <a:solidFill>
                    <a:schemeClr val="accent2"/>
                  </a:solidFill>
                </a:rPr>
                <a:t>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1052715" name="Text Box 16"/>
            <p:cNvSpPr txBox="1">
              <a:spLocks noChangeArrowheads="1"/>
            </p:cNvSpPr>
            <p:nvPr/>
          </p:nvSpPr>
          <p:spPr bwMode="auto">
            <a:xfrm>
              <a:off x="3936" y="3873"/>
              <a:ext cx="143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/>
                <a:t>j=1    2    3    4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71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610600" cy="623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</a:rPr>
              <a:t>　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</a:rPr>
              <a:t>1. 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</a:rPr>
              <a:t>熟悉图的各种存储结构及其构造算法，了解实际问题的求解效率与采用何种存储结构和算法有密切联系。</a:t>
            </a:r>
            <a:endParaRPr lang="zh-CN" altLang="en-US" sz="360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</a:rPr>
              <a:t>　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</a:rPr>
              <a:t>2. 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</a:rPr>
              <a:t>熟练掌握图的两种搜索路径的遍历：遍历的逻辑定义、深度优先搜索和广度优先搜索的算法。</a:t>
            </a:r>
            <a:endParaRPr lang="zh-CN" altLang="en-US" sz="360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</a:rPr>
              <a:t>   在学习中应注意图的遍历算法与树的遍历算法之间的类似和差异。</a:t>
            </a:r>
            <a:endParaRPr lang="zh-CN" altLang="en-US" sz="36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717" name="Rectangle 2"/>
          <p:cNvSpPr>
            <a:spLocks noChangeArrowheads="1"/>
          </p:cNvSpPr>
          <p:nvPr/>
        </p:nvSpPr>
        <p:spPr bwMode="auto">
          <a:xfrm>
            <a:off x="304800" y="381000"/>
            <a:ext cx="8229600" cy="4664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4000">
                <a:solidFill>
                  <a:srgbClr val="663300"/>
                </a:solidFill>
                <a:latin typeface="楷体_GB2312" pitchFamily="49" charset="-122"/>
              </a:rPr>
              <a:t>　  </a:t>
            </a:r>
            <a:r>
              <a:rPr lang="en-US" altLang="zh-CN" sz="4000">
                <a:solidFill>
                  <a:srgbClr val="0000FF"/>
                </a:solidFill>
                <a:latin typeface="楷体_GB2312" pitchFamily="49" charset="-122"/>
              </a:rPr>
              <a:t>3. </a:t>
            </a:r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</a:rPr>
              <a:t>应用图的遍历算法求解简单路径和长度最短路径。</a:t>
            </a:r>
            <a:endParaRPr lang="zh-CN" altLang="en-US" sz="400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</a:rPr>
              <a:t>　　</a:t>
            </a:r>
            <a:r>
              <a:rPr lang="en-US" altLang="zh-CN" sz="4000">
                <a:solidFill>
                  <a:srgbClr val="0000FF"/>
                </a:solidFill>
                <a:latin typeface="楷体_GB2312" pitchFamily="49" charset="-122"/>
              </a:rPr>
              <a:t>4. </a:t>
            </a:r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</a:rPr>
              <a:t>理解教科书中讨论的最小生成树、单源最短路径、拓扑排序、关键路径等算法。</a:t>
            </a:r>
            <a:endParaRPr lang="zh-CN" altLang="en-US" sz="4000">
              <a:solidFill>
                <a:srgbClr val="0000FF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cover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7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6812AE2-B53C-4EDB-B767-7C3F8B75C3B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2719" name="Text Box 3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720" name="Text Box 4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2721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722" name="Line 6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2723" name="Text Box 7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2724" name="Text Box 8"/>
          <p:cNvSpPr txBox="1">
            <a:spLocks noChangeArrowheads="1"/>
          </p:cNvSpPr>
          <p:nvPr/>
        </p:nvSpPr>
        <p:spPr bwMode="auto">
          <a:xfrm>
            <a:off x="4140200" y="1546225"/>
            <a:ext cx="3511550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/>
              <a:t>弗洛伊德算法</a:t>
            </a:r>
            <a:r>
              <a:rPr lang="en-US" altLang="zh-CN"/>
              <a:t>(Floyd)</a:t>
            </a:r>
            <a:endParaRPr lang="en-US" altLang="zh-CN"/>
          </a:p>
        </p:txBody>
      </p:sp>
      <p:sp>
        <p:nvSpPr>
          <p:cNvPr id="1052725" name="Text Box 9"/>
          <p:cNvSpPr txBox="1">
            <a:spLocks noChangeArrowheads="1"/>
          </p:cNvSpPr>
          <p:nvPr/>
        </p:nvSpPr>
        <p:spPr bwMode="auto">
          <a:xfrm>
            <a:off x="7596188" y="1557338"/>
            <a:ext cx="1014412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实例</a:t>
            </a:r>
            <a:r>
              <a:rPr lang="en-US" altLang="zh-CN">
                <a:solidFill>
                  <a:srgbClr val="000066"/>
                </a:solidFill>
              </a:rPr>
              <a:t>:</a:t>
            </a:r>
            <a:endParaRPr lang="en-US" altLang="zh-CN">
              <a:solidFill>
                <a:srgbClr val="000066"/>
              </a:solidFill>
            </a:endParaRPr>
          </a:p>
        </p:txBody>
      </p:sp>
      <p:grpSp>
        <p:nvGrpSpPr>
          <p:cNvPr id="511" name="Group 14"/>
          <p:cNvGrpSpPr/>
          <p:nvPr/>
        </p:nvGrpSpPr>
        <p:grpSpPr bwMode="auto">
          <a:xfrm>
            <a:off x="4859338" y="0"/>
            <a:ext cx="2374900" cy="1655763"/>
            <a:chOff x="1701" y="1480"/>
            <a:chExt cx="1496" cy="1043"/>
          </a:xfrm>
        </p:grpSpPr>
        <p:sp>
          <p:nvSpPr>
            <p:cNvPr id="1052726" name="Oval 15"/>
            <p:cNvSpPr>
              <a:spLocks noChangeArrowheads="1"/>
            </p:cNvSpPr>
            <p:nvPr/>
          </p:nvSpPr>
          <p:spPr bwMode="auto">
            <a:xfrm>
              <a:off x="2290" y="1480"/>
              <a:ext cx="272" cy="272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A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27" name="Oval 16"/>
            <p:cNvSpPr>
              <a:spLocks noChangeArrowheads="1"/>
            </p:cNvSpPr>
            <p:nvPr/>
          </p:nvSpPr>
          <p:spPr bwMode="auto">
            <a:xfrm>
              <a:off x="1701" y="1842"/>
              <a:ext cx="272" cy="272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B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28" name="Oval 17"/>
            <p:cNvSpPr>
              <a:spLocks noChangeArrowheads="1"/>
            </p:cNvSpPr>
            <p:nvPr/>
          </p:nvSpPr>
          <p:spPr bwMode="auto">
            <a:xfrm>
              <a:off x="2290" y="2251"/>
              <a:ext cx="272" cy="272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C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29" name="Oval 18"/>
            <p:cNvSpPr>
              <a:spLocks noChangeArrowheads="1"/>
            </p:cNvSpPr>
            <p:nvPr/>
          </p:nvSpPr>
          <p:spPr bwMode="auto">
            <a:xfrm>
              <a:off x="2925" y="1842"/>
              <a:ext cx="272" cy="272"/>
            </a:xfrm>
            <a:prstGeom prst="ellipse">
              <a:avLst/>
            </a:prstGeom>
            <a:noFill/>
            <a:ln w="25400" algn="ctr">
              <a:solidFill>
                <a:srgbClr val="000066"/>
              </a:solidFill>
              <a:round/>
            </a:ln>
          </p:spPr>
          <p:txBody>
            <a:bodyPr wrap="none" anchor="ctr"/>
            <a:p>
              <a:pPr algn="ctr"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D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30" name="Line 19"/>
            <p:cNvSpPr>
              <a:spLocks noChangeShapeType="1"/>
            </p:cNvSpPr>
            <p:nvPr/>
          </p:nvSpPr>
          <p:spPr bwMode="auto">
            <a:xfrm flipH="1">
              <a:off x="1927" y="1661"/>
              <a:ext cx="363" cy="22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31" name="Text Box 20"/>
            <p:cNvSpPr txBox="1">
              <a:spLocks noChangeArrowheads="1"/>
            </p:cNvSpPr>
            <p:nvPr/>
          </p:nvSpPr>
          <p:spPr bwMode="auto">
            <a:xfrm>
              <a:off x="1973" y="1570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1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32" name="Line 21"/>
            <p:cNvSpPr>
              <a:spLocks noChangeShapeType="1"/>
            </p:cNvSpPr>
            <p:nvPr/>
          </p:nvSpPr>
          <p:spPr bwMode="auto">
            <a:xfrm>
              <a:off x="1927" y="2069"/>
              <a:ext cx="363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>
              <a:spAutoFit/>
            </a:bodyPr>
            <a:p>
              <a:endParaRPr lang="zh-CN" altLang="en-US"/>
            </a:p>
          </p:txBody>
        </p:sp>
        <p:sp>
          <p:nvSpPr>
            <p:cNvPr id="1052733" name="Text Box 22"/>
            <p:cNvSpPr txBox="1">
              <a:spLocks noChangeArrowheads="1"/>
            </p:cNvSpPr>
            <p:nvPr/>
          </p:nvSpPr>
          <p:spPr bwMode="auto">
            <a:xfrm>
              <a:off x="1973" y="2182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1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34" name="Line 23"/>
            <p:cNvSpPr>
              <a:spLocks noChangeShapeType="1"/>
            </p:cNvSpPr>
            <p:nvPr/>
          </p:nvSpPr>
          <p:spPr bwMode="auto">
            <a:xfrm>
              <a:off x="2562" y="1616"/>
              <a:ext cx="409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35" name="Text Box 24"/>
            <p:cNvSpPr txBox="1">
              <a:spLocks noChangeArrowheads="1"/>
            </p:cNvSpPr>
            <p:nvPr/>
          </p:nvSpPr>
          <p:spPr bwMode="auto">
            <a:xfrm>
              <a:off x="2744" y="1570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3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36" name="Line 25"/>
            <p:cNvSpPr>
              <a:spLocks noChangeShapeType="1"/>
            </p:cNvSpPr>
            <p:nvPr/>
          </p:nvSpPr>
          <p:spPr bwMode="auto">
            <a:xfrm flipV="1">
              <a:off x="2562" y="2069"/>
              <a:ext cx="409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37" name="Text Box 26"/>
            <p:cNvSpPr txBox="1">
              <a:spLocks noChangeArrowheads="1"/>
            </p:cNvSpPr>
            <p:nvPr/>
          </p:nvSpPr>
          <p:spPr bwMode="auto">
            <a:xfrm>
              <a:off x="2699" y="2160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2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38" name="Line 27"/>
            <p:cNvSpPr>
              <a:spLocks noChangeShapeType="1"/>
            </p:cNvSpPr>
            <p:nvPr/>
          </p:nvSpPr>
          <p:spPr bwMode="auto">
            <a:xfrm flipV="1">
              <a:off x="2426" y="1752"/>
              <a:ext cx="0" cy="49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39" name="Text Box 28"/>
            <p:cNvSpPr txBox="1">
              <a:spLocks noChangeArrowheads="1"/>
            </p:cNvSpPr>
            <p:nvPr/>
          </p:nvSpPr>
          <p:spPr bwMode="auto">
            <a:xfrm>
              <a:off x="2245" y="1979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5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1052740" name="Line 29"/>
            <p:cNvSpPr>
              <a:spLocks noChangeShapeType="1"/>
            </p:cNvSpPr>
            <p:nvPr/>
          </p:nvSpPr>
          <p:spPr bwMode="auto">
            <a:xfrm flipH="1">
              <a:off x="1973" y="1979"/>
              <a:ext cx="95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41" name="Text Box 30"/>
            <p:cNvSpPr txBox="1">
              <a:spLocks noChangeArrowheads="1"/>
            </p:cNvSpPr>
            <p:nvPr/>
          </p:nvSpPr>
          <p:spPr bwMode="auto">
            <a:xfrm>
              <a:off x="2562" y="1752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000">
                  <a:solidFill>
                    <a:srgbClr val="000066"/>
                  </a:solidFill>
                </a:rPr>
                <a:t>4</a:t>
              </a:r>
              <a:endParaRPr kumimoji="0" lang="en-US" altLang="zh-CN" sz="2000">
                <a:solidFill>
                  <a:srgbClr val="000066"/>
                </a:solidFill>
              </a:endParaRPr>
            </a:p>
          </p:txBody>
        </p:sp>
      </p:grpSp>
      <p:grpSp>
        <p:nvGrpSpPr>
          <p:cNvPr id="512" name="Group 31"/>
          <p:cNvGrpSpPr/>
          <p:nvPr/>
        </p:nvGrpSpPr>
        <p:grpSpPr bwMode="auto">
          <a:xfrm>
            <a:off x="612775" y="2349500"/>
            <a:ext cx="3744913" cy="2501900"/>
            <a:chOff x="22" y="1661"/>
            <a:chExt cx="2359" cy="1576"/>
          </a:xfrm>
        </p:grpSpPr>
        <p:sp>
          <p:nvSpPr>
            <p:cNvPr id="1052742" name="Rectangle 32"/>
            <p:cNvSpPr>
              <a:spLocks noChangeArrowheads="1"/>
            </p:cNvSpPr>
            <p:nvPr/>
          </p:nvSpPr>
          <p:spPr bwMode="auto">
            <a:xfrm>
              <a:off x="1848" y="2911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43" name="Rectangle 33"/>
            <p:cNvSpPr>
              <a:spLocks noChangeArrowheads="1"/>
            </p:cNvSpPr>
            <p:nvPr/>
          </p:nvSpPr>
          <p:spPr bwMode="auto">
            <a:xfrm>
              <a:off x="1315" y="2911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44" name="Rectangle 34"/>
            <p:cNvSpPr>
              <a:spLocks noChangeArrowheads="1"/>
            </p:cNvSpPr>
            <p:nvPr/>
          </p:nvSpPr>
          <p:spPr bwMode="auto">
            <a:xfrm>
              <a:off x="782" y="2911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45" name="Rectangle 35"/>
            <p:cNvSpPr>
              <a:spLocks noChangeArrowheads="1"/>
            </p:cNvSpPr>
            <p:nvPr/>
          </p:nvSpPr>
          <p:spPr bwMode="auto">
            <a:xfrm>
              <a:off x="249" y="2911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46" name="Rectangle 36"/>
            <p:cNvSpPr>
              <a:spLocks noChangeArrowheads="1"/>
            </p:cNvSpPr>
            <p:nvPr/>
          </p:nvSpPr>
          <p:spPr bwMode="auto">
            <a:xfrm>
              <a:off x="1848" y="2585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47" name="Rectangle 37"/>
            <p:cNvSpPr>
              <a:spLocks noChangeArrowheads="1"/>
            </p:cNvSpPr>
            <p:nvPr/>
          </p:nvSpPr>
          <p:spPr bwMode="auto">
            <a:xfrm>
              <a:off x="1315" y="2585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48" name="Rectangle 38"/>
            <p:cNvSpPr>
              <a:spLocks noChangeArrowheads="1"/>
            </p:cNvSpPr>
            <p:nvPr/>
          </p:nvSpPr>
          <p:spPr bwMode="auto">
            <a:xfrm>
              <a:off x="782" y="2585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49" name="Rectangle 39"/>
            <p:cNvSpPr>
              <a:spLocks noChangeArrowheads="1"/>
            </p:cNvSpPr>
            <p:nvPr/>
          </p:nvSpPr>
          <p:spPr bwMode="auto">
            <a:xfrm>
              <a:off x="249" y="2585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0" name="Rectangle 40"/>
            <p:cNvSpPr>
              <a:spLocks noChangeArrowheads="1"/>
            </p:cNvSpPr>
            <p:nvPr/>
          </p:nvSpPr>
          <p:spPr bwMode="auto">
            <a:xfrm>
              <a:off x="1848" y="2259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1" name="Rectangle 41"/>
            <p:cNvSpPr>
              <a:spLocks noChangeArrowheads="1"/>
            </p:cNvSpPr>
            <p:nvPr/>
          </p:nvSpPr>
          <p:spPr bwMode="auto">
            <a:xfrm>
              <a:off x="1315" y="2259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2" name="Rectangle 42"/>
            <p:cNvSpPr>
              <a:spLocks noChangeArrowheads="1"/>
            </p:cNvSpPr>
            <p:nvPr/>
          </p:nvSpPr>
          <p:spPr bwMode="auto">
            <a:xfrm>
              <a:off x="782" y="2259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3" name="Rectangle 43"/>
            <p:cNvSpPr>
              <a:spLocks noChangeArrowheads="1"/>
            </p:cNvSpPr>
            <p:nvPr/>
          </p:nvSpPr>
          <p:spPr bwMode="auto">
            <a:xfrm>
              <a:off x="249" y="2259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4" name="Rectangle 44"/>
            <p:cNvSpPr>
              <a:spLocks noChangeArrowheads="1"/>
            </p:cNvSpPr>
            <p:nvPr/>
          </p:nvSpPr>
          <p:spPr bwMode="auto">
            <a:xfrm>
              <a:off x="1848" y="1933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5" name="Rectangle 45"/>
            <p:cNvSpPr>
              <a:spLocks noChangeArrowheads="1"/>
            </p:cNvSpPr>
            <p:nvPr/>
          </p:nvSpPr>
          <p:spPr bwMode="auto">
            <a:xfrm>
              <a:off x="1315" y="1933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6" name="Rectangle 46"/>
            <p:cNvSpPr>
              <a:spLocks noChangeArrowheads="1"/>
            </p:cNvSpPr>
            <p:nvPr/>
          </p:nvSpPr>
          <p:spPr bwMode="auto">
            <a:xfrm>
              <a:off x="782" y="1933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7" name="Rectangle 47"/>
            <p:cNvSpPr>
              <a:spLocks noChangeArrowheads="1"/>
            </p:cNvSpPr>
            <p:nvPr/>
          </p:nvSpPr>
          <p:spPr bwMode="auto">
            <a:xfrm>
              <a:off x="249" y="1933"/>
              <a:ext cx="533" cy="32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/>
            <a:p>
              <a:pPr eaLnBrk="1" hangingPunct="1">
                <a:spcBef>
                  <a:spcPct val="20000"/>
                </a:spcBef>
              </a:pPr>
              <a:endParaRPr kumimoji="0" lang="zh-CN" altLang="zh-CN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52758" name="Line 48"/>
            <p:cNvSpPr>
              <a:spLocks noChangeShapeType="1"/>
            </p:cNvSpPr>
            <p:nvPr/>
          </p:nvSpPr>
          <p:spPr bwMode="auto">
            <a:xfrm>
              <a:off x="249" y="1933"/>
              <a:ext cx="2132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59" name="Line 49"/>
            <p:cNvSpPr>
              <a:spLocks noChangeShapeType="1"/>
            </p:cNvSpPr>
            <p:nvPr/>
          </p:nvSpPr>
          <p:spPr bwMode="auto">
            <a:xfrm>
              <a:off x="249" y="2259"/>
              <a:ext cx="213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0" name="Line 50"/>
            <p:cNvSpPr>
              <a:spLocks noChangeShapeType="1"/>
            </p:cNvSpPr>
            <p:nvPr/>
          </p:nvSpPr>
          <p:spPr bwMode="auto">
            <a:xfrm>
              <a:off x="249" y="2585"/>
              <a:ext cx="213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1" name="Line 51"/>
            <p:cNvSpPr>
              <a:spLocks noChangeShapeType="1"/>
            </p:cNvSpPr>
            <p:nvPr/>
          </p:nvSpPr>
          <p:spPr bwMode="auto">
            <a:xfrm>
              <a:off x="249" y="2911"/>
              <a:ext cx="213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2" name="Line 52"/>
            <p:cNvSpPr>
              <a:spLocks noChangeShapeType="1"/>
            </p:cNvSpPr>
            <p:nvPr/>
          </p:nvSpPr>
          <p:spPr bwMode="auto">
            <a:xfrm>
              <a:off x="249" y="3237"/>
              <a:ext cx="2132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3" name="Line 53"/>
            <p:cNvSpPr>
              <a:spLocks noChangeShapeType="1"/>
            </p:cNvSpPr>
            <p:nvPr/>
          </p:nvSpPr>
          <p:spPr bwMode="auto">
            <a:xfrm>
              <a:off x="249" y="1933"/>
              <a:ext cx="0" cy="1304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4" name="Line 54"/>
            <p:cNvSpPr>
              <a:spLocks noChangeShapeType="1"/>
            </p:cNvSpPr>
            <p:nvPr/>
          </p:nvSpPr>
          <p:spPr bwMode="auto">
            <a:xfrm>
              <a:off x="782" y="1933"/>
              <a:ext cx="0" cy="130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5" name="Line 55"/>
            <p:cNvSpPr>
              <a:spLocks noChangeShapeType="1"/>
            </p:cNvSpPr>
            <p:nvPr/>
          </p:nvSpPr>
          <p:spPr bwMode="auto">
            <a:xfrm>
              <a:off x="1315" y="1933"/>
              <a:ext cx="0" cy="130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6" name="Line 56"/>
            <p:cNvSpPr>
              <a:spLocks noChangeShapeType="1"/>
            </p:cNvSpPr>
            <p:nvPr/>
          </p:nvSpPr>
          <p:spPr bwMode="auto">
            <a:xfrm>
              <a:off x="1848" y="1933"/>
              <a:ext cx="0" cy="130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7" name="Line 57"/>
            <p:cNvSpPr>
              <a:spLocks noChangeShapeType="1"/>
            </p:cNvSpPr>
            <p:nvPr/>
          </p:nvSpPr>
          <p:spPr bwMode="auto">
            <a:xfrm>
              <a:off x="2381" y="1933"/>
              <a:ext cx="0" cy="1304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</a:ln>
          </p:spPr>
          <p:txBody>
            <a:bodyPr wrap="none">
              <a:spAutoFit/>
            </a:bodyPr>
            <a:p>
              <a:endParaRPr lang="zh-CN" altLang="en-US"/>
            </a:p>
          </p:txBody>
        </p:sp>
        <p:sp>
          <p:nvSpPr>
            <p:cNvPr id="1052768" name="Text Box 58"/>
            <p:cNvSpPr txBox="1">
              <a:spLocks noChangeArrowheads="1"/>
            </p:cNvSpPr>
            <p:nvPr/>
          </p:nvSpPr>
          <p:spPr bwMode="auto">
            <a:xfrm>
              <a:off x="340" y="1661"/>
              <a:ext cx="1944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kumimoji="0" lang="en-US" altLang="zh-CN" sz="2400">
                  <a:solidFill>
                    <a:srgbClr val="000066"/>
                  </a:solidFill>
                </a:rPr>
                <a:t> A        B        C       D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769" name="Text Box 59"/>
            <p:cNvSpPr txBox="1">
              <a:spLocks noChangeArrowheads="1"/>
            </p:cNvSpPr>
            <p:nvPr/>
          </p:nvSpPr>
          <p:spPr bwMode="auto">
            <a:xfrm>
              <a:off x="22" y="1916"/>
              <a:ext cx="255" cy="334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400">
                  <a:solidFill>
                    <a:srgbClr val="000066"/>
                  </a:solidFill>
                </a:rPr>
                <a:t>A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770" name="Text Box 60"/>
            <p:cNvSpPr txBox="1">
              <a:spLocks noChangeArrowheads="1"/>
            </p:cNvSpPr>
            <p:nvPr/>
          </p:nvSpPr>
          <p:spPr bwMode="auto">
            <a:xfrm>
              <a:off x="22" y="2251"/>
              <a:ext cx="255" cy="334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400">
                  <a:solidFill>
                    <a:srgbClr val="000066"/>
                  </a:solidFill>
                </a:rPr>
                <a:t>B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771" name="Text Box 61"/>
            <p:cNvSpPr txBox="1">
              <a:spLocks noChangeArrowheads="1"/>
            </p:cNvSpPr>
            <p:nvPr/>
          </p:nvSpPr>
          <p:spPr bwMode="auto">
            <a:xfrm>
              <a:off x="22" y="2597"/>
              <a:ext cx="255" cy="334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400">
                  <a:solidFill>
                    <a:srgbClr val="000066"/>
                  </a:solidFill>
                </a:rPr>
                <a:t>C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2772" name="Text Box 62"/>
            <p:cNvSpPr txBox="1">
              <a:spLocks noChangeArrowheads="1"/>
            </p:cNvSpPr>
            <p:nvPr/>
          </p:nvSpPr>
          <p:spPr bwMode="auto">
            <a:xfrm>
              <a:off x="22" y="2886"/>
              <a:ext cx="255" cy="334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400">
                  <a:solidFill>
                    <a:srgbClr val="000066"/>
                  </a:solidFill>
                </a:rPr>
                <a:t>D</a:t>
              </a:r>
              <a:endParaRPr kumimoji="0" lang="en-US" altLang="zh-CN" sz="2400">
                <a:solidFill>
                  <a:srgbClr val="000066"/>
                </a:solidFill>
              </a:endParaRPr>
            </a:p>
          </p:txBody>
        </p:sp>
      </p:grpSp>
      <p:graphicFrame>
        <p:nvGraphicFramePr>
          <p:cNvPr id="4194326" name="Group 63"/>
          <p:cNvGraphicFramePr>
            <a:graphicFrameLocks noGrp="1"/>
          </p:cNvGraphicFramePr>
          <p:nvPr/>
        </p:nvGraphicFramePr>
        <p:xfrm>
          <a:off x="4789488" y="2781300"/>
          <a:ext cx="3889375" cy="2073276"/>
        </p:xfrm>
        <a:graphic>
          <a:graphicData uri="http://schemas.openxmlformats.org/drawingml/2006/table">
            <a:tbl>
              <a:tblPr/>
              <a:tblGrid>
                <a:gridCol w="1152525"/>
                <a:gridCol w="863600"/>
                <a:gridCol w="901700"/>
                <a:gridCol w="971550"/>
              </a:tblGrid>
              <a:tr h="51831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2773" name="Text Box 90"/>
          <p:cNvSpPr txBox="1">
            <a:spLocks noChangeArrowheads="1"/>
          </p:cNvSpPr>
          <p:nvPr/>
        </p:nvSpPr>
        <p:spPr bwMode="auto">
          <a:xfrm>
            <a:off x="1238250" y="2770188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774" name="Text Box 91"/>
          <p:cNvSpPr txBox="1">
            <a:spLocks noChangeArrowheads="1"/>
          </p:cNvSpPr>
          <p:nvPr/>
        </p:nvSpPr>
        <p:spPr bwMode="auto">
          <a:xfrm>
            <a:off x="2054225" y="2770188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</a:t>
            </a:r>
            <a:endParaRPr kumimoji="0" lang="en-US" altLang="zh-CN"/>
          </a:p>
        </p:txBody>
      </p:sp>
      <p:sp>
        <p:nvSpPr>
          <p:cNvPr id="1052775" name="Text Box 92"/>
          <p:cNvSpPr txBox="1">
            <a:spLocks noChangeArrowheads="1"/>
          </p:cNvSpPr>
          <p:nvPr/>
        </p:nvSpPr>
        <p:spPr bwMode="auto">
          <a:xfrm>
            <a:off x="5964238" y="2781300"/>
            <a:ext cx="698500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AB</a:t>
            </a:r>
            <a:endParaRPr kumimoji="0" lang="en-US" altLang="zh-CN"/>
          </a:p>
        </p:txBody>
      </p:sp>
      <p:sp>
        <p:nvSpPr>
          <p:cNvPr id="1052776" name="Text Box 93"/>
          <p:cNvSpPr txBox="1">
            <a:spLocks noChangeArrowheads="1"/>
          </p:cNvSpPr>
          <p:nvPr/>
        </p:nvSpPr>
        <p:spPr bwMode="auto">
          <a:xfrm>
            <a:off x="3709988" y="2770188"/>
            <a:ext cx="382587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3</a:t>
            </a:r>
            <a:endParaRPr kumimoji="0" lang="en-US" altLang="zh-CN"/>
          </a:p>
        </p:txBody>
      </p:sp>
      <p:sp>
        <p:nvSpPr>
          <p:cNvPr id="1052777" name="Text Box 94"/>
          <p:cNvSpPr txBox="1">
            <a:spLocks noChangeArrowheads="1"/>
          </p:cNvSpPr>
          <p:nvPr/>
        </p:nvSpPr>
        <p:spPr bwMode="auto">
          <a:xfrm>
            <a:off x="7886700" y="2770188"/>
            <a:ext cx="698500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AD</a:t>
            </a:r>
            <a:endParaRPr kumimoji="0" lang="en-US" altLang="zh-CN"/>
          </a:p>
        </p:txBody>
      </p:sp>
      <p:sp>
        <p:nvSpPr>
          <p:cNvPr id="1052778" name="Text Box 95"/>
          <p:cNvSpPr txBox="1">
            <a:spLocks noChangeArrowheads="1"/>
          </p:cNvSpPr>
          <p:nvPr/>
        </p:nvSpPr>
        <p:spPr bwMode="auto">
          <a:xfrm>
            <a:off x="2054225" y="3275013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779" name="Text Box 96"/>
          <p:cNvSpPr txBox="1">
            <a:spLocks noChangeArrowheads="1"/>
          </p:cNvSpPr>
          <p:nvPr/>
        </p:nvSpPr>
        <p:spPr bwMode="auto">
          <a:xfrm>
            <a:off x="2917825" y="3275013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</a:t>
            </a:r>
            <a:endParaRPr kumimoji="0" lang="en-US" altLang="zh-CN"/>
          </a:p>
        </p:txBody>
      </p:sp>
      <p:sp>
        <p:nvSpPr>
          <p:cNvPr id="1052780" name="Text Box 97"/>
          <p:cNvSpPr txBox="1">
            <a:spLocks noChangeArrowheads="1"/>
          </p:cNvSpPr>
          <p:nvPr/>
        </p:nvSpPr>
        <p:spPr bwMode="auto">
          <a:xfrm>
            <a:off x="6878638" y="3275013"/>
            <a:ext cx="698500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BC</a:t>
            </a:r>
            <a:endParaRPr kumimoji="0" lang="en-US" altLang="zh-CN"/>
          </a:p>
        </p:txBody>
      </p:sp>
      <p:sp>
        <p:nvSpPr>
          <p:cNvPr id="1052781" name="Text Box 98"/>
          <p:cNvSpPr txBox="1">
            <a:spLocks noChangeArrowheads="1"/>
          </p:cNvSpPr>
          <p:nvPr/>
        </p:nvSpPr>
        <p:spPr bwMode="auto">
          <a:xfrm>
            <a:off x="1238250" y="3814763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5</a:t>
            </a:r>
            <a:endParaRPr kumimoji="0" lang="en-US" altLang="zh-CN"/>
          </a:p>
        </p:txBody>
      </p:sp>
      <p:sp>
        <p:nvSpPr>
          <p:cNvPr id="1052782" name="Text Box 99"/>
          <p:cNvSpPr txBox="1">
            <a:spLocks noChangeArrowheads="1"/>
          </p:cNvSpPr>
          <p:nvPr/>
        </p:nvSpPr>
        <p:spPr bwMode="auto">
          <a:xfrm>
            <a:off x="4933950" y="3814763"/>
            <a:ext cx="698500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CA</a:t>
            </a:r>
            <a:endParaRPr kumimoji="0" lang="en-US" altLang="zh-CN"/>
          </a:p>
        </p:txBody>
      </p:sp>
      <p:sp>
        <p:nvSpPr>
          <p:cNvPr id="1052783" name="Text Box 100"/>
          <p:cNvSpPr txBox="1">
            <a:spLocks noChangeArrowheads="1"/>
          </p:cNvSpPr>
          <p:nvPr/>
        </p:nvSpPr>
        <p:spPr bwMode="auto">
          <a:xfrm>
            <a:off x="2917825" y="3814763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784" name="Text Box 101"/>
          <p:cNvSpPr txBox="1">
            <a:spLocks noChangeArrowheads="1"/>
          </p:cNvSpPr>
          <p:nvPr/>
        </p:nvSpPr>
        <p:spPr bwMode="auto">
          <a:xfrm>
            <a:off x="3732213" y="3814763"/>
            <a:ext cx="382587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2</a:t>
            </a:r>
            <a:endParaRPr kumimoji="0" lang="en-US" altLang="zh-CN"/>
          </a:p>
        </p:txBody>
      </p:sp>
      <p:sp>
        <p:nvSpPr>
          <p:cNvPr id="1052785" name="Text Box 102"/>
          <p:cNvSpPr txBox="1">
            <a:spLocks noChangeArrowheads="1"/>
          </p:cNvSpPr>
          <p:nvPr/>
        </p:nvSpPr>
        <p:spPr bwMode="auto">
          <a:xfrm>
            <a:off x="7835900" y="3789363"/>
            <a:ext cx="698500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CD</a:t>
            </a:r>
            <a:endParaRPr kumimoji="0" lang="en-US" altLang="zh-CN"/>
          </a:p>
        </p:txBody>
      </p:sp>
      <p:sp>
        <p:nvSpPr>
          <p:cNvPr id="1052786" name="Text Box 103"/>
          <p:cNvSpPr txBox="1">
            <a:spLocks noChangeArrowheads="1"/>
          </p:cNvSpPr>
          <p:nvPr/>
        </p:nvSpPr>
        <p:spPr bwMode="auto">
          <a:xfrm>
            <a:off x="2054225" y="4329113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4</a:t>
            </a:r>
            <a:endParaRPr kumimoji="0" lang="en-US" altLang="zh-CN"/>
          </a:p>
        </p:txBody>
      </p:sp>
      <p:sp>
        <p:nvSpPr>
          <p:cNvPr id="1052787" name="Text Box 104"/>
          <p:cNvSpPr txBox="1">
            <a:spLocks noChangeArrowheads="1"/>
          </p:cNvSpPr>
          <p:nvPr/>
        </p:nvSpPr>
        <p:spPr bwMode="auto">
          <a:xfrm>
            <a:off x="6035675" y="4329113"/>
            <a:ext cx="698500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DB</a:t>
            </a:r>
            <a:endParaRPr kumimoji="0" lang="en-US" altLang="zh-CN"/>
          </a:p>
        </p:txBody>
      </p:sp>
      <p:sp>
        <p:nvSpPr>
          <p:cNvPr id="1052788" name="Text Box 105"/>
          <p:cNvSpPr txBox="1">
            <a:spLocks noChangeArrowheads="1"/>
          </p:cNvSpPr>
          <p:nvPr/>
        </p:nvSpPr>
        <p:spPr bwMode="auto">
          <a:xfrm>
            <a:off x="3732213" y="4329113"/>
            <a:ext cx="382587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0</a:t>
            </a:r>
            <a:endParaRPr kumimoji="0" lang="en-US" altLang="zh-CN"/>
          </a:p>
        </p:txBody>
      </p:sp>
      <p:sp>
        <p:nvSpPr>
          <p:cNvPr id="1052789" name="Text Box 106"/>
          <p:cNvSpPr txBox="1">
            <a:spLocks noChangeArrowheads="1"/>
          </p:cNvSpPr>
          <p:nvPr/>
        </p:nvSpPr>
        <p:spPr bwMode="auto">
          <a:xfrm>
            <a:off x="2054225" y="3814763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6</a:t>
            </a:r>
            <a:endParaRPr kumimoji="0" lang="en-US" altLang="zh-CN"/>
          </a:p>
        </p:txBody>
      </p:sp>
      <p:sp>
        <p:nvSpPr>
          <p:cNvPr id="1052790" name="Text Box 107"/>
          <p:cNvSpPr txBox="1">
            <a:spLocks noChangeArrowheads="1"/>
          </p:cNvSpPr>
          <p:nvPr/>
        </p:nvSpPr>
        <p:spPr bwMode="auto">
          <a:xfrm>
            <a:off x="5922963" y="3789363"/>
            <a:ext cx="95567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CAB</a:t>
            </a:r>
            <a:endParaRPr kumimoji="0" lang="en-US" altLang="zh-CN"/>
          </a:p>
        </p:txBody>
      </p:sp>
      <p:sp>
        <p:nvSpPr>
          <p:cNvPr id="1052791" name="Text Box 108"/>
          <p:cNvSpPr txBox="1">
            <a:spLocks noChangeArrowheads="1"/>
          </p:cNvSpPr>
          <p:nvPr/>
        </p:nvSpPr>
        <p:spPr bwMode="auto">
          <a:xfrm>
            <a:off x="2967038" y="2781300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2</a:t>
            </a:r>
            <a:endParaRPr kumimoji="0" lang="en-US" altLang="zh-CN"/>
          </a:p>
        </p:txBody>
      </p:sp>
      <p:sp>
        <p:nvSpPr>
          <p:cNvPr id="1052792" name="Text Box 109"/>
          <p:cNvSpPr txBox="1">
            <a:spLocks noChangeArrowheads="1"/>
          </p:cNvSpPr>
          <p:nvPr/>
        </p:nvSpPr>
        <p:spPr bwMode="auto">
          <a:xfrm>
            <a:off x="6786563" y="2781300"/>
            <a:ext cx="95567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ABC</a:t>
            </a:r>
            <a:endParaRPr kumimoji="0" lang="en-US" altLang="zh-CN"/>
          </a:p>
        </p:txBody>
      </p:sp>
      <p:sp>
        <p:nvSpPr>
          <p:cNvPr id="1052793" name="Text Box 110"/>
          <p:cNvSpPr txBox="1">
            <a:spLocks noChangeArrowheads="1"/>
          </p:cNvSpPr>
          <p:nvPr/>
        </p:nvSpPr>
        <p:spPr bwMode="auto">
          <a:xfrm>
            <a:off x="2917825" y="4351338"/>
            <a:ext cx="382588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5</a:t>
            </a:r>
            <a:endParaRPr kumimoji="0" lang="en-US" altLang="zh-CN"/>
          </a:p>
        </p:txBody>
      </p:sp>
      <p:sp>
        <p:nvSpPr>
          <p:cNvPr id="1052794" name="Text Box 111"/>
          <p:cNvSpPr txBox="1">
            <a:spLocks noChangeArrowheads="1"/>
          </p:cNvSpPr>
          <p:nvPr/>
        </p:nvSpPr>
        <p:spPr bwMode="auto">
          <a:xfrm>
            <a:off x="6786563" y="4351338"/>
            <a:ext cx="95567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DBC</a:t>
            </a:r>
            <a:endParaRPr kumimoji="0" lang="en-US" altLang="zh-CN"/>
          </a:p>
        </p:txBody>
      </p:sp>
      <p:sp>
        <p:nvSpPr>
          <p:cNvPr id="1052795" name="Text Box 112"/>
          <p:cNvSpPr txBox="1">
            <a:spLocks noChangeArrowheads="1"/>
          </p:cNvSpPr>
          <p:nvPr/>
        </p:nvSpPr>
        <p:spPr bwMode="auto">
          <a:xfrm>
            <a:off x="1238250" y="3286125"/>
            <a:ext cx="382588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6</a:t>
            </a:r>
            <a:endParaRPr kumimoji="0" lang="en-US" altLang="zh-CN"/>
          </a:p>
        </p:txBody>
      </p:sp>
      <p:sp>
        <p:nvSpPr>
          <p:cNvPr id="1052796" name="Text Box 113"/>
          <p:cNvSpPr txBox="1">
            <a:spLocks noChangeArrowheads="1"/>
          </p:cNvSpPr>
          <p:nvPr/>
        </p:nvSpPr>
        <p:spPr bwMode="auto">
          <a:xfrm>
            <a:off x="4841875" y="3286125"/>
            <a:ext cx="95567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BCA</a:t>
            </a:r>
            <a:endParaRPr kumimoji="0" lang="en-US" altLang="zh-CN"/>
          </a:p>
        </p:txBody>
      </p:sp>
      <p:sp>
        <p:nvSpPr>
          <p:cNvPr id="1052797" name="Text Box 114"/>
          <p:cNvSpPr txBox="1">
            <a:spLocks noChangeArrowheads="1"/>
          </p:cNvSpPr>
          <p:nvPr/>
        </p:nvSpPr>
        <p:spPr bwMode="auto">
          <a:xfrm>
            <a:off x="3687763" y="3286125"/>
            <a:ext cx="382587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3</a:t>
            </a:r>
            <a:endParaRPr kumimoji="0" lang="en-US" altLang="zh-CN"/>
          </a:p>
        </p:txBody>
      </p:sp>
      <p:sp>
        <p:nvSpPr>
          <p:cNvPr id="1052798" name="Text Box 115"/>
          <p:cNvSpPr txBox="1">
            <a:spLocks noChangeArrowheads="1"/>
          </p:cNvSpPr>
          <p:nvPr/>
        </p:nvSpPr>
        <p:spPr bwMode="auto">
          <a:xfrm>
            <a:off x="7742238" y="3286125"/>
            <a:ext cx="955675" cy="519113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BCD</a:t>
            </a:r>
            <a:endParaRPr kumimoji="0" lang="en-US" altLang="zh-CN"/>
          </a:p>
        </p:txBody>
      </p:sp>
      <p:sp>
        <p:nvSpPr>
          <p:cNvPr id="1052799" name="Text Box 116"/>
          <p:cNvSpPr txBox="1">
            <a:spLocks noChangeArrowheads="1"/>
          </p:cNvSpPr>
          <p:nvPr/>
        </p:nvSpPr>
        <p:spPr bwMode="auto">
          <a:xfrm>
            <a:off x="1117600" y="4351338"/>
            <a:ext cx="581025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10</a:t>
            </a:r>
            <a:endParaRPr kumimoji="0" lang="en-US" altLang="zh-CN"/>
          </a:p>
        </p:txBody>
      </p:sp>
      <p:sp>
        <p:nvSpPr>
          <p:cNvPr id="1052800" name="Text Box 117"/>
          <p:cNvSpPr txBox="1">
            <a:spLocks noChangeArrowheads="1"/>
          </p:cNvSpPr>
          <p:nvPr/>
        </p:nvSpPr>
        <p:spPr bwMode="auto">
          <a:xfrm>
            <a:off x="4800600" y="4351338"/>
            <a:ext cx="1212850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0" lang="en-US" altLang="zh-CN"/>
              <a:t>DBCA</a:t>
            </a: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5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5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5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5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5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5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5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5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5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5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5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5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5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5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5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5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5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5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5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5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773" grpId="0"/>
      <p:bldP spid="1052775" grpId="0"/>
      <p:bldP spid="1052776" grpId="0"/>
      <p:bldP spid="1052777" grpId="0"/>
      <p:bldP spid="1052778" grpId="0"/>
      <p:bldP spid="1052779" grpId="0"/>
      <p:bldP spid="1052780" grpId="0"/>
      <p:bldP spid="1052781" grpId="0"/>
      <p:bldP spid="1052782" grpId="0"/>
      <p:bldP spid="1052783" grpId="0"/>
      <p:bldP spid="1052784" grpId="0"/>
      <p:bldP spid="1052785" grpId="0"/>
      <p:bldP spid="1052786" grpId="0"/>
      <p:bldP spid="1052787" grpId="0"/>
      <p:bldP spid="1052788" grpId="0"/>
      <p:bldP spid="1052789" grpId="0"/>
      <p:bldP spid="1052790" grpId="0"/>
      <p:bldP spid="1052791" grpId="0"/>
      <p:bldP spid="1052792" grpId="0"/>
      <p:bldP spid="1052793" grpId="0"/>
      <p:bldP spid="1052794" grpId="0"/>
      <p:bldP spid="1052795" grpId="0"/>
      <p:bldP spid="1052796" grpId="0"/>
      <p:bldP spid="1052797" grpId="0"/>
      <p:bldP spid="1052798" grpId="0"/>
      <p:bldP spid="1052799" grpId="0"/>
      <p:bldP spid="10528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5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A2C1492-6F53-401D-97D8-99F17BEF355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1576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77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1578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579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580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581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/>
              <a:t>①</a:t>
            </a:r>
            <a:r>
              <a:rPr lang="zh-CN" altLang="en-US"/>
              <a:t>拓扑排序</a:t>
            </a:r>
            <a:endParaRPr lang="zh-CN" altLang="en-US"/>
          </a:p>
        </p:txBody>
      </p:sp>
      <p:sp>
        <p:nvSpPr>
          <p:cNvPr id="1051582" name="Text Box 11"/>
          <p:cNvSpPr txBox="1">
            <a:spLocks noChangeArrowheads="1"/>
          </p:cNvSpPr>
          <p:nvPr/>
        </p:nvSpPr>
        <p:spPr bwMode="auto">
          <a:xfrm>
            <a:off x="1187450" y="2205038"/>
            <a:ext cx="1208700" cy="512701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例如：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5" name="Group 71"/>
          <p:cNvGrpSpPr/>
          <p:nvPr/>
        </p:nvGrpSpPr>
        <p:grpSpPr bwMode="auto">
          <a:xfrm>
            <a:off x="2771775" y="2925763"/>
            <a:ext cx="4416425" cy="3024187"/>
            <a:chOff x="1292" y="1525"/>
            <a:chExt cx="2782" cy="1905"/>
          </a:xfrm>
        </p:grpSpPr>
        <p:sp>
          <p:nvSpPr>
            <p:cNvPr id="1051583" name="Oval 16"/>
            <p:cNvSpPr>
              <a:spLocks noChangeArrowheads="1"/>
            </p:cNvSpPr>
            <p:nvPr/>
          </p:nvSpPr>
          <p:spPr bwMode="auto">
            <a:xfrm>
              <a:off x="2064" y="1525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C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84" name="Oval 17"/>
            <p:cNvSpPr>
              <a:spLocks noChangeArrowheads="1"/>
            </p:cNvSpPr>
            <p:nvPr/>
          </p:nvSpPr>
          <p:spPr bwMode="auto">
            <a:xfrm>
              <a:off x="2924" y="1901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D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85" name="Oval 18"/>
            <p:cNvSpPr>
              <a:spLocks noChangeArrowheads="1"/>
            </p:cNvSpPr>
            <p:nvPr/>
          </p:nvSpPr>
          <p:spPr bwMode="auto">
            <a:xfrm>
              <a:off x="1292" y="1901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A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86" name="Oval 19"/>
            <p:cNvSpPr>
              <a:spLocks noChangeArrowheads="1"/>
            </p:cNvSpPr>
            <p:nvPr/>
          </p:nvSpPr>
          <p:spPr bwMode="auto">
            <a:xfrm>
              <a:off x="2108" y="2280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G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87" name="Line 20"/>
            <p:cNvSpPr>
              <a:spLocks noChangeShapeType="1"/>
            </p:cNvSpPr>
            <p:nvPr/>
          </p:nvSpPr>
          <p:spPr bwMode="auto">
            <a:xfrm flipV="1">
              <a:off x="1519" y="1661"/>
              <a:ext cx="545" cy="27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88" name="Line 21"/>
            <p:cNvSpPr>
              <a:spLocks noChangeShapeType="1"/>
            </p:cNvSpPr>
            <p:nvPr/>
          </p:nvSpPr>
          <p:spPr bwMode="auto">
            <a:xfrm>
              <a:off x="1532" y="2141"/>
              <a:ext cx="577" cy="246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89" name="Line 22"/>
            <p:cNvSpPr>
              <a:spLocks noChangeShapeType="1"/>
            </p:cNvSpPr>
            <p:nvPr/>
          </p:nvSpPr>
          <p:spPr bwMode="auto">
            <a:xfrm>
              <a:off x="2336" y="1661"/>
              <a:ext cx="635" cy="27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90" name="Line 23"/>
            <p:cNvSpPr>
              <a:spLocks noChangeShapeType="1"/>
            </p:cNvSpPr>
            <p:nvPr/>
          </p:nvSpPr>
          <p:spPr bwMode="auto">
            <a:xfrm flipV="1">
              <a:off x="2396" y="2115"/>
              <a:ext cx="575" cy="266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91" name="Oval 36"/>
            <p:cNvSpPr>
              <a:spLocks noChangeArrowheads="1"/>
            </p:cNvSpPr>
            <p:nvPr/>
          </p:nvSpPr>
          <p:spPr bwMode="auto">
            <a:xfrm>
              <a:off x="2970" y="2763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F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92" name="Oval 37"/>
            <p:cNvSpPr>
              <a:spLocks noChangeArrowheads="1"/>
            </p:cNvSpPr>
            <p:nvPr/>
          </p:nvSpPr>
          <p:spPr bwMode="auto">
            <a:xfrm>
              <a:off x="1338" y="2763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B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93" name="Oval 38"/>
            <p:cNvSpPr>
              <a:spLocks noChangeArrowheads="1"/>
            </p:cNvSpPr>
            <p:nvPr/>
          </p:nvSpPr>
          <p:spPr bwMode="auto">
            <a:xfrm>
              <a:off x="2154" y="3142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H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94" name="Line 39"/>
            <p:cNvSpPr>
              <a:spLocks noChangeShapeType="1"/>
            </p:cNvSpPr>
            <p:nvPr/>
          </p:nvSpPr>
          <p:spPr bwMode="auto">
            <a:xfrm flipV="1">
              <a:off x="1565" y="2523"/>
              <a:ext cx="589" cy="27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95" name="Line 40"/>
            <p:cNvSpPr>
              <a:spLocks noChangeShapeType="1"/>
            </p:cNvSpPr>
            <p:nvPr/>
          </p:nvSpPr>
          <p:spPr bwMode="auto">
            <a:xfrm>
              <a:off x="1578" y="3003"/>
              <a:ext cx="577" cy="246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96" name="Line 41"/>
            <p:cNvSpPr>
              <a:spLocks noChangeShapeType="1"/>
            </p:cNvSpPr>
            <p:nvPr/>
          </p:nvSpPr>
          <p:spPr bwMode="auto">
            <a:xfrm>
              <a:off x="2382" y="2523"/>
              <a:ext cx="635" cy="27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97" name="Line 42"/>
            <p:cNvSpPr>
              <a:spLocks noChangeShapeType="1"/>
            </p:cNvSpPr>
            <p:nvPr/>
          </p:nvSpPr>
          <p:spPr bwMode="auto">
            <a:xfrm flipV="1">
              <a:off x="2442" y="2977"/>
              <a:ext cx="575" cy="266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598" name="Oval 44"/>
            <p:cNvSpPr>
              <a:spLocks noChangeArrowheads="1"/>
            </p:cNvSpPr>
            <p:nvPr/>
          </p:nvSpPr>
          <p:spPr bwMode="auto">
            <a:xfrm>
              <a:off x="3786" y="2309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E</a:t>
              </a:r>
              <a:endParaRPr lang="en-US" altLang="zh-CN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599" name="Line 49"/>
            <p:cNvSpPr>
              <a:spLocks noChangeShapeType="1"/>
            </p:cNvSpPr>
            <p:nvPr/>
          </p:nvSpPr>
          <p:spPr bwMode="auto">
            <a:xfrm>
              <a:off x="3198" y="2069"/>
              <a:ext cx="635" cy="27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600" name="Line 50"/>
            <p:cNvSpPr>
              <a:spLocks noChangeShapeType="1"/>
            </p:cNvSpPr>
            <p:nvPr/>
          </p:nvSpPr>
          <p:spPr bwMode="auto">
            <a:xfrm flipV="1">
              <a:off x="3243" y="2523"/>
              <a:ext cx="590" cy="27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p>
              <a:endParaRPr lang="zh-CN" altLang="en-US"/>
            </a:p>
          </p:txBody>
        </p:sp>
      </p:grpSp>
      <p:sp useBgFill="1">
        <p:nvSpPr>
          <p:cNvPr id="1051601" name="Oval 53"/>
          <p:cNvSpPr>
            <a:spLocks noChangeArrowheads="1"/>
          </p:cNvSpPr>
          <p:nvPr/>
        </p:nvSpPr>
        <p:spPr bwMode="auto">
          <a:xfrm>
            <a:off x="3997325" y="2925763"/>
            <a:ext cx="457200" cy="457200"/>
          </a:xfrm>
          <a:prstGeom prst="ellips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D8E7F8"/>
                </a:solidFill>
                <a:ea typeface="宋体" pitchFamily="2" charset="-122"/>
              </a:rPr>
              <a:t>C</a:t>
            </a:r>
            <a:endParaRPr lang="en-US" altLang="zh-CN" sz="3200">
              <a:solidFill>
                <a:srgbClr val="D8E7F8"/>
              </a:solidFill>
              <a:ea typeface="宋体" pitchFamily="2" charset="-122"/>
            </a:endParaRPr>
          </a:p>
        </p:txBody>
      </p:sp>
      <p:sp useBgFill="1">
        <p:nvSpPr>
          <p:cNvPr id="1051602" name="Oval 54"/>
          <p:cNvSpPr>
            <a:spLocks noChangeArrowheads="1"/>
          </p:cNvSpPr>
          <p:nvPr/>
        </p:nvSpPr>
        <p:spPr bwMode="auto">
          <a:xfrm>
            <a:off x="5362575" y="3522663"/>
            <a:ext cx="457200" cy="457200"/>
          </a:xfrm>
          <a:prstGeom prst="ellips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D8E7F8"/>
                </a:solidFill>
                <a:ea typeface="宋体" pitchFamily="2" charset="-122"/>
              </a:rPr>
              <a:t>D</a:t>
            </a:r>
            <a:endParaRPr lang="en-US" altLang="zh-CN" sz="3200">
              <a:solidFill>
                <a:srgbClr val="D8E7F8"/>
              </a:solidFill>
              <a:ea typeface="宋体" pitchFamily="2" charset="-122"/>
            </a:endParaRPr>
          </a:p>
        </p:txBody>
      </p:sp>
      <p:sp useBgFill="1">
        <p:nvSpPr>
          <p:cNvPr id="1051603" name="Oval 55"/>
          <p:cNvSpPr>
            <a:spLocks noChangeArrowheads="1"/>
          </p:cNvSpPr>
          <p:nvPr/>
        </p:nvSpPr>
        <p:spPr bwMode="auto">
          <a:xfrm>
            <a:off x="2771775" y="3522663"/>
            <a:ext cx="457200" cy="457200"/>
          </a:xfrm>
          <a:prstGeom prst="ellips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D8E7F8"/>
                </a:solidFill>
                <a:ea typeface="宋体" pitchFamily="2" charset="-122"/>
              </a:rPr>
              <a:t>A</a:t>
            </a:r>
            <a:endParaRPr lang="en-US" altLang="zh-CN" sz="3200">
              <a:solidFill>
                <a:srgbClr val="D8E7F8"/>
              </a:solidFill>
              <a:ea typeface="宋体" pitchFamily="2" charset="-122"/>
            </a:endParaRPr>
          </a:p>
        </p:txBody>
      </p:sp>
      <p:sp useBgFill="1">
        <p:nvSpPr>
          <p:cNvPr id="1051604" name="Oval 56"/>
          <p:cNvSpPr>
            <a:spLocks noChangeArrowheads="1"/>
          </p:cNvSpPr>
          <p:nvPr/>
        </p:nvSpPr>
        <p:spPr bwMode="auto">
          <a:xfrm>
            <a:off x="4067175" y="4124325"/>
            <a:ext cx="457200" cy="457200"/>
          </a:xfrm>
          <a:prstGeom prst="ellips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D8E7F8"/>
                </a:solidFill>
                <a:ea typeface="宋体" pitchFamily="2" charset="-122"/>
              </a:rPr>
              <a:t>G</a:t>
            </a:r>
            <a:endParaRPr lang="en-US" altLang="zh-CN" sz="3200">
              <a:solidFill>
                <a:srgbClr val="D8E7F8"/>
              </a:solidFill>
              <a:ea typeface="宋体" pitchFamily="2" charset="-122"/>
            </a:endParaRPr>
          </a:p>
        </p:txBody>
      </p:sp>
      <p:sp useBgFill="1">
        <p:nvSpPr>
          <p:cNvPr id="1051605" name="Line 57"/>
          <p:cNvSpPr>
            <a:spLocks noChangeShapeType="1"/>
          </p:cNvSpPr>
          <p:nvPr/>
        </p:nvSpPr>
        <p:spPr bwMode="auto">
          <a:xfrm flipV="1">
            <a:off x="3132138" y="3141663"/>
            <a:ext cx="865187" cy="431800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06" name="Line 58"/>
          <p:cNvSpPr>
            <a:spLocks noChangeShapeType="1"/>
          </p:cNvSpPr>
          <p:nvPr/>
        </p:nvSpPr>
        <p:spPr bwMode="auto">
          <a:xfrm>
            <a:off x="3152775" y="3903663"/>
            <a:ext cx="915988" cy="390525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07" name="Line 59"/>
          <p:cNvSpPr>
            <a:spLocks noChangeShapeType="1"/>
          </p:cNvSpPr>
          <p:nvPr/>
        </p:nvSpPr>
        <p:spPr bwMode="auto">
          <a:xfrm>
            <a:off x="4429125" y="3141663"/>
            <a:ext cx="1008063" cy="431800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08" name="Line 60"/>
          <p:cNvSpPr>
            <a:spLocks noChangeShapeType="1"/>
          </p:cNvSpPr>
          <p:nvPr/>
        </p:nvSpPr>
        <p:spPr bwMode="auto">
          <a:xfrm flipV="1">
            <a:off x="4524375" y="3862388"/>
            <a:ext cx="912813" cy="422275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09" name="Oval 61"/>
          <p:cNvSpPr>
            <a:spLocks noChangeArrowheads="1"/>
          </p:cNvSpPr>
          <p:nvPr/>
        </p:nvSpPr>
        <p:spPr bwMode="auto">
          <a:xfrm>
            <a:off x="5435600" y="4891088"/>
            <a:ext cx="457200" cy="457200"/>
          </a:xfrm>
          <a:prstGeom prst="ellips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D8E7F8"/>
                </a:solidFill>
                <a:ea typeface="宋体" pitchFamily="2" charset="-122"/>
              </a:rPr>
              <a:t>F</a:t>
            </a:r>
            <a:endParaRPr lang="en-US" altLang="zh-CN" sz="3200">
              <a:solidFill>
                <a:srgbClr val="D8E7F8"/>
              </a:solidFill>
              <a:ea typeface="宋体" pitchFamily="2" charset="-122"/>
            </a:endParaRPr>
          </a:p>
        </p:txBody>
      </p:sp>
      <p:sp useBgFill="1">
        <p:nvSpPr>
          <p:cNvPr id="1051610" name="Oval 62"/>
          <p:cNvSpPr>
            <a:spLocks noChangeArrowheads="1"/>
          </p:cNvSpPr>
          <p:nvPr/>
        </p:nvSpPr>
        <p:spPr bwMode="auto">
          <a:xfrm>
            <a:off x="2844800" y="4891088"/>
            <a:ext cx="457200" cy="457200"/>
          </a:xfrm>
          <a:prstGeom prst="ellips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D8E7F8"/>
                </a:solidFill>
                <a:ea typeface="宋体" pitchFamily="2" charset="-122"/>
              </a:rPr>
              <a:t>B</a:t>
            </a:r>
            <a:endParaRPr lang="en-US" altLang="zh-CN" sz="3200">
              <a:solidFill>
                <a:srgbClr val="D8E7F8"/>
              </a:solidFill>
              <a:ea typeface="宋体" pitchFamily="2" charset="-122"/>
            </a:endParaRPr>
          </a:p>
        </p:txBody>
      </p:sp>
      <p:sp useBgFill="1">
        <p:nvSpPr>
          <p:cNvPr id="1051611" name="Oval 63"/>
          <p:cNvSpPr>
            <a:spLocks noChangeArrowheads="1"/>
          </p:cNvSpPr>
          <p:nvPr/>
        </p:nvSpPr>
        <p:spPr bwMode="auto">
          <a:xfrm>
            <a:off x="4140200" y="5492750"/>
            <a:ext cx="457200" cy="457200"/>
          </a:xfrm>
          <a:prstGeom prst="ellips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D8E7F8"/>
                </a:solidFill>
                <a:ea typeface="宋体" pitchFamily="2" charset="-122"/>
              </a:rPr>
              <a:t>H</a:t>
            </a:r>
            <a:endParaRPr lang="en-US" altLang="zh-CN" sz="3200">
              <a:solidFill>
                <a:srgbClr val="D8E7F8"/>
              </a:solidFill>
              <a:ea typeface="宋体" pitchFamily="2" charset="-122"/>
            </a:endParaRPr>
          </a:p>
        </p:txBody>
      </p:sp>
      <p:sp useBgFill="1">
        <p:nvSpPr>
          <p:cNvPr id="1051612" name="Line 64"/>
          <p:cNvSpPr>
            <a:spLocks noChangeShapeType="1"/>
          </p:cNvSpPr>
          <p:nvPr/>
        </p:nvSpPr>
        <p:spPr bwMode="auto">
          <a:xfrm flipV="1">
            <a:off x="3205163" y="4510088"/>
            <a:ext cx="935037" cy="431800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13" name="Line 65"/>
          <p:cNvSpPr>
            <a:spLocks noChangeShapeType="1"/>
          </p:cNvSpPr>
          <p:nvPr/>
        </p:nvSpPr>
        <p:spPr bwMode="auto">
          <a:xfrm>
            <a:off x="3225800" y="5272088"/>
            <a:ext cx="915988" cy="390525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14" name="Line 66"/>
          <p:cNvSpPr>
            <a:spLocks noChangeShapeType="1"/>
          </p:cNvSpPr>
          <p:nvPr/>
        </p:nvSpPr>
        <p:spPr bwMode="auto">
          <a:xfrm>
            <a:off x="4502150" y="4510088"/>
            <a:ext cx="1008063" cy="431800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15" name="Line 67"/>
          <p:cNvSpPr>
            <a:spLocks noChangeShapeType="1"/>
          </p:cNvSpPr>
          <p:nvPr/>
        </p:nvSpPr>
        <p:spPr bwMode="auto">
          <a:xfrm flipV="1">
            <a:off x="4597400" y="5230813"/>
            <a:ext cx="912813" cy="422275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16" name="Oval 68"/>
          <p:cNvSpPr>
            <a:spLocks noChangeArrowheads="1"/>
          </p:cNvSpPr>
          <p:nvPr/>
        </p:nvSpPr>
        <p:spPr bwMode="auto">
          <a:xfrm>
            <a:off x="6731000" y="4170363"/>
            <a:ext cx="457200" cy="457200"/>
          </a:xfrm>
          <a:prstGeom prst="ellips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200">
                <a:solidFill>
                  <a:srgbClr val="D8E7F8"/>
                </a:solidFill>
                <a:ea typeface="宋体" pitchFamily="2" charset="-122"/>
              </a:rPr>
              <a:t>E</a:t>
            </a:r>
            <a:endParaRPr lang="en-US" altLang="zh-CN" sz="3200">
              <a:solidFill>
                <a:srgbClr val="D8E7F8"/>
              </a:solidFill>
              <a:ea typeface="宋体" pitchFamily="2" charset="-122"/>
            </a:endParaRPr>
          </a:p>
        </p:txBody>
      </p:sp>
      <p:sp useBgFill="1">
        <p:nvSpPr>
          <p:cNvPr id="1051617" name="Line 69"/>
          <p:cNvSpPr>
            <a:spLocks noChangeShapeType="1"/>
          </p:cNvSpPr>
          <p:nvPr/>
        </p:nvSpPr>
        <p:spPr bwMode="auto">
          <a:xfrm>
            <a:off x="5797550" y="3789363"/>
            <a:ext cx="1008063" cy="431800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 useBgFill="1">
        <p:nvSpPr>
          <p:cNvPr id="1051618" name="Line 70"/>
          <p:cNvSpPr>
            <a:spLocks noChangeShapeType="1"/>
          </p:cNvSpPr>
          <p:nvPr/>
        </p:nvSpPr>
        <p:spPr bwMode="auto">
          <a:xfrm flipV="1">
            <a:off x="5868988" y="4510088"/>
            <a:ext cx="936625" cy="431800"/>
          </a:xfrm>
          <a:prstGeom prst="line">
            <a:avLst/>
          </a:prstGeom>
          <a:ln w="76200" cap="sq">
            <a:solidFill>
              <a:srgbClr val="D8E7F8"/>
            </a:solidFill>
            <a:round/>
            <a:headEnd type="none" w="sm" len="sm"/>
            <a:tailEnd type="triangle" w="lg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619" name="Text Box 72"/>
          <p:cNvSpPr txBox="1">
            <a:spLocks noChangeArrowheads="1"/>
          </p:cNvSpPr>
          <p:nvPr/>
        </p:nvSpPr>
        <p:spPr bwMode="auto">
          <a:xfrm>
            <a:off x="2555875" y="2276475"/>
            <a:ext cx="408600" cy="5127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51620" name="Text Box 73"/>
          <p:cNvSpPr txBox="1">
            <a:spLocks noChangeArrowheads="1"/>
          </p:cNvSpPr>
          <p:nvPr/>
        </p:nvSpPr>
        <p:spPr bwMode="auto">
          <a:xfrm>
            <a:off x="2792413" y="2276475"/>
            <a:ext cx="408600" cy="5127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051621" name="Text Box 74"/>
          <p:cNvSpPr txBox="1">
            <a:spLocks noChangeArrowheads="1"/>
          </p:cNvSpPr>
          <p:nvPr/>
        </p:nvSpPr>
        <p:spPr bwMode="auto">
          <a:xfrm>
            <a:off x="3079750" y="2276475"/>
            <a:ext cx="395900" cy="5127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51622" name="Text Box 75"/>
          <p:cNvSpPr txBox="1">
            <a:spLocks noChangeArrowheads="1"/>
          </p:cNvSpPr>
          <p:nvPr/>
        </p:nvSpPr>
        <p:spPr bwMode="auto">
          <a:xfrm>
            <a:off x="3368675" y="2276475"/>
            <a:ext cx="438150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051623" name="Text Box 76"/>
          <p:cNvSpPr txBox="1">
            <a:spLocks noChangeArrowheads="1"/>
          </p:cNvSpPr>
          <p:nvPr/>
        </p:nvSpPr>
        <p:spPr bwMode="auto">
          <a:xfrm>
            <a:off x="3656013" y="2276475"/>
            <a:ext cx="421300" cy="5127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051624" name="Text Box 77"/>
          <p:cNvSpPr txBox="1">
            <a:spLocks noChangeArrowheads="1"/>
          </p:cNvSpPr>
          <p:nvPr/>
        </p:nvSpPr>
        <p:spPr bwMode="auto">
          <a:xfrm>
            <a:off x="3944938" y="2276475"/>
            <a:ext cx="408600" cy="5127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051625" name="Text Box 78"/>
          <p:cNvSpPr txBox="1">
            <a:spLocks noChangeArrowheads="1"/>
          </p:cNvSpPr>
          <p:nvPr/>
        </p:nvSpPr>
        <p:spPr bwMode="auto">
          <a:xfrm>
            <a:off x="4305300" y="2276475"/>
            <a:ext cx="370501" cy="5127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051626" name="Text Box 79"/>
          <p:cNvSpPr txBox="1">
            <a:spLocks noChangeArrowheads="1"/>
          </p:cNvSpPr>
          <p:nvPr/>
        </p:nvSpPr>
        <p:spPr bwMode="auto">
          <a:xfrm>
            <a:off x="4592638" y="2276475"/>
            <a:ext cx="383200" cy="5127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051627" name="Text Box 80"/>
          <p:cNvSpPr txBox="1">
            <a:spLocks noChangeArrowheads="1"/>
          </p:cNvSpPr>
          <p:nvPr/>
        </p:nvSpPr>
        <p:spPr bwMode="auto">
          <a:xfrm>
            <a:off x="928688" y="3143250"/>
            <a:ext cx="6048375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/>
              <a:t>没有前驱的顶点 </a:t>
            </a:r>
            <a:r>
              <a:rPr lang="zh-CN" altLang="en-US">
                <a:sym typeface="Symbol" pitchFamily="18" charset="2"/>
              </a:rPr>
              <a:t></a:t>
            </a:r>
            <a:r>
              <a:rPr lang="zh-CN" altLang="en-US"/>
              <a:t> 入度为零的顶点</a:t>
            </a:r>
            <a:endParaRPr lang="zh-CN" altLang="en-US"/>
          </a:p>
        </p:txBody>
      </p:sp>
      <p:sp>
        <p:nvSpPr>
          <p:cNvPr id="1051628" name="Text Box 81"/>
          <p:cNvSpPr txBox="1">
            <a:spLocks noChangeArrowheads="1"/>
          </p:cNvSpPr>
          <p:nvPr/>
        </p:nvSpPr>
        <p:spPr bwMode="auto">
          <a:xfrm>
            <a:off x="1000125" y="3857625"/>
            <a:ext cx="7588250" cy="519113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/>
              <a:t>删除顶点及它的出弧 </a:t>
            </a:r>
            <a:r>
              <a:rPr lang="zh-CN" altLang="en-US">
                <a:sym typeface="Symbol" pitchFamily="18" charset="2"/>
              </a:rPr>
              <a:t></a:t>
            </a:r>
            <a:r>
              <a:rPr lang="zh-CN" altLang="en-US"/>
              <a:t> 弧头顶点的入度</a:t>
            </a:r>
            <a:r>
              <a:rPr lang="en-US" altLang="zh-CN"/>
              <a:t>-1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5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5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01" grpId="0" animBg="1"/>
      <p:bldP spid="1051603" grpId="0" animBg="1"/>
      <p:bldP spid="1051604" grpId="0" animBg="1"/>
      <p:bldP spid="1051605" grpId="0" animBg="1"/>
      <p:bldP spid="1051606" grpId="0" animBg="1"/>
      <p:bldP spid="1051607" grpId="0" animBg="1"/>
      <p:bldP spid="1051608" grpId="0" animBg="1"/>
      <p:bldP spid="1051609" grpId="0" animBg="1"/>
      <p:bldP spid="1051610" grpId="0" animBg="1"/>
      <p:bldP spid="1051611" grpId="0" animBg="1"/>
      <p:bldP spid="1051612" grpId="0" animBg="1"/>
      <p:bldP spid="1051613" grpId="0" animBg="1"/>
      <p:bldP spid="1051614" grpId="0" animBg="1"/>
      <p:bldP spid="1051615" grpId="0" animBg="1"/>
      <p:bldP spid="1051616" grpId="0" animBg="1"/>
      <p:bldP spid="1051617" grpId="0" animBg="1"/>
      <p:bldP spid="1051618" grpId="0" animBg="1"/>
      <p:bldP spid="1051619" grpId="0"/>
      <p:bldP spid="1051620" grpId="0"/>
      <p:bldP spid="1051621" grpId="0"/>
      <p:bldP spid="1051622" grpId="0"/>
      <p:bldP spid="1051624" grpId="0"/>
      <p:bldP spid="1051625" grpId="0"/>
      <p:bldP spid="1051626" grpId="0"/>
      <p:bldP spid="1051627" grpId="0"/>
      <p:bldP spid="10516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2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EA9C7825-977A-4779-9985-2654D35C477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1630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7.5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631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1632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633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634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635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拓扑排序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636" name="Text Box 11"/>
          <p:cNvSpPr txBox="1">
            <a:spLocks noChangeArrowheads="1"/>
          </p:cNvSpPr>
          <p:nvPr/>
        </p:nvSpPr>
        <p:spPr bwMode="auto">
          <a:xfrm>
            <a:off x="6011863" y="1504950"/>
            <a:ext cx="2305050" cy="579438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3200"/>
              <a:t>算法实现：</a:t>
            </a:r>
            <a:endParaRPr lang="zh-CN" altLang="en-US" sz="3200"/>
          </a:p>
        </p:txBody>
      </p:sp>
      <p:grpSp>
        <p:nvGrpSpPr>
          <p:cNvPr id="407" name="Group 83"/>
          <p:cNvGrpSpPr/>
          <p:nvPr/>
        </p:nvGrpSpPr>
        <p:grpSpPr bwMode="auto">
          <a:xfrm>
            <a:off x="611188" y="2428875"/>
            <a:ext cx="2076450" cy="2368550"/>
            <a:chOff x="1813" y="1847"/>
            <a:chExt cx="1308" cy="1492"/>
          </a:xfrm>
        </p:grpSpPr>
        <p:sp>
          <p:nvSpPr>
            <p:cNvPr id="1051637" name="Oval 61"/>
            <p:cNvSpPr>
              <a:spLocks noChangeArrowheads="1"/>
            </p:cNvSpPr>
            <p:nvPr/>
          </p:nvSpPr>
          <p:spPr bwMode="auto">
            <a:xfrm>
              <a:off x="2833" y="1847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</a:rPr>
                <a:t>v</a:t>
              </a:r>
              <a:r>
                <a:rPr lang="en-US" altLang="zh-CN" baseline="-25000">
                  <a:solidFill>
                    <a:srgbClr val="000066"/>
                  </a:solidFill>
                </a:rPr>
                <a:t>2</a:t>
              </a:r>
              <a:endParaRPr lang="en-US" altLang="zh-CN" baseline="-25000">
                <a:solidFill>
                  <a:srgbClr val="000066"/>
                </a:solidFill>
              </a:endParaRPr>
            </a:p>
          </p:txBody>
        </p:sp>
        <p:sp>
          <p:nvSpPr>
            <p:cNvPr id="1051638" name="Oval 62"/>
            <p:cNvSpPr>
              <a:spLocks noChangeArrowheads="1"/>
            </p:cNvSpPr>
            <p:nvPr/>
          </p:nvSpPr>
          <p:spPr bwMode="auto">
            <a:xfrm>
              <a:off x="1813" y="2437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v</a:t>
              </a:r>
              <a:r>
                <a:rPr lang="en-US" altLang="zh-CN" baseline="-25000">
                  <a:solidFill>
                    <a:srgbClr val="000066"/>
                  </a:solidFill>
                  <a:ea typeface="宋体" pitchFamily="2" charset="-122"/>
                </a:rPr>
                <a:t>4</a:t>
              </a:r>
              <a:endParaRPr lang="en-US" altLang="zh-CN" baseline="-25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639" name="Oval 63"/>
            <p:cNvSpPr>
              <a:spLocks noChangeArrowheads="1"/>
            </p:cNvSpPr>
            <p:nvPr/>
          </p:nvSpPr>
          <p:spPr bwMode="auto">
            <a:xfrm>
              <a:off x="1813" y="1847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v</a:t>
              </a:r>
              <a:r>
                <a:rPr lang="en-US" altLang="zh-CN" baseline="-25000">
                  <a:solidFill>
                    <a:srgbClr val="000066"/>
                  </a:solidFill>
                  <a:ea typeface="宋体" pitchFamily="2" charset="-122"/>
                </a:rPr>
                <a:t>1</a:t>
              </a:r>
              <a:endParaRPr lang="en-US" altLang="zh-CN" baseline="-25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640" name="Oval 64"/>
            <p:cNvSpPr>
              <a:spLocks noChangeArrowheads="1"/>
            </p:cNvSpPr>
            <p:nvPr/>
          </p:nvSpPr>
          <p:spPr bwMode="auto">
            <a:xfrm>
              <a:off x="2833" y="2437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v</a:t>
              </a:r>
              <a:r>
                <a:rPr lang="en-US" altLang="zh-CN" baseline="-25000">
                  <a:solidFill>
                    <a:srgbClr val="000066"/>
                  </a:solidFill>
                  <a:ea typeface="宋体" pitchFamily="2" charset="-122"/>
                </a:rPr>
                <a:t>3</a:t>
              </a:r>
              <a:endParaRPr lang="en-US" altLang="zh-CN" baseline="-25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641" name="Oval 73"/>
            <p:cNvSpPr>
              <a:spLocks noChangeArrowheads="1"/>
            </p:cNvSpPr>
            <p:nvPr/>
          </p:nvSpPr>
          <p:spPr bwMode="auto">
            <a:xfrm>
              <a:off x="2833" y="3051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v</a:t>
              </a:r>
              <a:r>
                <a:rPr lang="en-US" altLang="zh-CN" baseline="-25000">
                  <a:solidFill>
                    <a:srgbClr val="000066"/>
                  </a:solidFill>
                  <a:ea typeface="宋体" pitchFamily="2" charset="-122"/>
                </a:rPr>
                <a:t>5</a:t>
              </a:r>
              <a:endParaRPr lang="en-US" altLang="zh-CN" baseline="-25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642" name="Oval 74"/>
            <p:cNvSpPr>
              <a:spLocks noChangeArrowheads="1"/>
            </p:cNvSpPr>
            <p:nvPr/>
          </p:nvSpPr>
          <p:spPr bwMode="auto">
            <a:xfrm>
              <a:off x="1813" y="3051"/>
              <a:ext cx="288" cy="288"/>
            </a:xfrm>
            <a:prstGeom prst="ellips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>
                  <a:solidFill>
                    <a:srgbClr val="000066"/>
                  </a:solidFill>
                  <a:ea typeface="宋体" pitchFamily="2" charset="-122"/>
                </a:rPr>
                <a:t>v</a:t>
              </a:r>
              <a:r>
                <a:rPr lang="en-US" altLang="zh-CN" baseline="-25000">
                  <a:solidFill>
                    <a:srgbClr val="000066"/>
                  </a:solidFill>
                  <a:ea typeface="宋体" pitchFamily="2" charset="-122"/>
                </a:rPr>
                <a:t>6</a:t>
              </a:r>
              <a:endParaRPr lang="en-US" altLang="zh-CN" baseline="-25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051643" name="Line 75"/>
            <p:cNvSpPr>
              <a:spLocks noChangeShapeType="1"/>
            </p:cNvSpPr>
            <p:nvPr/>
          </p:nvSpPr>
          <p:spPr bwMode="auto">
            <a:xfrm>
              <a:off x="2109" y="1979"/>
              <a:ext cx="7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44" name="Line 76"/>
            <p:cNvSpPr>
              <a:spLocks noChangeShapeType="1"/>
            </p:cNvSpPr>
            <p:nvPr/>
          </p:nvSpPr>
          <p:spPr bwMode="auto">
            <a:xfrm>
              <a:off x="2062" y="2069"/>
              <a:ext cx="771" cy="45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45" name="Freeform 77"/>
            <p:cNvSpPr/>
            <p:nvPr/>
          </p:nvSpPr>
          <p:spPr bwMode="auto">
            <a:xfrm>
              <a:off x="1949" y="2128"/>
              <a:ext cx="1" cy="304"/>
            </a:xfrm>
            <a:custGeom>
              <a:avLst/>
              <a:gdLst>
                <a:gd name="T0" fmla="*/ 0 w 1"/>
                <a:gd name="T1" fmla="*/ 0 h 304"/>
                <a:gd name="T2" fmla="*/ 0 w 1"/>
                <a:gd name="T3" fmla="*/ 304 h 304"/>
                <a:gd name="T4" fmla="*/ 0 60000 65536"/>
                <a:gd name="T5" fmla="*/ 0 60000 65536"/>
                <a:gd name="T6" fmla="*/ 0 w 1"/>
                <a:gd name="T7" fmla="*/ 0 h 304"/>
                <a:gd name="T8" fmla="*/ 1 w 1"/>
                <a:gd name="T9" fmla="*/ 304 h 3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4">
                  <a:moveTo>
                    <a:pt x="0" y="0"/>
                  </a:moveTo>
                  <a:lnTo>
                    <a:pt x="0" y="304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46" name="Line 78"/>
            <p:cNvSpPr>
              <a:spLocks noChangeShapeType="1"/>
            </p:cNvSpPr>
            <p:nvPr/>
          </p:nvSpPr>
          <p:spPr bwMode="auto">
            <a:xfrm flipV="1">
              <a:off x="2971" y="2115"/>
              <a:ext cx="0" cy="31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47" name="Freeform 79"/>
            <p:cNvSpPr/>
            <p:nvPr/>
          </p:nvSpPr>
          <p:spPr bwMode="auto">
            <a:xfrm>
              <a:off x="2972" y="2712"/>
              <a:ext cx="4" cy="355"/>
            </a:xfrm>
            <a:custGeom>
              <a:avLst/>
              <a:gdLst>
                <a:gd name="T0" fmla="*/ 4 w 4"/>
                <a:gd name="T1" fmla="*/ 0 h 355"/>
                <a:gd name="T2" fmla="*/ 0 w 4"/>
                <a:gd name="T3" fmla="*/ 355 h 355"/>
                <a:gd name="T4" fmla="*/ 0 60000 65536"/>
                <a:gd name="T5" fmla="*/ 0 60000 65536"/>
                <a:gd name="T6" fmla="*/ 0 w 4"/>
                <a:gd name="T7" fmla="*/ 0 h 355"/>
                <a:gd name="T8" fmla="*/ 4 w 4"/>
                <a:gd name="T9" fmla="*/ 355 h 3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355">
                  <a:moveTo>
                    <a:pt x="4" y="0"/>
                  </a:moveTo>
                  <a:lnTo>
                    <a:pt x="0" y="355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48" name="Line 80"/>
            <p:cNvSpPr>
              <a:spLocks noChangeShapeType="1"/>
            </p:cNvSpPr>
            <p:nvPr/>
          </p:nvSpPr>
          <p:spPr bwMode="auto">
            <a:xfrm>
              <a:off x="2109" y="2614"/>
              <a:ext cx="771" cy="49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49" name="Freeform 81"/>
            <p:cNvSpPr/>
            <p:nvPr/>
          </p:nvSpPr>
          <p:spPr bwMode="auto">
            <a:xfrm>
              <a:off x="1944" y="2720"/>
              <a:ext cx="5" cy="348"/>
            </a:xfrm>
            <a:custGeom>
              <a:avLst/>
              <a:gdLst>
                <a:gd name="T0" fmla="*/ 5 w 5"/>
                <a:gd name="T1" fmla="*/ 348 h 348"/>
                <a:gd name="T2" fmla="*/ 0 w 5"/>
                <a:gd name="T3" fmla="*/ 0 h 348"/>
                <a:gd name="T4" fmla="*/ 0 60000 65536"/>
                <a:gd name="T5" fmla="*/ 0 60000 65536"/>
                <a:gd name="T6" fmla="*/ 0 w 5"/>
                <a:gd name="T7" fmla="*/ 0 h 348"/>
                <a:gd name="T8" fmla="*/ 5 w 5"/>
                <a:gd name="T9" fmla="*/ 348 h 3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348">
                  <a:moveTo>
                    <a:pt x="5" y="348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50" name="Line 82"/>
            <p:cNvSpPr>
              <a:spLocks noChangeShapeType="1"/>
            </p:cNvSpPr>
            <p:nvPr/>
          </p:nvSpPr>
          <p:spPr bwMode="auto">
            <a:xfrm>
              <a:off x="2109" y="3203"/>
              <a:ext cx="7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</p:grpSp>
      <p:grpSp>
        <p:nvGrpSpPr>
          <p:cNvPr id="408" name="Group 254"/>
          <p:cNvGrpSpPr/>
          <p:nvPr/>
        </p:nvGrpSpPr>
        <p:grpSpPr bwMode="auto">
          <a:xfrm>
            <a:off x="2916238" y="2349500"/>
            <a:ext cx="4681537" cy="2663825"/>
            <a:chOff x="1837" y="1480"/>
            <a:chExt cx="2949" cy="1678"/>
          </a:xfrm>
        </p:grpSpPr>
        <p:grpSp>
          <p:nvGrpSpPr>
            <p:cNvPr id="409" name="Group 103"/>
            <p:cNvGrpSpPr/>
            <p:nvPr/>
          </p:nvGrpSpPr>
          <p:grpSpPr bwMode="auto">
            <a:xfrm>
              <a:off x="3017" y="1525"/>
              <a:ext cx="453" cy="288"/>
              <a:chOff x="3787" y="1554"/>
              <a:chExt cx="453" cy="288"/>
            </a:xfrm>
          </p:grpSpPr>
          <p:sp>
            <p:nvSpPr>
              <p:cNvPr id="1051651" name="Rectangle 104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652" name="Line 105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1653" name="Text Box 106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2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654" name="Text Box 113"/>
            <p:cNvSpPr txBox="1">
              <a:spLocks noChangeArrowheads="1"/>
            </p:cNvSpPr>
            <p:nvPr/>
          </p:nvSpPr>
          <p:spPr bwMode="auto">
            <a:xfrm>
              <a:off x="4477" y="1509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410" name="Group 177"/>
            <p:cNvGrpSpPr/>
            <p:nvPr/>
          </p:nvGrpSpPr>
          <p:grpSpPr bwMode="auto">
            <a:xfrm>
              <a:off x="1837" y="1480"/>
              <a:ext cx="998" cy="1678"/>
              <a:chOff x="2471" y="1480"/>
              <a:chExt cx="998" cy="1678"/>
            </a:xfrm>
          </p:grpSpPr>
          <p:sp>
            <p:nvSpPr>
              <p:cNvPr id="1051655" name="Text Box 97"/>
              <p:cNvSpPr txBox="1">
                <a:spLocks noChangeArrowheads="1"/>
              </p:cNvSpPr>
              <p:nvPr/>
            </p:nvSpPr>
            <p:spPr bwMode="auto">
              <a:xfrm>
                <a:off x="2471" y="1525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1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1656" name="Text Box 98"/>
              <p:cNvSpPr txBox="1">
                <a:spLocks noChangeArrowheads="1"/>
              </p:cNvSpPr>
              <p:nvPr/>
            </p:nvSpPr>
            <p:spPr bwMode="auto">
              <a:xfrm>
                <a:off x="2471" y="1785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2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1657" name="Text Box 99"/>
              <p:cNvSpPr txBox="1">
                <a:spLocks noChangeArrowheads="1"/>
              </p:cNvSpPr>
              <p:nvPr/>
            </p:nvSpPr>
            <p:spPr bwMode="auto">
              <a:xfrm>
                <a:off x="2471" y="2042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3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1658" name="Text Box 100"/>
              <p:cNvSpPr txBox="1">
                <a:spLocks noChangeArrowheads="1"/>
              </p:cNvSpPr>
              <p:nvPr/>
            </p:nvSpPr>
            <p:spPr bwMode="auto">
              <a:xfrm>
                <a:off x="2471" y="2330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4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1659" name="Text Box 101"/>
              <p:cNvSpPr txBox="1">
                <a:spLocks noChangeArrowheads="1"/>
              </p:cNvSpPr>
              <p:nvPr/>
            </p:nvSpPr>
            <p:spPr bwMode="auto">
              <a:xfrm>
                <a:off x="2471" y="2602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  <p:sp useBgFill="1">
            <p:nvSpPr>
              <p:cNvPr id="1051660" name="Rectangle 168"/>
              <p:cNvSpPr>
                <a:spLocks noChangeArrowheads="1"/>
              </p:cNvSpPr>
              <p:nvPr/>
            </p:nvSpPr>
            <p:spPr bwMode="auto">
              <a:xfrm>
                <a:off x="2698" y="1524"/>
                <a:ext cx="771" cy="1588"/>
              </a:xfrm>
              <a:prstGeom prst="rect">
                <a:avLst/>
              </a:prstGeom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661" name="Line 169"/>
              <p:cNvSpPr>
                <a:spLocks noChangeShapeType="1"/>
              </p:cNvSpPr>
              <p:nvPr/>
            </p:nvSpPr>
            <p:spPr bwMode="auto">
              <a:xfrm>
                <a:off x="2698" y="1797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1662" name="Line 170"/>
              <p:cNvSpPr>
                <a:spLocks noChangeShapeType="1"/>
              </p:cNvSpPr>
              <p:nvPr/>
            </p:nvSpPr>
            <p:spPr bwMode="auto">
              <a:xfrm>
                <a:off x="2698" y="2069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1663" name="Line 171"/>
              <p:cNvSpPr>
                <a:spLocks noChangeShapeType="1"/>
              </p:cNvSpPr>
              <p:nvPr/>
            </p:nvSpPr>
            <p:spPr bwMode="auto">
              <a:xfrm>
                <a:off x="2698" y="2341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1664" name="Line 172"/>
              <p:cNvSpPr>
                <a:spLocks noChangeShapeType="1"/>
              </p:cNvSpPr>
              <p:nvPr/>
            </p:nvSpPr>
            <p:spPr bwMode="auto">
              <a:xfrm>
                <a:off x="2698" y="2614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1665" name="Line 173"/>
              <p:cNvSpPr>
                <a:spLocks noChangeShapeType="1"/>
              </p:cNvSpPr>
              <p:nvPr/>
            </p:nvSpPr>
            <p:spPr bwMode="auto">
              <a:xfrm>
                <a:off x="2698" y="2886"/>
                <a:ext cx="771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1666" name="Line 174"/>
              <p:cNvSpPr>
                <a:spLocks noChangeShapeType="1"/>
              </p:cNvSpPr>
              <p:nvPr/>
            </p:nvSpPr>
            <p:spPr bwMode="auto">
              <a:xfrm>
                <a:off x="3152" y="1525"/>
                <a:ext cx="0" cy="158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/>
              </a:p>
            </p:txBody>
          </p:sp>
          <p:sp>
            <p:nvSpPr>
              <p:cNvPr id="1051667" name="Text Box 91"/>
              <p:cNvSpPr txBox="1">
                <a:spLocks noChangeArrowheads="1"/>
              </p:cNvSpPr>
              <p:nvPr/>
            </p:nvSpPr>
            <p:spPr bwMode="auto">
              <a:xfrm>
                <a:off x="2789" y="1480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1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1668" name="Text Box 92"/>
              <p:cNvSpPr txBox="1">
                <a:spLocks noChangeArrowheads="1"/>
              </p:cNvSpPr>
              <p:nvPr/>
            </p:nvSpPr>
            <p:spPr bwMode="auto">
              <a:xfrm>
                <a:off x="2789" y="1742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</a:rPr>
                  <a:t>2</a:t>
                </a:r>
                <a:endParaRPr lang="en-US" altLang="zh-CN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1051669" name="Text Box 93"/>
              <p:cNvSpPr txBox="1">
                <a:spLocks noChangeArrowheads="1"/>
              </p:cNvSpPr>
              <p:nvPr/>
            </p:nvSpPr>
            <p:spPr bwMode="auto">
              <a:xfrm>
                <a:off x="2789" y="2024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3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1670" name="Text Box 94"/>
              <p:cNvSpPr txBox="1">
                <a:spLocks noChangeArrowheads="1"/>
              </p:cNvSpPr>
              <p:nvPr/>
            </p:nvSpPr>
            <p:spPr bwMode="auto">
              <a:xfrm>
                <a:off x="2789" y="2287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4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1671" name="Text Box 95"/>
              <p:cNvSpPr txBox="1">
                <a:spLocks noChangeArrowheads="1"/>
              </p:cNvSpPr>
              <p:nvPr/>
            </p:nvSpPr>
            <p:spPr bwMode="auto">
              <a:xfrm>
                <a:off x="2789" y="2559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5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1672" name="Text Box 175"/>
              <p:cNvSpPr txBox="1">
                <a:spLocks noChangeArrowheads="1"/>
              </p:cNvSpPr>
              <p:nvPr/>
            </p:nvSpPr>
            <p:spPr bwMode="auto">
              <a:xfrm>
                <a:off x="2789" y="2795"/>
                <a:ext cx="308" cy="322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>
                    <a:solidFill>
                      <a:srgbClr val="000066"/>
                    </a:solidFill>
                    <a:ea typeface="宋体" pitchFamily="2" charset="-122"/>
                  </a:rPr>
                  <a:t>v</a:t>
                </a:r>
                <a:r>
                  <a:rPr lang="en-US" altLang="zh-CN" baseline="-25000">
                    <a:solidFill>
                      <a:srgbClr val="000066"/>
                    </a:solidFill>
                    <a:ea typeface="宋体" pitchFamily="2" charset="-122"/>
                  </a:rPr>
                  <a:t>6</a:t>
                </a:r>
                <a:endParaRPr lang="en-US" altLang="zh-CN" baseline="-25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1051673" name="Text Box 176"/>
              <p:cNvSpPr txBox="1">
                <a:spLocks noChangeArrowheads="1"/>
              </p:cNvSpPr>
              <p:nvPr/>
            </p:nvSpPr>
            <p:spPr bwMode="auto">
              <a:xfrm>
                <a:off x="2471" y="2870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6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674" name="Line 178"/>
            <p:cNvSpPr>
              <a:spLocks noChangeShapeType="1"/>
            </p:cNvSpPr>
            <p:nvPr/>
          </p:nvSpPr>
          <p:spPr bwMode="auto">
            <a:xfrm>
              <a:off x="2700" y="1661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75" name="Line 179"/>
            <p:cNvSpPr>
              <a:spLocks noChangeShapeType="1"/>
            </p:cNvSpPr>
            <p:nvPr/>
          </p:nvSpPr>
          <p:spPr bwMode="auto">
            <a:xfrm>
              <a:off x="3380" y="1661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11" name="Group 180"/>
            <p:cNvGrpSpPr/>
            <p:nvPr/>
          </p:nvGrpSpPr>
          <p:grpSpPr bwMode="auto">
            <a:xfrm>
              <a:off x="3652" y="1509"/>
              <a:ext cx="453" cy="288"/>
              <a:chOff x="3787" y="1554"/>
              <a:chExt cx="453" cy="288"/>
            </a:xfrm>
          </p:grpSpPr>
          <p:sp>
            <p:nvSpPr>
              <p:cNvPr id="1051676" name="Rectangle 181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677" name="Line 182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1678" name="Text Box 183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3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679" name="Line 184"/>
            <p:cNvSpPr>
              <a:spLocks noChangeShapeType="1"/>
            </p:cNvSpPr>
            <p:nvPr/>
          </p:nvSpPr>
          <p:spPr bwMode="auto">
            <a:xfrm>
              <a:off x="4015" y="1661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12" name="Group 185"/>
            <p:cNvGrpSpPr/>
            <p:nvPr/>
          </p:nvGrpSpPr>
          <p:grpSpPr bwMode="auto">
            <a:xfrm>
              <a:off x="4288" y="1509"/>
              <a:ext cx="453" cy="288"/>
              <a:chOff x="3787" y="1554"/>
              <a:chExt cx="453" cy="288"/>
            </a:xfrm>
          </p:grpSpPr>
          <p:sp>
            <p:nvSpPr>
              <p:cNvPr id="1051680" name="Rectangle 186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681" name="Line 187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1682" name="Text Box 188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4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683" name="Text Box 119"/>
            <p:cNvSpPr txBox="1">
              <a:spLocks noChangeArrowheads="1"/>
            </p:cNvSpPr>
            <p:nvPr/>
          </p:nvSpPr>
          <p:spPr bwMode="auto">
            <a:xfrm>
              <a:off x="2518" y="1797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413" name="Group 189"/>
            <p:cNvGrpSpPr/>
            <p:nvPr/>
          </p:nvGrpSpPr>
          <p:grpSpPr bwMode="auto">
            <a:xfrm>
              <a:off x="3017" y="2053"/>
              <a:ext cx="453" cy="288"/>
              <a:chOff x="3787" y="1554"/>
              <a:chExt cx="453" cy="288"/>
            </a:xfrm>
          </p:grpSpPr>
          <p:sp>
            <p:nvSpPr>
              <p:cNvPr id="1051684" name="Rectangle 190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685" name="Line 191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1686" name="Text Box 192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2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687" name="Line 193"/>
            <p:cNvSpPr>
              <a:spLocks noChangeShapeType="1"/>
            </p:cNvSpPr>
            <p:nvPr/>
          </p:nvSpPr>
          <p:spPr bwMode="auto">
            <a:xfrm>
              <a:off x="2700" y="2205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88" name="Line 194"/>
            <p:cNvSpPr>
              <a:spLocks noChangeShapeType="1"/>
            </p:cNvSpPr>
            <p:nvPr/>
          </p:nvSpPr>
          <p:spPr bwMode="auto">
            <a:xfrm>
              <a:off x="3380" y="2205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14" name="Group 195"/>
            <p:cNvGrpSpPr/>
            <p:nvPr/>
          </p:nvGrpSpPr>
          <p:grpSpPr bwMode="auto">
            <a:xfrm>
              <a:off x="3652" y="2053"/>
              <a:ext cx="453" cy="288"/>
              <a:chOff x="3787" y="1554"/>
              <a:chExt cx="453" cy="288"/>
            </a:xfrm>
          </p:grpSpPr>
          <p:sp>
            <p:nvSpPr>
              <p:cNvPr id="1051689" name="Rectangle 196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690" name="Line 197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1691" name="Text Box 198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692" name="Text Box 199"/>
            <p:cNvSpPr txBox="1">
              <a:spLocks noChangeArrowheads="1"/>
            </p:cNvSpPr>
            <p:nvPr/>
          </p:nvSpPr>
          <p:spPr bwMode="auto">
            <a:xfrm>
              <a:off x="3842" y="2053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1693" name="Line 200"/>
            <p:cNvSpPr>
              <a:spLocks noChangeShapeType="1"/>
            </p:cNvSpPr>
            <p:nvPr/>
          </p:nvSpPr>
          <p:spPr bwMode="auto">
            <a:xfrm>
              <a:off x="2700" y="2478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694" name="Text Box 201"/>
            <p:cNvSpPr txBox="1">
              <a:spLocks noChangeArrowheads="1"/>
            </p:cNvSpPr>
            <p:nvPr/>
          </p:nvSpPr>
          <p:spPr bwMode="auto">
            <a:xfrm>
              <a:off x="3207" y="2341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415" name="Group 202"/>
            <p:cNvGrpSpPr/>
            <p:nvPr/>
          </p:nvGrpSpPr>
          <p:grpSpPr bwMode="auto">
            <a:xfrm>
              <a:off x="3017" y="2341"/>
              <a:ext cx="453" cy="288"/>
              <a:chOff x="3787" y="1554"/>
              <a:chExt cx="453" cy="288"/>
            </a:xfrm>
          </p:grpSpPr>
          <p:sp>
            <p:nvSpPr>
              <p:cNvPr id="1051695" name="Rectangle 203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696" name="Line 204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1697" name="Text Box 205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698" name="Text Box 206"/>
            <p:cNvSpPr txBox="1">
              <a:spLocks noChangeArrowheads="1"/>
            </p:cNvSpPr>
            <p:nvPr/>
          </p:nvSpPr>
          <p:spPr bwMode="auto">
            <a:xfrm>
              <a:off x="2518" y="2614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1699" name="Line 207"/>
            <p:cNvSpPr>
              <a:spLocks noChangeShapeType="1"/>
            </p:cNvSpPr>
            <p:nvPr/>
          </p:nvSpPr>
          <p:spPr bwMode="auto">
            <a:xfrm>
              <a:off x="2700" y="3022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16" name="Group 208"/>
            <p:cNvGrpSpPr/>
            <p:nvPr/>
          </p:nvGrpSpPr>
          <p:grpSpPr bwMode="auto">
            <a:xfrm>
              <a:off x="3017" y="2840"/>
              <a:ext cx="453" cy="288"/>
              <a:chOff x="3787" y="1554"/>
              <a:chExt cx="453" cy="288"/>
            </a:xfrm>
          </p:grpSpPr>
          <p:sp>
            <p:nvSpPr>
              <p:cNvPr id="1051700" name="Rectangle 209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701" name="Line 210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1702" name="Text Box 211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4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703" name="Line 212"/>
            <p:cNvSpPr>
              <a:spLocks noChangeShapeType="1"/>
            </p:cNvSpPr>
            <p:nvPr/>
          </p:nvSpPr>
          <p:spPr bwMode="auto">
            <a:xfrm>
              <a:off x="3380" y="2976"/>
              <a:ext cx="31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grpSp>
          <p:nvGrpSpPr>
            <p:cNvPr id="417" name="Group 213"/>
            <p:cNvGrpSpPr/>
            <p:nvPr/>
          </p:nvGrpSpPr>
          <p:grpSpPr bwMode="auto">
            <a:xfrm>
              <a:off x="3698" y="2825"/>
              <a:ext cx="453" cy="288"/>
              <a:chOff x="3787" y="1554"/>
              <a:chExt cx="453" cy="288"/>
            </a:xfrm>
          </p:grpSpPr>
          <p:sp>
            <p:nvSpPr>
              <p:cNvPr id="1051704" name="Rectangle 214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000066"/>
                </a:solidFill>
                <a:miter lim="800000"/>
              </a:ln>
            </p:spPr>
            <p:txBody>
              <a:bodyPr wrap="none" anchor="ctr">
                <a:spAutoFit/>
              </a:bodyPr>
              <a:p>
                <a:pPr eaLnBrk="1" hangingPunct="1"/>
                <a:endParaRPr lang="zh-CN" altLang="en-US"/>
              </a:p>
            </p:txBody>
          </p:sp>
          <p:sp>
            <p:nvSpPr>
              <p:cNvPr id="1051705" name="Line 215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wrap="none">
                <a:spAutoFit/>
              </a:bodyPr>
              <a:p>
                <a:endParaRPr lang="zh-CN" altLang="en-US"/>
              </a:p>
            </p:txBody>
          </p:sp>
          <p:sp>
            <p:nvSpPr>
              <p:cNvPr id="1051706" name="Text Box 216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23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>
                    <a:solidFill>
                      <a:srgbClr val="000066"/>
                    </a:solidFill>
                  </a:rPr>
                  <a:t>5</a:t>
                </a: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051707" name="Text Box 217"/>
            <p:cNvSpPr txBox="1">
              <a:spLocks noChangeArrowheads="1"/>
            </p:cNvSpPr>
            <p:nvPr/>
          </p:nvSpPr>
          <p:spPr bwMode="auto">
            <a:xfrm>
              <a:off x="3900" y="2825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∧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</p:grpSp>
      <p:grpSp>
        <p:nvGrpSpPr>
          <p:cNvPr id="418" name="Group 245"/>
          <p:cNvGrpSpPr/>
          <p:nvPr/>
        </p:nvGrpSpPr>
        <p:grpSpPr bwMode="auto">
          <a:xfrm>
            <a:off x="7596188" y="2133600"/>
            <a:ext cx="1300162" cy="3013075"/>
            <a:chOff x="4785" y="1343"/>
            <a:chExt cx="819" cy="1853"/>
          </a:xfrm>
        </p:grpSpPr>
        <p:sp>
          <p:nvSpPr>
            <p:cNvPr id="1051708" name="Text Box 225"/>
            <p:cNvSpPr txBox="1">
              <a:spLocks noChangeArrowheads="1"/>
            </p:cNvSpPr>
            <p:nvPr/>
          </p:nvSpPr>
          <p:spPr bwMode="auto">
            <a:xfrm>
              <a:off x="4785" y="1570"/>
              <a:ext cx="223" cy="282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1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1709" name="Text Box 226"/>
            <p:cNvSpPr txBox="1">
              <a:spLocks noChangeArrowheads="1"/>
            </p:cNvSpPr>
            <p:nvPr/>
          </p:nvSpPr>
          <p:spPr bwMode="auto">
            <a:xfrm>
              <a:off x="4785" y="1830"/>
              <a:ext cx="223" cy="281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2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1710" name="Text Box 227"/>
            <p:cNvSpPr txBox="1">
              <a:spLocks noChangeArrowheads="1"/>
            </p:cNvSpPr>
            <p:nvPr/>
          </p:nvSpPr>
          <p:spPr bwMode="auto">
            <a:xfrm>
              <a:off x="4785" y="2087"/>
              <a:ext cx="223" cy="281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3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1711" name="Text Box 228"/>
            <p:cNvSpPr txBox="1">
              <a:spLocks noChangeArrowheads="1"/>
            </p:cNvSpPr>
            <p:nvPr/>
          </p:nvSpPr>
          <p:spPr bwMode="auto">
            <a:xfrm>
              <a:off x="4785" y="2375"/>
              <a:ext cx="223" cy="281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4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1712" name="Text Box 229"/>
            <p:cNvSpPr txBox="1">
              <a:spLocks noChangeArrowheads="1"/>
            </p:cNvSpPr>
            <p:nvPr/>
          </p:nvSpPr>
          <p:spPr bwMode="auto">
            <a:xfrm>
              <a:off x="4785" y="2647"/>
              <a:ext cx="223" cy="281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5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 useBgFill="1">
          <p:nvSpPr>
            <p:cNvPr id="1051713" name="Rectangle 230"/>
            <p:cNvSpPr>
              <a:spLocks noChangeArrowheads="1"/>
            </p:cNvSpPr>
            <p:nvPr/>
          </p:nvSpPr>
          <p:spPr bwMode="auto">
            <a:xfrm>
              <a:off x="5012" y="1569"/>
              <a:ext cx="499" cy="1588"/>
            </a:xfrm>
            <a:prstGeom prst="rect">
              <a:avLst/>
            </a:prstGeom>
            <a:ln w="25400" algn="ctr">
              <a:solidFill>
                <a:srgbClr val="FF0000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/>
            </a:p>
          </p:txBody>
        </p:sp>
        <p:sp>
          <p:nvSpPr>
            <p:cNvPr id="1051714" name="Line 231"/>
            <p:cNvSpPr>
              <a:spLocks noChangeShapeType="1"/>
            </p:cNvSpPr>
            <p:nvPr/>
          </p:nvSpPr>
          <p:spPr bwMode="auto">
            <a:xfrm>
              <a:off x="5012" y="1842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715" name="Line 232"/>
            <p:cNvSpPr>
              <a:spLocks noChangeShapeType="1"/>
            </p:cNvSpPr>
            <p:nvPr/>
          </p:nvSpPr>
          <p:spPr bwMode="auto">
            <a:xfrm>
              <a:off x="5012" y="2114"/>
              <a:ext cx="49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716" name="Line 233"/>
            <p:cNvSpPr>
              <a:spLocks noChangeShapeType="1"/>
            </p:cNvSpPr>
            <p:nvPr/>
          </p:nvSpPr>
          <p:spPr bwMode="auto">
            <a:xfrm>
              <a:off x="5012" y="2386"/>
              <a:ext cx="49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717" name="Line 234"/>
            <p:cNvSpPr>
              <a:spLocks noChangeShapeType="1"/>
            </p:cNvSpPr>
            <p:nvPr/>
          </p:nvSpPr>
          <p:spPr bwMode="auto">
            <a:xfrm>
              <a:off x="5012" y="2659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718" name="Line 235"/>
            <p:cNvSpPr>
              <a:spLocks noChangeShapeType="1"/>
            </p:cNvSpPr>
            <p:nvPr/>
          </p:nvSpPr>
          <p:spPr bwMode="auto">
            <a:xfrm>
              <a:off x="5012" y="2931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719" name="Text Box 243"/>
            <p:cNvSpPr txBox="1">
              <a:spLocks noChangeArrowheads="1"/>
            </p:cNvSpPr>
            <p:nvPr/>
          </p:nvSpPr>
          <p:spPr bwMode="auto">
            <a:xfrm>
              <a:off x="4785" y="2915"/>
              <a:ext cx="223" cy="281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</a:rPr>
                <a:t>6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051720" name="Text Box 244"/>
            <p:cNvSpPr txBox="1">
              <a:spLocks noChangeArrowheads="1"/>
            </p:cNvSpPr>
            <p:nvPr/>
          </p:nvSpPr>
          <p:spPr bwMode="auto">
            <a:xfrm>
              <a:off x="4876" y="1343"/>
              <a:ext cx="728" cy="2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en-US" altLang="zh-CN" sz="2000" i="1"/>
                <a:t>indegree</a:t>
              </a:r>
              <a:endParaRPr lang="en-US" altLang="zh-CN" sz="2000" i="1"/>
            </a:p>
          </p:txBody>
        </p:sp>
      </p:grpSp>
      <p:sp>
        <p:nvSpPr>
          <p:cNvPr id="1051721" name="Text Box 237"/>
          <p:cNvSpPr txBox="1">
            <a:spLocks noChangeArrowheads="1"/>
          </p:cNvSpPr>
          <p:nvPr/>
        </p:nvSpPr>
        <p:spPr bwMode="auto">
          <a:xfrm>
            <a:off x="8150225" y="2519363"/>
            <a:ext cx="325438" cy="3968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0</a:t>
            </a:r>
            <a:endParaRPr lang="en-US" altLang="zh-CN" sz="2000" baseline="-25000">
              <a:ea typeface="宋体" pitchFamily="2" charset="-122"/>
            </a:endParaRPr>
          </a:p>
        </p:txBody>
      </p:sp>
      <p:sp>
        <p:nvSpPr>
          <p:cNvPr id="1051722" name="Text Box 238"/>
          <p:cNvSpPr txBox="1">
            <a:spLocks noChangeArrowheads="1"/>
          </p:cNvSpPr>
          <p:nvPr/>
        </p:nvSpPr>
        <p:spPr bwMode="auto">
          <a:xfrm>
            <a:off x="8150225" y="2951163"/>
            <a:ext cx="325438" cy="3968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/>
              <a:t>0</a:t>
            </a:r>
            <a:endParaRPr lang="en-US" altLang="zh-CN" sz="2000" baseline="-25000"/>
          </a:p>
        </p:txBody>
      </p:sp>
      <p:sp>
        <p:nvSpPr>
          <p:cNvPr id="1051723" name="Text Box 239"/>
          <p:cNvSpPr txBox="1">
            <a:spLocks noChangeArrowheads="1"/>
          </p:cNvSpPr>
          <p:nvPr/>
        </p:nvSpPr>
        <p:spPr bwMode="auto">
          <a:xfrm>
            <a:off x="8150225" y="3440113"/>
            <a:ext cx="325438" cy="3968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0</a:t>
            </a:r>
            <a:endParaRPr lang="en-US" altLang="zh-CN" sz="2000" baseline="-25000">
              <a:ea typeface="宋体" pitchFamily="2" charset="-122"/>
            </a:endParaRPr>
          </a:p>
        </p:txBody>
      </p:sp>
      <p:sp>
        <p:nvSpPr>
          <p:cNvPr id="1051724" name="Text Box 240"/>
          <p:cNvSpPr txBox="1">
            <a:spLocks noChangeArrowheads="1"/>
          </p:cNvSpPr>
          <p:nvPr/>
        </p:nvSpPr>
        <p:spPr bwMode="auto">
          <a:xfrm>
            <a:off x="8150225" y="3860800"/>
            <a:ext cx="325438" cy="3968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0</a:t>
            </a:r>
            <a:endParaRPr lang="en-US" altLang="zh-CN" sz="2000" baseline="-25000">
              <a:ea typeface="宋体" pitchFamily="2" charset="-122"/>
            </a:endParaRPr>
          </a:p>
        </p:txBody>
      </p:sp>
      <p:sp>
        <p:nvSpPr>
          <p:cNvPr id="1051725" name="Text Box 241"/>
          <p:cNvSpPr txBox="1">
            <a:spLocks noChangeArrowheads="1"/>
          </p:cNvSpPr>
          <p:nvPr/>
        </p:nvSpPr>
        <p:spPr bwMode="auto">
          <a:xfrm>
            <a:off x="8150225" y="4289425"/>
            <a:ext cx="325438" cy="3968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0</a:t>
            </a:r>
            <a:endParaRPr lang="en-US" altLang="zh-CN" sz="2000" baseline="-25000">
              <a:ea typeface="宋体" pitchFamily="2" charset="-122"/>
            </a:endParaRPr>
          </a:p>
        </p:txBody>
      </p:sp>
      <p:sp>
        <p:nvSpPr>
          <p:cNvPr id="1051726" name="Text Box 242"/>
          <p:cNvSpPr txBox="1">
            <a:spLocks noChangeArrowheads="1"/>
          </p:cNvSpPr>
          <p:nvPr/>
        </p:nvSpPr>
        <p:spPr bwMode="auto">
          <a:xfrm>
            <a:off x="8150225" y="4737100"/>
            <a:ext cx="325438" cy="3968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0</a:t>
            </a:r>
            <a:endParaRPr lang="en-US" altLang="zh-CN" sz="2000" baseline="-25000">
              <a:ea typeface="宋体" pitchFamily="2" charset="-122"/>
            </a:endParaRPr>
          </a:p>
        </p:txBody>
      </p:sp>
      <p:sp useBgFill="1">
        <p:nvSpPr>
          <p:cNvPr id="1051727" name="Text Box 246"/>
          <p:cNvSpPr txBox="1">
            <a:spLocks noChangeArrowheads="1"/>
          </p:cNvSpPr>
          <p:nvPr/>
        </p:nvSpPr>
        <p:spPr bwMode="auto">
          <a:xfrm>
            <a:off x="8150225" y="2960688"/>
            <a:ext cx="354013" cy="396875"/>
          </a:xfrm>
          <a:prstGeom prst="rect">
            <a:avLst/>
          </a:prstGeom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1</a:t>
            </a:r>
            <a:endParaRPr lang="en-US" altLang="zh-CN" sz="2000" baseline="-25000">
              <a:ea typeface="宋体" pitchFamily="2" charset="-122"/>
            </a:endParaRPr>
          </a:p>
        </p:txBody>
      </p:sp>
      <p:sp useBgFill="1">
        <p:nvSpPr>
          <p:cNvPr id="1051728" name="Text Box 247"/>
          <p:cNvSpPr txBox="1">
            <a:spLocks noChangeArrowheads="1"/>
          </p:cNvSpPr>
          <p:nvPr/>
        </p:nvSpPr>
        <p:spPr bwMode="auto">
          <a:xfrm>
            <a:off x="8150225" y="3403600"/>
            <a:ext cx="354013" cy="396875"/>
          </a:xfrm>
          <a:prstGeom prst="rect">
            <a:avLst/>
          </a:prstGeom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1</a:t>
            </a:r>
            <a:endParaRPr lang="en-US" altLang="zh-CN" sz="2000" baseline="-25000">
              <a:ea typeface="宋体" pitchFamily="2" charset="-122"/>
            </a:endParaRPr>
          </a:p>
        </p:txBody>
      </p:sp>
      <p:sp useBgFill="1">
        <p:nvSpPr>
          <p:cNvPr id="1051729" name="Text Box 248"/>
          <p:cNvSpPr txBox="1">
            <a:spLocks noChangeArrowheads="1"/>
          </p:cNvSpPr>
          <p:nvPr/>
        </p:nvSpPr>
        <p:spPr bwMode="auto">
          <a:xfrm>
            <a:off x="8150225" y="3860800"/>
            <a:ext cx="354013" cy="396875"/>
          </a:xfrm>
          <a:prstGeom prst="rect">
            <a:avLst/>
          </a:prstGeom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1</a:t>
            </a:r>
            <a:endParaRPr lang="en-US" altLang="zh-CN" sz="2000" baseline="-25000">
              <a:ea typeface="宋体" pitchFamily="2" charset="-122"/>
            </a:endParaRPr>
          </a:p>
        </p:txBody>
      </p:sp>
      <p:sp useBgFill="1">
        <p:nvSpPr>
          <p:cNvPr id="1051730" name="Text Box 249"/>
          <p:cNvSpPr txBox="1">
            <a:spLocks noChangeArrowheads="1"/>
          </p:cNvSpPr>
          <p:nvPr/>
        </p:nvSpPr>
        <p:spPr bwMode="auto">
          <a:xfrm>
            <a:off x="8150225" y="2960688"/>
            <a:ext cx="354013" cy="396875"/>
          </a:xfrm>
          <a:prstGeom prst="rect">
            <a:avLst/>
          </a:prstGeom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2</a:t>
            </a:r>
            <a:endParaRPr lang="en-US" altLang="zh-CN" sz="2000" baseline="-25000">
              <a:ea typeface="宋体" pitchFamily="2" charset="-122"/>
            </a:endParaRPr>
          </a:p>
        </p:txBody>
      </p:sp>
      <p:sp useBgFill="1">
        <p:nvSpPr>
          <p:cNvPr id="1051731" name="Text Box 250"/>
          <p:cNvSpPr txBox="1">
            <a:spLocks noChangeArrowheads="1"/>
          </p:cNvSpPr>
          <p:nvPr/>
        </p:nvSpPr>
        <p:spPr bwMode="auto">
          <a:xfrm>
            <a:off x="8150225" y="4292600"/>
            <a:ext cx="354013" cy="396875"/>
          </a:xfrm>
          <a:prstGeom prst="rect">
            <a:avLst/>
          </a:prstGeom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1</a:t>
            </a:r>
            <a:endParaRPr lang="en-US" altLang="zh-CN" sz="2000" baseline="-25000">
              <a:ea typeface="宋体" pitchFamily="2" charset="-122"/>
            </a:endParaRPr>
          </a:p>
        </p:txBody>
      </p:sp>
      <p:sp useBgFill="1">
        <p:nvSpPr>
          <p:cNvPr id="1051732" name="Text Box 251"/>
          <p:cNvSpPr txBox="1">
            <a:spLocks noChangeArrowheads="1"/>
          </p:cNvSpPr>
          <p:nvPr/>
        </p:nvSpPr>
        <p:spPr bwMode="auto">
          <a:xfrm>
            <a:off x="8150225" y="4292600"/>
            <a:ext cx="354013" cy="396875"/>
          </a:xfrm>
          <a:prstGeom prst="rect">
            <a:avLst/>
          </a:prstGeom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2</a:t>
            </a:r>
            <a:endParaRPr lang="en-US" altLang="zh-CN" sz="2000" baseline="-25000">
              <a:ea typeface="宋体" pitchFamily="2" charset="-122"/>
            </a:endParaRPr>
          </a:p>
        </p:txBody>
      </p:sp>
      <p:sp useBgFill="1">
        <p:nvSpPr>
          <p:cNvPr id="1051733" name="Text Box 252"/>
          <p:cNvSpPr txBox="1">
            <a:spLocks noChangeArrowheads="1"/>
          </p:cNvSpPr>
          <p:nvPr/>
        </p:nvSpPr>
        <p:spPr bwMode="auto">
          <a:xfrm>
            <a:off x="8150225" y="3860800"/>
            <a:ext cx="354013" cy="396875"/>
          </a:xfrm>
          <a:prstGeom prst="rect">
            <a:avLst/>
          </a:prstGeom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2</a:t>
            </a:r>
            <a:endParaRPr lang="en-US" altLang="zh-CN" sz="2000" baseline="-25000">
              <a:ea typeface="宋体" pitchFamily="2" charset="-122"/>
            </a:endParaRPr>
          </a:p>
        </p:txBody>
      </p:sp>
      <p:sp useBgFill="1">
        <p:nvSpPr>
          <p:cNvPr id="1051734" name="Text Box 253"/>
          <p:cNvSpPr txBox="1">
            <a:spLocks noChangeArrowheads="1"/>
          </p:cNvSpPr>
          <p:nvPr/>
        </p:nvSpPr>
        <p:spPr bwMode="auto">
          <a:xfrm>
            <a:off x="8150225" y="4292600"/>
            <a:ext cx="354013" cy="396875"/>
          </a:xfrm>
          <a:prstGeom prst="rect">
            <a:avLst/>
          </a:prstGeom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2000">
                <a:ea typeface="宋体" pitchFamily="2" charset="-122"/>
              </a:rPr>
              <a:t>3</a:t>
            </a:r>
            <a:endParaRPr lang="en-US" altLang="zh-CN" sz="2000" baseline="-25000">
              <a:ea typeface="宋体" pitchFamily="2" charset="-122"/>
            </a:endParaRPr>
          </a:p>
        </p:txBody>
      </p:sp>
      <p:sp>
        <p:nvSpPr>
          <p:cNvPr id="1051735" name="Text Box 4"/>
          <p:cNvSpPr txBox="1">
            <a:spLocks noChangeArrowheads="1"/>
          </p:cNvSpPr>
          <p:nvPr/>
        </p:nvSpPr>
        <p:spPr bwMode="auto">
          <a:xfrm>
            <a:off x="-71438" y="0"/>
            <a:ext cx="492126" cy="6884988"/>
          </a:xfrm>
          <a:prstGeom prst="rect">
            <a:avLst/>
          </a:prstGeom>
          <a:gradFill rotWithShape="1">
            <a:gsLst>
              <a:gs pos="0">
                <a:srgbClr val="286DDC"/>
              </a:gs>
              <a:gs pos="100000">
                <a:srgbClr val="1332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vert="eaVert">
            <a:spAutoFit/>
          </a:bodyPr>
          <a:p>
            <a:pPr algn="ctr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</a:rPr>
              <a:t>数 据 结 构 与 算 法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5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5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5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5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5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721" grpId="0"/>
      <p:bldP spid="1051722" grpId="0"/>
      <p:bldP spid="1051723" grpId="0"/>
      <p:bldP spid="1051724" grpId="0"/>
      <p:bldP spid="1051725" grpId="0"/>
      <p:bldP spid="1051726" grpId="0"/>
      <p:bldP spid="1051727" grpId="0" animBg="1"/>
      <p:bldP spid="1051728" grpId="0" animBg="1"/>
      <p:bldP spid="1051729" grpId="0" animBg="1"/>
      <p:bldP spid="1051730" grpId="0" animBg="1"/>
      <p:bldP spid="1051731" grpId="0" animBg="1"/>
      <p:bldP spid="1051732" grpId="0" animBg="1"/>
      <p:bldP spid="1051733" grpId="0" animBg="1"/>
      <p:bldP spid="10517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7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836FFDBE-AC13-4B3E-9734-0FEC3B91792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1737" name="Text Box 6"/>
          <p:cNvSpPr txBox="1">
            <a:spLocks noChangeArrowheads="1"/>
          </p:cNvSpPr>
          <p:nvPr/>
        </p:nvSpPr>
        <p:spPr bwMode="auto">
          <a:xfrm>
            <a:off x="971550" y="188913"/>
            <a:ext cx="2865438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7.3</a:t>
            </a:r>
            <a:r>
              <a:rPr lang="zh-CN" altLang="en-US">
                <a:solidFill>
                  <a:srgbClr val="000066"/>
                </a:solidFill>
              </a:rPr>
              <a:t>图的存储结构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738" name="Line 7"/>
          <p:cNvSpPr>
            <a:spLocks noChangeShapeType="1"/>
          </p:cNvSpPr>
          <p:nvPr/>
        </p:nvSpPr>
        <p:spPr bwMode="auto">
          <a:xfrm>
            <a:off x="1042988" y="765175"/>
            <a:ext cx="29384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739" name="Text Box 9"/>
          <p:cNvSpPr txBox="1">
            <a:spLocks noChangeArrowheads="1"/>
          </p:cNvSpPr>
          <p:nvPr/>
        </p:nvSpPr>
        <p:spPr bwMode="auto">
          <a:xfrm>
            <a:off x="900113" y="836613"/>
            <a:ext cx="3671887" cy="5191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zh-CN">
                <a:solidFill>
                  <a:srgbClr val="000066"/>
                </a:solidFill>
              </a:rPr>
              <a:t>②</a:t>
            </a:r>
            <a:r>
              <a:rPr lang="zh-CN" altLang="en-US">
                <a:solidFill>
                  <a:srgbClr val="000066"/>
                </a:solidFill>
              </a:rPr>
              <a:t>图的邻接表表示法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740" name="Text Box 10"/>
          <p:cNvSpPr txBox="1">
            <a:spLocks noChangeArrowheads="1"/>
          </p:cNvSpPr>
          <p:nvPr/>
        </p:nvSpPr>
        <p:spPr bwMode="auto">
          <a:xfrm>
            <a:off x="4284663" y="836613"/>
            <a:ext cx="3141662" cy="51911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（链式存储法）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741" name="Text Box 107"/>
          <p:cNvSpPr txBox="1">
            <a:spLocks noChangeArrowheads="1"/>
          </p:cNvSpPr>
          <p:nvPr/>
        </p:nvSpPr>
        <p:spPr bwMode="auto">
          <a:xfrm>
            <a:off x="1258888" y="1341438"/>
            <a:ext cx="4581525" cy="514540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en-US" altLang="zh-CN" sz="1800"/>
              <a:t>#define MAXVEX 20</a:t>
            </a:r>
            <a:endParaRPr lang="zh-CN" altLang="zh-CN" sz="1800"/>
          </a:p>
          <a:p>
            <a:pPr eaLnBrk="1" hangingPunct="1"/>
            <a:r>
              <a:rPr lang="en-US" altLang="zh-CN" sz="1800"/>
              <a:t>typedef struct ArcNode</a:t>
            </a:r>
            <a:endParaRPr lang="zh-CN" altLang="zh-CN" sz="1800"/>
          </a:p>
          <a:p>
            <a:pPr eaLnBrk="1" hangingPunct="1"/>
            <a:r>
              <a:rPr lang="en-US" altLang="zh-CN" sz="1800"/>
              <a:t>{</a:t>
            </a:r>
            <a:endParaRPr lang="zh-CN" altLang="zh-CN" sz="1800"/>
          </a:p>
          <a:p>
            <a:pPr eaLnBrk="1" hangingPunct="1"/>
            <a:r>
              <a:rPr lang="en-US" altLang="zh-CN" sz="1800"/>
              <a:t>   int adjvex; </a:t>
            </a:r>
            <a:endParaRPr lang="zh-CN" altLang="zh-CN" sz="1800"/>
          </a:p>
          <a:p>
            <a:pPr eaLnBrk="1" hangingPunct="1"/>
            <a:r>
              <a:rPr lang="en-US" altLang="zh-CN" sz="1800"/>
              <a:t>   int weight;</a:t>
            </a:r>
            <a:endParaRPr lang="zh-CN" altLang="zh-CN" sz="1800"/>
          </a:p>
          <a:p>
            <a:pPr eaLnBrk="1" hangingPunct="1"/>
            <a:r>
              <a:rPr lang="en-US" altLang="zh-CN" sz="1800"/>
              <a:t>   struct ArcNode *next;   </a:t>
            </a:r>
            <a:endParaRPr lang="zh-CN" altLang="zh-CN" sz="1800"/>
          </a:p>
          <a:p>
            <a:pPr eaLnBrk="1" hangingPunct="1"/>
            <a:r>
              <a:rPr lang="en-US" altLang="zh-CN" sz="1800"/>
              <a:t>}ArcNode;</a:t>
            </a:r>
            <a:endParaRPr lang="zh-CN" altLang="zh-CN" sz="1800"/>
          </a:p>
          <a:p>
            <a:pPr eaLnBrk="1" hangingPunct="1"/>
            <a:r>
              <a:rPr lang="en-US" altLang="zh-CN" sz="1800"/>
              <a:t>typedef struct VertexNode</a:t>
            </a:r>
            <a:endParaRPr lang="zh-CN" altLang="zh-CN" sz="1800"/>
          </a:p>
          <a:p>
            <a:pPr eaLnBrk="1" hangingPunct="1"/>
            <a:r>
              <a:rPr lang="en-US" altLang="zh-CN" sz="1800"/>
              <a:t>{</a:t>
            </a:r>
            <a:endParaRPr lang="zh-CN" altLang="zh-CN" sz="1800"/>
          </a:p>
          <a:p>
            <a:pPr eaLnBrk="1" hangingPunct="1"/>
            <a:r>
              <a:rPr lang="en-US" altLang="zh-CN" sz="1800"/>
              <a:t>   char vexdata;</a:t>
            </a:r>
            <a:endParaRPr lang="zh-CN" altLang="zh-CN" sz="1800"/>
          </a:p>
          <a:p>
            <a:pPr eaLnBrk="1" hangingPunct="1"/>
            <a:r>
              <a:rPr lang="en-US" altLang="zh-CN" sz="1800"/>
              <a:t>   ArcNode *head;</a:t>
            </a:r>
            <a:endParaRPr lang="zh-CN" altLang="zh-CN" sz="1800"/>
          </a:p>
          <a:p>
            <a:pPr eaLnBrk="1" hangingPunct="1"/>
            <a:r>
              <a:rPr lang="en-US" altLang="zh-CN" sz="1800"/>
              <a:t>}VertexNode;</a:t>
            </a:r>
            <a:endParaRPr lang="zh-CN" altLang="zh-CN" sz="1800"/>
          </a:p>
          <a:p>
            <a:pPr eaLnBrk="1" hangingPunct="1"/>
            <a:r>
              <a:rPr lang="en-US" altLang="zh-CN" sz="1800"/>
              <a:t>typedef struct</a:t>
            </a:r>
            <a:endParaRPr lang="zh-CN" altLang="zh-CN" sz="1800"/>
          </a:p>
          <a:p>
            <a:pPr eaLnBrk="1" hangingPunct="1"/>
            <a:r>
              <a:rPr lang="en-US" altLang="zh-CN" sz="1800"/>
              <a:t>{</a:t>
            </a:r>
            <a:endParaRPr lang="zh-CN" altLang="zh-CN" sz="1800"/>
          </a:p>
          <a:p>
            <a:pPr eaLnBrk="1" hangingPunct="1"/>
            <a:r>
              <a:rPr lang="en-US" altLang="zh-CN" sz="1800"/>
              <a:t>   VertexNode vertex[MAXVEX];</a:t>
            </a:r>
            <a:endParaRPr lang="zh-CN" altLang="zh-CN" sz="1800"/>
          </a:p>
          <a:p>
            <a:pPr eaLnBrk="1" hangingPunct="1"/>
            <a:r>
              <a:rPr lang="en-US" altLang="zh-CN" sz="1800"/>
              <a:t>   int vexnum;                   	//</a:t>
            </a:r>
            <a:r>
              <a:rPr lang="zh-CN" altLang="zh-CN" sz="1800"/>
              <a:t>顶点数</a:t>
            </a:r>
            <a:endParaRPr lang="zh-CN" altLang="zh-CN" sz="1800"/>
          </a:p>
          <a:p>
            <a:pPr eaLnBrk="1" hangingPunct="1"/>
            <a:r>
              <a:rPr lang="en-US" altLang="zh-CN" sz="1800"/>
              <a:t>   int arcnum;                   	//</a:t>
            </a:r>
            <a:r>
              <a:rPr lang="zh-CN" altLang="zh-CN" sz="1800"/>
              <a:t>弧数</a:t>
            </a:r>
            <a:endParaRPr lang="zh-CN" altLang="zh-CN" sz="1800"/>
          </a:p>
          <a:p>
            <a:pPr eaLnBrk="1" hangingPunct="1"/>
            <a:r>
              <a:rPr lang="en-US" altLang="zh-CN" sz="1800"/>
              <a:t>}AdjList;</a:t>
            </a:r>
            <a:endParaRPr lang="zh-CN" altLang="zh-CN" sz="1800"/>
          </a:p>
          <a:p>
            <a:pPr eaLnBrk="1" hangingPunct="1">
              <a:lnSpc>
                <a:spcPct val="95000"/>
              </a:lnSpc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7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7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F8415DD3-239F-450B-8435-D27FFECEB9A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51743" name="Text Box 5"/>
          <p:cNvSpPr txBox="1">
            <a:spLocks noChangeArrowheads="1"/>
          </p:cNvSpPr>
          <p:nvPr/>
        </p:nvSpPr>
        <p:spPr bwMode="auto">
          <a:xfrm>
            <a:off x="985838" y="836613"/>
            <a:ext cx="2362200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en-US" altLang="zh-CN">
                <a:solidFill>
                  <a:srgbClr val="000066"/>
                </a:solidFill>
              </a:rPr>
              <a:t>7.4  </a:t>
            </a:r>
            <a:r>
              <a:rPr lang="zh-CN" altLang="en-US">
                <a:solidFill>
                  <a:srgbClr val="000066"/>
                </a:solidFill>
              </a:rPr>
              <a:t>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744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1944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7 </a:t>
            </a:r>
            <a:r>
              <a:rPr kumimoji="0" lang="zh-CN" altLang="en-US">
                <a:solidFill>
                  <a:srgbClr val="000066"/>
                </a:solidFill>
              </a:rPr>
              <a:t>章  图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1051745" name="Line 7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746" name="Line 8"/>
          <p:cNvSpPr>
            <a:spLocks noChangeShapeType="1"/>
          </p:cNvSpPr>
          <p:nvPr/>
        </p:nvSpPr>
        <p:spPr bwMode="auto">
          <a:xfrm>
            <a:off x="912813" y="1341438"/>
            <a:ext cx="2363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051747" name="Text Box 9"/>
          <p:cNvSpPr txBox="1">
            <a:spLocks noChangeArrowheads="1"/>
          </p:cNvSpPr>
          <p:nvPr/>
        </p:nvSpPr>
        <p:spPr bwMode="auto">
          <a:xfrm>
            <a:off x="1042988" y="1557338"/>
            <a:ext cx="3600450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</a:rPr>
              <a:t>有向无环图的应用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748" name="Text Box 10"/>
          <p:cNvSpPr txBox="1">
            <a:spLocks noChangeArrowheads="1"/>
          </p:cNvSpPr>
          <p:nvPr/>
        </p:nvSpPr>
        <p:spPr bwMode="auto">
          <a:xfrm>
            <a:off x="4211638" y="1541463"/>
            <a:ext cx="2160587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en-US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拓扑排序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51749" name="Text Box 11"/>
          <p:cNvSpPr txBox="1">
            <a:spLocks noChangeArrowheads="1"/>
          </p:cNvSpPr>
          <p:nvPr/>
        </p:nvSpPr>
        <p:spPr bwMode="auto">
          <a:xfrm>
            <a:off x="6011863" y="1557338"/>
            <a:ext cx="3313112" cy="519112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/>
              <a:t>各顶点入度的函数</a:t>
            </a:r>
            <a:endParaRPr lang="zh-CN" altLang="en-US"/>
          </a:p>
        </p:txBody>
      </p:sp>
      <p:sp useBgFill="1">
        <p:nvSpPr>
          <p:cNvPr id="1051750" name="Text Box 12"/>
          <p:cNvSpPr txBox="1">
            <a:spLocks noChangeArrowheads="1"/>
          </p:cNvSpPr>
          <p:nvPr/>
        </p:nvSpPr>
        <p:spPr bwMode="auto">
          <a:xfrm>
            <a:off x="468313" y="620713"/>
            <a:ext cx="7988913" cy="5783200"/>
          </a:xfrm>
          <a:prstGeom prst="rect">
            <a:avLst/>
          </a:prstGeom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void FindID( AdjList G,  int indegree[MAX_VERTEX_NUM])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{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int i; 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ArcNode *p;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for(i=0;i&lt;G.vexnum;i++)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    indegree[i]=0; 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000066"/>
                </a:solidFill>
              </a:rPr>
              <a:t>for(i=0;i&lt;G.vexnum;i++)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{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   p=G.vertex[i].head;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   while(p!=NULL)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  {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       </a:t>
            </a:r>
            <a:r>
              <a:rPr lang="en-US" altLang="zh-CN" sz="2400" i="1"/>
              <a:t>indegree[p-&gt;adjvex]++;</a:t>
            </a:r>
            <a:endParaRPr lang="en-US" altLang="zh-CN" sz="2400" i="1"/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	    p=p-&gt;next;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    }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      } </a:t>
            </a:r>
            <a:endParaRPr lang="en-US" altLang="zh-CN" sz="24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66"/>
                </a:solidFill>
              </a:rPr>
              <a:t>}</a:t>
            </a:r>
            <a:r>
              <a:rPr lang="en-US" altLang="zh-CN" sz="2400"/>
              <a:t> 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7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2"/>
          <p:cNvGrpSpPr/>
          <p:nvPr/>
        </p:nvGrpSpPr>
        <p:grpSpPr bwMode="auto">
          <a:xfrm>
            <a:off x="2627313" y="755650"/>
            <a:ext cx="5832475" cy="4113213"/>
            <a:chOff x="1974" y="839"/>
            <a:chExt cx="3674" cy="2591"/>
          </a:xfrm>
        </p:grpSpPr>
        <p:grpSp>
          <p:nvGrpSpPr>
            <p:cNvPr id="423" name="Group 3"/>
            <p:cNvGrpSpPr/>
            <p:nvPr/>
          </p:nvGrpSpPr>
          <p:grpSpPr bwMode="auto">
            <a:xfrm>
              <a:off x="1974" y="1142"/>
              <a:ext cx="970" cy="2288"/>
              <a:chOff x="-114" y="1959"/>
              <a:chExt cx="970" cy="2288"/>
            </a:xfrm>
          </p:grpSpPr>
          <p:sp>
            <p:nvSpPr>
              <p:cNvPr id="1051751" name="Rectangle 4"/>
              <p:cNvSpPr>
                <a:spLocks noChangeArrowheads="1"/>
              </p:cNvSpPr>
              <p:nvPr/>
            </p:nvSpPr>
            <p:spPr bwMode="auto">
              <a:xfrm>
                <a:off x="455" y="3479"/>
                <a:ext cx="40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752" name="Rectangle 5"/>
              <p:cNvSpPr>
                <a:spLocks noChangeArrowheads="1"/>
              </p:cNvSpPr>
              <p:nvPr/>
            </p:nvSpPr>
            <p:spPr bwMode="auto">
              <a:xfrm>
                <a:off x="114" y="3479"/>
                <a:ext cx="34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753" name="Rectangle 6"/>
              <p:cNvSpPr>
                <a:spLocks noChangeArrowheads="1"/>
              </p:cNvSpPr>
              <p:nvPr/>
            </p:nvSpPr>
            <p:spPr bwMode="auto">
              <a:xfrm>
                <a:off x="-114" y="3479"/>
                <a:ext cx="228" cy="37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5</a:t>
                </a:r>
                <a:endParaRPr lang="en-US" altLang="zh-CN" sz="2600"/>
              </a:p>
            </p:txBody>
          </p:sp>
          <p:sp>
            <p:nvSpPr>
              <p:cNvPr id="1051754" name="Rectangle 7"/>
              <p:cNvSpPr>
                <a:spLocks noChangeArrowheads="1"/>
              </p:cNvSpPr>
              <p:nvPr/>
            </p:nvSpPr>
            <p:spPr bwMode="auto">
              <a:xfrm>
                <a:off x="455" y="3102"/>
                <a:ext cx="401" cy="37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755" name="Rectangle 8"/>
              <p:cNvSpPr>
                <a:spLocks noChangeArrowheads="1"/>
              </p:cNvSpPr>
              <p:nvPr/>
            </p:nvSpPr>
            <p:spPr bwMode="auto">
              <a:xfrm>
                <a:off x="114" y="3102"/>
                <a:ext cx="341" cy="37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756" name="Rectangle 9"/>
              <p:cNvSpPr>
                <a:spLocks noChangeArrowheads="1"/>
              </p:cNvSpPr>
              <p:nvPr/>
            </p:nvSpPr>
            <p:spPr bwMode="auto">
              <a:xfrm>
                <a:off x="-114" y="3102"/>
                <a:ext cx="228" cy="37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4</a:t>
                </a:r>
                <a:endParaRPr lang="en-US" altLang="zh-CN" sz="2600"/>
              </a:p>
            </p:txBody>
          </p:sp>
          <p:sp>
            <p:nvSpPr>
              <p:cNvPr id="1051757" name="Rectangle 10"/>
              <p:cNvSpPr>
                <a:spLocks noChangeArrowheads="1"/>
              </p:cNvSpPr>
              <p:nvPr/>
            </p:nvSpPr>
            <p:spPr bwMode="auto">
              <a:xfrm>
                <a:off x="455" y="2724"/>
                <a:ext cx="40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758" name="Rectangle 11"/>
              <p:cNvSpPr>
                <a:spLocks noChangeArrowheads="1"/>
              </p:cNvSpPr>
              <p:nvPr/>
            </p:nvSpPr>
            <p:spPr bwMode="auto">
              <a:xfrm>
                <a:off x="114" y="2724"/>
                <a:ext cx="34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759" name="Rectangle 12"/>
              <p:cNvSpPr>
                <a:spLocks noChangeArrowheads="1"/>
              </p:cNvSpPr>
              <p:nvPr/>
            </p:nvSpPr>
            <p:spPr bwMode="auto">
              <a:xfrm>
                <a:off x="-114" y="2724"/>
                <a:ext cx="228" cy="37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3</a:t>
                </a:r>
                <a:endParaRPr lang="en-US" altLang="zh-CN" sz="2600"/>
              </a:p>
            </p:txBody>
          </p:sp>
          <p:sp>
            <p:nvSpPr>
              <p:cNvPr id="1051760" name="Rectangle 13"/>
              <p:cNvSpPr>
                <a:spLocks noChangeArrowheads="1"/>
              </p:cNvSpPr>
              <p:nvPr/>
            </p:nvSpPr>
            <p:spPr bwMode="auto">
              <a:xfrm>
                <a:off x="455" y="2345"/>
                <a:ext cx="401" cy="37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761" name="Rectangle 14"/>
              <p:cNvSpPr>
                <a:spLocks noChangeArrowheads="1"/>
              </p:cNvSpPr>
              <p:nvPr/>
            </p:nvSpPr>
            <p:spPr bwMode="auto">
              <a:xfrm>
                <a:off x="114" y="2345"/>
                <a:ext cx="341" cy="37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762" name="Rectangle 15"/>
              <p:cNvSpPr>
                <a:spLocks noChangeArrowheads="1"/>
              </p:cNvSpPr>
              <p:nvPr/>
            </p:nvSpPr>
            <p:spPr bwMode="auto">
              <a:xfrm>
                <a:off x="-114" y="2345"/>
                <a:ext cx="228" cy="379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2</a:t>
                </a:r>
                <a:endParaRPr lang="en-US" altLang="zh-CN" sz="2600"/>
              </a:p>
            </p:txBody>
          </p:sp>
          <p:sp>
            <p:nvSpPr>
              <p:cNvPr id="1051763" name="Rectangle 16"/>
              <p:cNvSpPr>
                <a:spLocks noChangeArrowheads="1"/>
              </p:cNvSpPr>
              <p:nvPr/>
            </p:nvSpPr>
            <p:spPr bwMode="auto">
              <a:xfrm>
                <a:off x="455" y="1967"/>
                <a:ext cx="40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764" name="Rectangle 17"/>
              <p:cNvSpPr>
                <a:spLocks noChangeArrowheads="1"/>
              </p:cNvSpPr>
              <p:nvPr/>
            </p:nvSpPr>
            <p:spPr bwMode="auto">
              <a:xfrm>
                <a:off x="114" y="1967"/>
                <a:ext cx="34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765" name="Rectangle 18"/>
              <p:cNvSpPr>
                <a:spLocks noChangeArrowheads="1"/>
              </p:cNvSpPr>
              <p:nvPr/>
            </p:nvSpPr>
            <p:spPr bwMode="auto">
              <a:xfrm>
                <a:off x="-114" y="1967"/>
                <a:ext cx="228" cy="37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1</a:t>
                </a:r>
                <a:endParaRPr lang="en-US" altLang="zh-CN" sz="2600"/>
              </a:p>
            </p:txBody>
          </p:sp>
          <p:sp>
            <p:nvSpPr>
              <p:cNvPr id="1051766" name="Line 19"/>
              <p:cNvSpPr>
                <a:spLocks noChangeShapeType="1"/>
              </p:cNvSpPr>
              <p:nvPr/>
            </p:nvSpPr>
            <p:spPr bwMode="auto">
              <a:xfrm>
                <a:off x="-114" y="1967"/>
                <a:ext cx="0" cy="378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67" name="Line 20"/>
              <p:cNvSpPr>
                <a:spLocks noChangeShapeType="1"/>
              </p:cNvSpPr>
              <p:nvPr/>
            </p:nvSpPr>
            <p:spPr bwMode="auto">
              <a:xfrm>
                <a:off x="114" y="1967"/>
                <a:ext cx="74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68" name="Line 21"/>
              <p:cNvSpPr>
                <a:spLocks noChangeShapeType="1"/>
              </p:cNvSpPr>
              <p:nvPr/>
            </p:nvSpPr>
            <p:spPr bwMode="auto">
              <a:xfrm>
                <a:off x="-114" y="2345"/>
                <a:ext cx="0" cy="379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69" name="Line 22"/>
              <p:cNvSpPr>
                <a:spLocks noChangeShapeType="1"/>
              </p:cNvSpPr>
              <p:nvPr/>
            </p:nvSpPr>
            <p:spPr bwMode="auto">
              <a:xfrm>
                <a:off x="114" y="2345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0" name="Line 23"/>
              <p:cNvSpPr>
                <a:spLocks noChangeShapeType="1"/>
              </p:cNvSpPr>
              <p:nvPr/>
            </p:nvSpPr>
            <p:spPr bwMode="auto">
              <a:xfrm>
                <a:off x="-114" y="2724"/>
                <a:ext cx="0" cy="378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1" name="Line 24"/>
              <p:cNvSpPr>
                <a:spLocks noChangeShapeType="1"/>
              </p:cNvSpPr>
              <p:nvPr/>
            </p:nvSpPr>
            <p:spPr bwMode="auto">
              <a:xfrm>
                <a:off x="114" y="2724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2" name="Line 25"/>
              <p:cNvSpPr>
                <a:spLocks noChangeShapeType="1"/>
              </p:cNvSpPr>
              <p:nvPr/>
            </p:nvSpPr>
            <p:spPr bwMode="auto">
              <a:xfrm>
                <a:off x="-114" y="3102"/>
                <a:ext cx="0" cy="377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3" name="Line 26"/>
              <p:cNvSpPr>
                <a:spLocks noChangeShapeType="1"/>
              </p:cNvSpPr>
              <p:nvPr/>
            </p:nvSpPr>
            <p:spPr bwMode="auto">
              <a:xfrm>
                <a:off x="114" y="3102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4" name="Line 27"/>
              <p:cNvSpPr>
                <a:spLocks noChangeShapeType="1"/>
              </p:cNvSpPr>
              <p:nvPr/>
            </p:nvSpPr>
            <p:spPr bwMode="auto">
              <a:xfrm>
                <a:off x="-114" y="3479"/>
                <a:ext cx="0" cy="378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5" name="Line 28"/>
              <p:cNvSpPr>
                <a:spLocks noChangeShapeType="1"/>
              </p:cNvSpPr>
              <p:nvPr/>
            </p:nvSpPr>
            <p:spPr bwMode="auto">
              <a:xfrm>
                <a:off x="114" y="3479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6" name="Line 29"/>
              <p:cNvSpPr>
                <a:spLocks noChangeShapeType="1"/>
              </p:cNvSpPr>
              <p:nvPr/>
            </p:nvSpPr>
            <p:spPr bwMode="auto">
              <a:xfrm>
                <a:off x="114" y="3857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7" name="Line 30"/>
              <p:cNvSpPr>
                <a:spLocks noChangeShapeType="1"/>
              </p:cNvSpPr>
              <p:nvPr/>
            </p:nvSpPr>
            <p:spPr bwMode="auto">
              <a:xfrm>
                <a:off x="-114" y="3857"/>
                <a:ext cx="228" cy="0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778" name="Rectangle 31"/>
              <p:cNvSpPr>
                <a:spLocks noChangeArrowheads="1"/>
              </p:cNvSpPr>
              <p:nvPr/>
            </p:nvSpPr>
            <p:spPr bwMode="auto">
              <a:xfrm>
                <a:off x="455" y="3869"/>
                <a:ext cx="40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779" name="Rectangle 32"/>
              <p:cNvSpPr>
                <a:spLocks noChangeArrowheads="1"/>
              </p:cNvSpPr>
              <p:nvPr/>
            </p:nvSpPr>
            <p:spPr bwMode="auto">
              <a:xfrm>
                <a:off x="114" y="3869"/>
                <a:ext cx="34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780" name="Rectangle 33"/>
              <p:cNvSpPr>
                <a:spLocks noChangeArrowheads="1"/>
              </p:cNvSpPr>
              <p:nvPr/>
            </p:nvSpPr>
            <p:spPr bwMode="auto">
              <a:xfrm>
                <a:off x="-114" y="3869"/>
                <a:ext cx="228" cy="37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6</a:t>
                </a:r>
                <a:endParaRPr lang="en-US" altLang="zh-CN" sz="2600"/>
              </a:p>
            </p:txBody>
          </p:sp>
          <p:sp>
            <p:nvSpPr>
              <p:cNvPr id="1051781" name="Line 34"/>
              <p:cNvSpPr>
                <a:spLocks noChangeShapeType="1"/>
              </p:cNvSpPr>
              <p:nvPr/>
            </p:nvSpPr>
            <p:spPr bwMode="auto">
              <a:xfrm>
                <a:off x="113" y="4247"/>
                <a:ext cx="74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424" name="Group 35"/>
              <p:cNvGrpSpPr/>
              <p:nvPr/>
            </p:nvGrpSpPr>
            <p:grpSpPr bwMode="auto">
              <a:xfrm>
                <a:off x="114" y="1959"/>
                <a:ext cx="742" cy="2284"/>
                <a:chOff x="-266" y="3118"/>
                <a:chExt cx="742" cy="2671"/>
              </a:xfrm>
            </p:grpSpPr>
            <p:sp>
              <p:nvSpPr>
                <p:cNvPr id="1051782" name="Line 36"/>
                <p:cNvSpPr>
                  <a:spLocks noChangeShapeType="1"/>
                </p:cNvSpPr>
                <p:nvPr/>
              </p:nvSpPr>
              <p:spPr bwMode="auto">
                <a:xfrm>
                  <a:off x="158" y="3118"/>
                  <a:ext cx="0" cy="2671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783" name="Line 37"/>
                <p:cNvSpPr>
                  <a:spLocks noChangeShapeType="1"/>
                </p:cNvSpPr>
                <p:nvPr/>
              </p:nvSpPr>
              <p:spPr bwMode="auto">
                <a:xfrm>
                  <a:off x="476" y="3118"/>
                  <a:ext cx="0" cy="2671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784" name="Line 38"/>
                <p:cNvSpPr>
                  <a:spLocks noChangeShapeType="1"/>
                </p:cNvSpPr>
                <p:nvPr/>
              </p:nvSpPr>
              <p:spPr bwMode="auto">
                <a:xfrm>
                  <a:off x="-266" y="3118"/>
                  <a:ext cx="0" cy="2671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1051785" name="Rectangle 39"/>
            <p:cNvSpPr>
              <a:spLocks noChangeArrowheads="1"/>
            </p:cNvSpPr>
            <p:nvPr/>
          </p:nvSpPr>
          <p:spPr bwMode="auto">
            <a:xfrm>
              <a:off x="2201" y="2684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1051786" name="Rectangle 40"/>
            <p:cNvSpPr>
              <a:spLocks noChangeArrowheads="1"/>
            </p:cNvSpPr>
            <p:nvPr/>
          </p:nvSpPr>
          <p:spPr bwMode="auto">
            <a:xfrm>
              <a:off x="2201" y="2321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1051787" name="Rectangle 41"/>
            <p:cNvSpPr>
              <a:spLocks noChangeArrowheads="1"/>
            </p:cNvSpPr>
            <p:nvPr/>
          </p:nvSpPr>
          <p:spPr bwMode="auto">
            <a:xfrm>
              <a:off x="2201" y="1946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1051788" name="Rectangle 42"/>
            <p:cNvSpPr>
              <a:spLocks noChangeArrowheads="1"/>
            </p:cNvSpPr>
            <p:nvPr/>
          </p:nvSpPr>
          <p:spPr bwMode="auto">
            <a:xfrm>
              <a:off x="2201" y="1578"/>
              <a:ext cx="391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1051789" name="Rectangle 43"/>
            <p:cNvSpPr>
              <a:spLocks noChangeArrowheads="1"/>
            </p:cNvSpPr>
            <p:nvPr/>
          </p:nvSpPr>
          <p:spPr bwMode="auto">
            <a:xfrm>
              <a:off x="2201" y="1193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051790" name="Rectangle 44"/>
            <p:cNvSpPr>
              <a:spLocks noChangeArrowheads="1"/>
            </p:cNvSpPr>
            <p:nvPr/>
          </p:nvSpPr>
          <p:spPr bwMode="auto">
            <a:xfrm>
              <a:off x="2202" y="3045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  <p:sp>
          <p:nvSpPr>
            <p:cNvPr id="1051791" name="Rectangle 45"/>
            <p:cNvSpPr>
              <a:spLocks noChangeArrowheads="1"/>
            </p:cNvSpPr>
            <p:nvPr/>
          </p:nvSpPr>
          <p:spPr bwMode="auto">
            <a:xfrm>
              <a:off x="3563" y="1162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792" name="Rectangle 46"/>
            <p:cNvSpPr>
              <a:spLocks noChangeArrowheads="1"/>
            </p:cNvSpPr>
            <p:nvPr/>
          </p:nvSpPr>
          <p:spPr bwMode="auto">
            <a:xfrm>
              <a:off x="3201" y="1162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2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793" name="Line 47"/>
            <p:cNvSpPr>
              <a:spLocks noChangeShapeType="1"/>
            </p:cNvSpPr>
            <p:nvPr/>
          </p:nvSpPr>
          <p:spPr bwMode="auto">
            <a:xfrm>
              <a:off x="3201" y="116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794" name="Line 48"/>
            <p:cNvSpPr>
              <a:spLocks noChangeShapeType="1"/>
            </p:cNvSpPr>
            <p:nvPr/>
          </p:nvSpPr>
          <p:spPr bwMode="auto">
            <a:xfrm>
              <a:off x="3790" y="116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795" name="Line 49"/>
            <p:cNvSpPr>
              <a:spLocks noChangeShapeType="1"/>
            </p:cNvSpPr>
            <p:nvPr/>
          </p:nvSpPr>
          <p:spPr bwMode="auto">
            <a:xfrm>
              <a:off x="3563" y="1162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796" name="Line 50"/>
            <p:cNvSpPr>
              <a:spLocks noChangeShapeType="1"/>
            </p:cNvSpPr>
            <p:nvPr/>
          </p:nvSpPr>
          <p:spPr bwMode="auto">
            <a:xfrm>
              <a:off x="3201" y="1162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797" name="Line 51"/>
            <p:cNvSpPr>
              <a:spLocks noChangeShapeType="1"/>
            </p:cNvSpPr>
            <p:nvPr/>
          </p:nvSpPr>
          <p:spPr bwMode="auto">
            <a:xfrm>
              <a:off x="3201" y="148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798" name="Line 52"/>
            <p:cNvSpPr>
              <a:spLocks noChangeShapeType="1"/>
            </p:cNvSpPr>
            <p:nvPr/>
          </p:nvSpPr>
          <p:spPr bwMode="auto">
            <a:xfrm>
              <a:off x="2792" y="1342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799" name="Rectangle 53"/>
            <p:cNvSpPr>
              <a:spLocks noChangeArrowheads="1"/>
            </p:cNvSpPr>
            <p:nvPr/>
          </p:nvSpPr>
          <p:spPr bwMode="auto">
            <a:xfrm>
              <a:off x="4424" y="1162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800" name="Rectangle 54"/>
            <p:cNvSpPr>
              <a:spLocks noChangeArrowheads="1"/>
            </p:cNvSpPr>
            <p:nvPr/>
          </p:nvSpPr>
          <p:spPr bwMode="auto">
            <a:xfrm>
              <a:off x="4062" y="1162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3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801" name="Line 55"/>
            <p:cNvSpPr>
              <a:spLocks noChangeShapeType="1"/>
            </p:cNvSpPr>
            <p:nvPr/>
          </p:nvSpPr>
          <p:spPr bwMode="auto">
            <a:xfrm>
              <a:off x="4062" y="116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02" name="Line 56"/>
            <p:cNvSpPr>
              <a:spLocks noChangeShapeType="1"/>
            </p:cNvSpPr>
            <p:nvPr/>
          </p:nvSpPr>
          <p:spPr bwMode="auto">
            <a:xfrm>
              <a:off x="4651" y="116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03" name="Line 57"/>
            <p:cNvSpPr>
              <a:spLocks noChangeShapeType="1"/>
            </p:cNvSpPr>
            <p:nvPr/>
          </p:nvSpPr>
          <p:spPr bwMode="auto">
            <a:xfrm>
              <a:off x="4424" y="1162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04" name="Line 58"/>
            <p:cNvSpPr>
              <a:spLocks noChangeShapeType="1"/>
            </p:cNvSpPr>
            <p:nvPr/>
          </p:nvSpPr>
          <p:spPr bwMode="auto">
            <a:xfrm>
              <a:off x="4062" y="1162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05" name="Line 59"/>
            <p:cNvSpPr>
              <a:spLocks noChangeShapeType="1"/>
            </p:cNvSpPr>
            <p:nvPr/>
          </p:nvSpPr>
          <p:spPr bwMode="auto">
            <a:xfrm>
              <a:off x="4062" y="148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06" name="Line 60"/>
            <p:cNvSpPr>
              <a:spLocks noChangeShapeType="1"/>
            </p:cNvSpPr>
            <p:nvPr/>
          </p:nvSpPr>
          <p:spPr bwMode="auto">
            <a:xfrm>
              <a:off x="3654" y="1342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807" name="Rectangle 61"/>
            <p:cNvSpPr>
              <a:spLocks noChangeArrowheads="1"/>
            </p:cNvSpPr>
            <p:nvPr/>
          </p:nvSpPr>
          <p:spPr bwMode="auto">
            <a:xfrm>
              <a:off x="3562" y="1922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808" name="Rectangle 62"/>
            <p:cNvSpPr>
              <a:spLocks noChangeArrowheads="1"/>
            </p:cNvSpPr>
            <p:nvPr/>
          </p:nvSpPr>
          <p:spPr bwMode="auto">
            <a:xfrm>
              <a:off x="3200" y="1922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2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809" name="Line 63"/>
            <p:cNvSpPr>
              <a:spLocks noChangeShapeType="1"/>
            </p:cNvSpPr>
            <p:nvPr/>
          </p:nvSpPr>
          <p:spPr bwMode="auto">
            <a:xfrm>
              <a:off x="3200" y="192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10" name="Line 64"/>
            <p:cNvSpPr>
              <a:spLocks noChangeShapeType="1"/>
            </p:cNvSpPr>
            <p:nvPr/>
          </p:nvSpPr>
          <p:spPr bwMode="auto">
            <a:xfrm>
              <a:off x="3789" y="192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11" name="Line 65"/>
            <p:cNvSpPr>
              <a:spLocks noChangeShapeType="1"/>
            </p:cNvSpPr>
            <p:nvPr/>
          </p:nvSpPr>
          <p:spPr bwMode="auto">
            <a:xfrm>
              <a:off x="3562" y="1922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12" name="Line 66"/>
            <p:cNvSpPr>
              <a:spLocks noChangeShapeType="1"/>
            </p:cNvSpPr>
            <p:nvPr/>
          </p:nvSpPr>
          <p:spPr bwMode="auto">
            <a:xfrm>
              <a:off x="3200" y="1922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13" name="Line 67"/>
            <p:cNvSpPr>
              <a:spLocks noChangeShapeType="1"/>
            </p:cNvSpPr>
            <p:nvPr/>
          </p:nvSpPr>
          <p:spPr bwMode="auto">
            <a:xfrm>
              <a:off x="3200" y="224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14" name="Line 68"/>
            <p:cNvSpPr>
              <a:spLocks noChangeShapeType="1"/>
            </p:cNvSpPr>
            <p:nvPr/>
          </p:nvSpPr>
          <p:spPr bwMode="auto">
            <a:xfrm>
              <a:off x="2791" y="2103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815" name="Rectangle 69"/>
            <p:cNvSpPr>
              <a:spLocks noChangeArrowheads="1"/>
            </p:cNvSpPr>
            <p:nvPr/>
          </p:nvSpPr>
          <p:spPr bwMode="auto">
            <a:xfrm>
              <a:off x="3562" y="2304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816" name="Rectangle 70"/>
            <p:cNvSpPr>
              <a:spLocks noChangeArrowheads="1"/>
            </p:cNvSpPr>
            <p:nvPr/>
          </p:nvSpPr>
          <p:spPr bwMode="auto">
            <a:xfrm>
              <a:off x="3200" y="2304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3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817" name="Line 71"/>
            <p:cNvSpPr>
              <a:spLocks noChangeShapeType="1"/>
            </p:cNvSpPr>
            <p:nvPr/>
          </p:nvSpPr>
          <p:spPr bwMode="auto">
            <a:xfrm>
              <a:off x="3200" y="2304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18" name="Line 72"/>
            <p:cNvSpPr>
              <a:spLocks noChangeShapeType="1"/>
            </p:cNvSpPr>
            <p:nvPr/>
          </p:nvSpPr>
          <p:spPr bwMode="auto">
            <a:xfrm>
              <a:off x="3789" y="2304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19" name="Line 73"/>
            <p:cNvSpPr>
              <a:spLocks noChangeShapeType="1"/>
            </p:cNvSpPr>
            <p:nvPr/>
          </p:nvSpPr>
          <p:spPr bwMode="auto">
            <a:xfrm>
              <a:off x="3562" y="2304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20" name="Line 74"/>
            <p:cNvSpPr>
              <a:spLocks noChangeShapeType="1"/>
            </p:cNvSpPr>
            <p:nvPr/>
          </p:nvSpPr>
          <p:spPr bwMode="auto">
            <a:xfrm>
              <a:off x="3200" y="2304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21" name="Line 75"/>
            <p:cNvSpPr>
              <a:spLocks noChangeShapeType="1"/>
            </p:cNvSpPr>
            <p:nvPr/>
          </p:nvSpPr>
          <p:spPr bwMode="auto">
            <a:xfrm>
              <a:off x="3200" y="2630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22" name="Line 76"/>
            <p:cNvSpPr>
              <a:spLocks noChangeShapeType="1"/>
            </p:cNvSpPr>
            <p:nvPr/>
          </p:nvSpPr>
          <p:spPr bwMode="auto">
            <a:xfrm>
              <a:off x="2791" y="2485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823" name="Rectangle 77"/>
            <p:cNvSpPr>
              <a:spLocks noChangeArrowheads="1"/>
            </p:cNvSpPr>
            <p:nvPr/>
          </p:nvSpPr>
          <p:spPr bwMode="auto">
            <a:xfrm>
              <a:off x="4423" y="2304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824" name="Rectangle 78"/>
            <p:cNvSpPr>
              <a:spLocks noChangeArrowheads="1"/>
            </p:cNvSpPr>
            <p:nvPr/>
          </p:nvSpPr>
          <p:spPr bwMode="auto">
            <a:xfrm>
              <a:off x="4061" y="2304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5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825" name="Line 79"/>
            <p:cNvSpPr>
              <a:spLocks noChangeShapeType="1"/>
            </p:cNvSpPr>
            <p:nvPr/>
          </p:nvSpPr>
          <p:spPr bwMode="auto">
            <a:xfrm>
              <a:off x="4061" y="2304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26" name="Line 80"/>
            <p:cNvSpPr>
              <a:spLocks noChangeShapeType="1"/>
            </p:cNvSpPr>
            <p:nvPr/>
          </p:nvSpPr>
          <p:spPr bwMode="auto">
            <a:xfrm>
              <a:off x="4650" y="2304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27" name="Line 81"/>
            <p:cNvSpPr>
              <a:spLocks noChangeShapeType="1"/>
            </p:cNvSpPr>
            <p:nvPr/>
          </p:nvSpPr>
          <p:spPr bwMode="auto">
            <a:xfrm>
              <a:off x="4423" y="2304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28" name="Line 82"/>
            <p:cNvSpPr>
              <a:spLocks noChangeShapeType="1"/>
            </p:cNvSpPr>
            <p:nvPr/>
          </p:nvSpPr>
          <p:spPr bwMode="auto">
            <a:xfrm>
              <a:off x="4061" y="2304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29" name="Line 83"/>
            <p:cNvSpPr>
              <a:spLocks noChangeShapeType="1"/>
            </p:cNvSpPr>
            <p:nvPr/>
          </p:nvSpPr>
          <p:spPr bwMode="auto">
            <a:xfrm>
              <a:off x="4061" y="2630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30" name="Line 84"/>
            <p:cNvSpPr>
              <a:spLocks noChangeShapeType="1"/>
            </p:cNvSpPr>
            <p:nvPr/>
          </p:nvSpPr>
          <p:spPr bwMode="auto">
            <a:xfrm>
              <a:off x="3653" y="2485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831" name="Rectangle 85"/>
            <p:cNvSpPr>
              <a:spLocks noChangeArrowheads="1"/>
            </p:cNvSpPr>
            <p:nvPr/>
          </p:nvSpPr>
          <p:spPr bwMode="auto">
            <a:xfrm>
              <a:off x="4304" y="2276"/>
              <a:ext cx="483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1832" name="Rectangle 86"/>
            <p:cNvSpPr>
              <a:spLocks noChangeArrowheads="1"/>
            </p:cNvSpPr>
            <p:nvPr/>
          </p:nvSpPr>
          <p:spPr bwMode="auto">
            <a:xfrm>
              <a:off x="2562" y="2669"/>
              <a:ext cx="48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1833" name="Rectangle 87"/>
            <p:cNvSpPr>
              <a:spLocks noChangeArrowheads="1"/>
            </p:cNvSpPr>
            <p:nvPr/>
          </p:nvSpPr>
          <p:spPr bwMode="auto">
            <a:xfrm>
              <a:off x="3561" y="3073"/>
              <a:ext cx="227" cy="326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834" name="Rectangle 88"/>
            <p:cNvSpPr>
              <a:spLocks noChangeArrowheads="1"/>
            </p:cNvSpPr>
            <p:nvPr/>
          </p:nvSpPr>
          <p:spPr bwMode="auto">
            <a:xfrm>
              <a:off x="3199" y="3073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4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835" name="Line 89"/>
            <p:cNvSpPr>
              <a:spLocks noChangeShapeType="1"/>
            </p:cNvSpPr>
            <p:nvPr/>
          </p:nvSpPr>
          <p:spPr bwMode="auto">
            <a:xfrm>
              <a:off x="3199" y="3073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36" name="Line 90"/>
            <p:cNvSpPr>
              <a:spLocks noChangeShapeType="1"/>
            </p:cNvSpPr>
            <p:nvPr/>
          </p:nvSpPr>
          <p:spPr bwMode="auto">
            <a:xfrm>
              <a:off x="3788" y="3073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37" name="Line 91"/>
            <p:cNvSpPr>
              <a:spLocks noChangeShapeType="1"/>
            </p:cNvSpPr>
            <p:nvPr/>
          </p:nvSpPr>
          <p:spPr bwMode="auto">
            <a:xfrm>
              <a:off x="3561" y="3073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38" name="Line 92"/>
            <p:cNvSpPr>
              <a:spLocks noChangeShapeType="1"/>
            </p:cNvSpPr>
            <p:nvPr/>
          </p:nvSpPr>
          <p:spPr bwMode="auto">
            <a:xfrm>
              <a:off x="3199" y="3073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39" name="Line 93"/>
            <p:cNvSpPr>
              <a:spLocks noChangeShapeType="1"/>
            </p:cNvSpPr>
            <p:nvPr/>
          </p:nvSpPr>
          <p:spPr bwMode="auto">
            <a:xfrm>
              <a:off x="3199" y="3399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40" name="Line 94"/>
            <p:cNvSpPr>
              <a:spLocks noChangeShapeType="1"/>
            </p:cNvSpPr>
            <p:nvPr/>
          </p:nvSpPr>
          <p:spPr bwMode="auto">
            <a:xfrm>
              <a:off x="2790" y="3254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841" name="Line 95"/>
            <p:cNvSpPr>
              <a:spLocks noChangeShapeType="1"/>
            </p:cNvSpPr>
            <p:nvPr/>
          </p:nvSpPr>
          <p:spPr bwMode="auto">
            <a:xfrm>
              <a:off x="3652" y="3254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842" name="Rectangle 96"/>
            <p:cNvSpPr>
              <a:spLocks noChangeArrowheads="1"/>
            </p:cNvSpPr>
            <p:nvPr/>
          </p:nvSpPr>
          <p:spPr bwMode="auto">
            <a:xfrm>
              <a:off x="5285" y="1152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843" name="Rectangle 97"/>
            <p:cNvSpPr>
              <a:spLocks noChangeArrowheads="1"/>
            </p:cNvSpPr>
            <p:nvPr/>
          </p:nvSpPr>
          <p:spPr bwMode="auto">
            <a:xfrm>
              <a:off x="4923" y="1152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4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844" name="Line 98"/>
            <p:cNvSpPr>
              <a:spLocks noChangeShapeType="1"/>
            </p:cNvSpPr>
            <p:nvPr/>
          </p:nvSpPr>
          <p:spPr bwMode="auto">
            <a:xfrm>
              <a:off x="4923" y="115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45" name="Line 99"/>
            <p:cNvSpPr>
              <a:spLocks noChangeShapeType="1"/>
            </p:cNvSpPr>
            <p:nvPr/>
          </p:nvSpPr>
          <p:spPr bwMode="auto">
            <a:xfrm>
              <a:off x="5512" y="115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46" name="Line 100"/>
            <p:cNvSpPr>
              <a:spLocks noChangeShapeType="1"/>
            </p:cNvSpPr>
            <p:nvPr/>
          </p:nvSpPr>
          <p:spPr bwMode="auto">
            <a:xfrm>
              <a:off x="5285" y="1152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47" name="Line 101"/>
            <p:cNvSpPr>
              <a:spLocks noChangeShapeType="1"/>
            </p:cNvSpPr>
            <p:nvPr/>
          </p:nvSpPr>
          <p:spPr bwMode="auto">
            <a:xfrm>
              <a:off x="4923" y="1152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48" name="Line 102"/>
            <p:cNvSpPr>
              <a:spLocks noChangeShapeType="1"/>
            </p:cNvSpPr>
            <p:nvPr/>
          </p:nvSpPr>
          <p:spPr bwMode="auto">
            <a:xfrm>
              <a:off x="4923" y="147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49" name="Line 103"/>
            <p:cNvSpPr>
              <a:spLocks noChangeShapeType="1"/>
            </p:cNvSpPr>
            <p:nvPr/>
          </p:nvSpPr>
          <p:spPr bwMode="auto">
            <a:xfrm>
              <a:off x="4514" y="1333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850" name="Rectangle 104"/>
            <p:cNvSpPr>
              <a:spLocks noChangeArrowheads="1"/>
            </p:cNvSpPr>
            <p:nvPr/>
          </p:nvSpPr>
          <p:spPr bwMode="auto">
            <a:xfrm>
              <a:off x="5165" y="1116"/>
              <a:ext cx="483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1851" name="Rectangle 105"/>
            <p:cNvSpPr>
              <a:spLocks noChangeArrowheads="1"/>
            </p:cNvSpPr>
            <p:nvPr/>
          </p:nvSpPr>
          <p:spPr bwMode="auto">
            <a:xfrm>
              <a:off x="2562" y="1532"/>
              <a:ext cx="48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1852" name="Rectangle 106"/>
            <p:cNvSpPr>
              <a:spLocks noChangeArrowheads="1"/>
            </p:cNvSpPr>
            <p:nvPr/>
          </p:nvSpPr>
          <p:spPr bwMode="auto">
            <a:xfrm>
              <a:off x="4413" y="3078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853" name="Rectangle 107"/>
            <p:cNvSpPr>
              <a:spLocks noChangeArrowheads="1"/>
            </p:cNvSpPr>
            <p:nvPr/>
          </p:nvSpPr>
          <p:spPr bwMode="auto">
            <a:xfrm>
              <a:off x="4051" y="3078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5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854" name="Line 108"/>
            <p:cNvSpPr>
              <a:spLocks noChangeShapeType="1"/>
            </p:cNvSpPr>
            <p:nvPr/>
          </p:nvSpPr>
          <p:spPr bwMode="auto">
            <a:xfrm>
              <a:off x="4051" y="3078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55" name="Line 109"/>
            <p:cNvSpPr>
              <a:spLocks noChangeShapeType="1"/>
            </p:cNvSpPr>
            <p:nvPr/>
          </p:nvSpPr>
          <p:spPr bwMode="auto">
            <a:xfrm>
              <a:off x="4640" y="3078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56" name="Line 110"/>
            <p:cNvSpPr>
              <a:spLocks noChangeShapeType="1"/>
            </p:cNvSpPr>
            <p:nvPr/>
          </p:nvSpPr>
          <p:spPr bwMode="auto">
            <a:xfrm>
              <a:off x="4413" y="3078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57" name="Line 111"/>
            <p:cNvSpPr>
              <a:spLocks noChangeShapeType="1"/>
            </p:cNvSpPr>
            <p:nvPr/>
          </p:nvSpPr>
          <p:spPr bwMode="auto">
            <a:xfrm>
              <a:off x="4051" y="307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58" name="Line 112"/>
            <p:cNvSpPr>
              <a:spLocks noChangeShapeType="1"/>
            </p:cNvSpPr>
            <p:nvPr/>
          </p:nvSpPr>
          <p:spPr bwMode="auto">
            <a:xfrm>
              <a:off x="4051" y="3404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859" name="Rectangle 113"/>
            <p:cNvSpPr>
              <a:spLocks noChangeArrowheads="1"/>
            </p:cNvSpPr>
            <p:nvPr/>
          </p:nvSpPr>
          <p:spPr bwMode="auto">
            <a:xfrm>
              <a:off x="4294" y="3050"/>
              <a:ext cx="483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1860" name="Rectangle 114"/>
            <p:cNvSpPr>
              <a:spLocks noChangeArrowheads="1"/>
            </p:cNvSpPr>
            <p:nvPr/>
          </p:nvSpPr>
          <p:spPr bwMode="auto">
            <a:xfrm>
              <a:off x="3442" y="1895"/>
              <a:ext cx="48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1861" name="Text Box 115"/>
            <p:cNvSpPr txBox="1">
              <a:spLocks noChangeArrowheads="1"/>
            </p:cNvSpPr>
            <p:nvPr/>
          </p:nvSpPr>
          <p:spPr bwMode="auto">
            <a:xfrm>
              <a:off x="2199" y="839"/>
              <a:ext cx="90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endParaRPr kumimoji="0" lang="zh-CN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1051862" name="Rectangle 116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920037" cy="688975"/>
          </a:xfrm>
          <a:noFill/>
        </p:spPr>
        <p:txBody>
          <a:bodyPr/>
          <a:p>
            <a:pPr eaLnBrk="1" hangingPunct="1"/>
            <a:r>
              <a:rPr lang="zh-CN" altLang="en-US" sz="2800" b="1" smtClean="0">
                <a:solidFill>
                  <a:srgbClr val="3333FF"/>
                </a:solidFill>
              </a:rPr>
              <a:t>拓扑排序的实现算法</a:t>
            </a:r>
            <a:r>
              <a:rPr lang="en-US" altLang="zh-CN" sz="2800" b="1" smtClean="0">
                <a:solidFill>
                  <a:srgbClr val="3333FF"/>
                </a:solidFill>
              </a:rPr>
              <a:t>:</a:t>
            </a:r>
            <a:endParaRPr lang="en-US" altLang="zh-CN" b="1" smtClean="0">
              <a:solidFill>
                <a:srgbClr val="3333FF"/>
              </a:solidFill>
            </a:endParaRPr>
          </a:p>
        </p:txBody>
      </p:sp>
      <p:sp>
        <p:nvSpPr>
          <p:cNvPr id="1051863" name="Oval 117"/>
          <p:cNvSpPr>
            <a:spLocks noChangeArrowheads="1"/>
          </p:cNvSpPr>
          <p:nvPr/>
        </p:nvSpPr>
        <p:spPr bwMode="auto">
          <a:xfrm>
            <a:off x="539750" y="2022475"/>
            <a:ext cx="468313" cy="468313"/>
          </a:xfrm>
          <a:prstGeom prst="ellipse">
            <a:avLst/>
          </a:prstGeom>
          <a:solidFill>
            <a:srgbClr val="C9DDF1"/>
          </a:solidFill>
          <a:ln w="25400" cap="sq">
            <a:solidFill>
              <a:srgbClr val="5B5249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000">
                <a:solidFill>
                  <a:srgbClr val="000066"/>
                </a:solidFill>
              </a:rPr>
              <a:t>V</a:t>
            </a:r>
            <a:r>
              <a:rPr lang="en-US" altLang="zh-CN" sz="3000" baseline="-25000">
                <a:solidFill>
                  <a:srgbClr val="000066"/>
                </a:solidFill>
              </a:rPr>
              <a:t>1</a:t>
            </a:r>
            <a:endParaRPr lang="en-US" altLang="zh-CN" sz="3000" baseline="-25000">
              <a:solidFill>
                <a:srgbClr val="000066"/>
              </a:solidFill>
            </a:endParaRPr>
          </a:p>
        </p:txBody>
      </p:sp>
      <p:sp>
        <p:nvSpPr>
          <p:cNvPr id="1051864" name="Line 118"/>
          <p:cNvSpPr>
            <a:spLocks noChangeShapeType="1"/>
          </p:cNvSpPr>
          <p:nvPr/>
        </p:nvSpPr>
        <p:spPr bwMode="auto">
          <a:xfrm flipV="1">
            <a:off x="971550" y="1593850"/>
            <a:ext cx="912813" cy="4794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865" name="Line 119"/>
          <p:cNvSpPr>
            <a:spLocks noChangeShapeType="1"/>
          </p:cNvSpPr>
          <p:nvPr/>
        </p:nvSpPr>
        <p:spPr bwMode="auto">
          <a:xfrm>
            <a:off x="992188" y="2403475"/>
            <a:ext cx="906462" cy="3524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866" name="Oval 120"/>
          <p:cNvSpPr>
            <a:spLocks noChangeArrowheads="1"/>
          </p:cNvSpPr>
          <p:nvPr/>
        </p:nvSpPr>
        <p:spPr bwMode="auto">
          <a:xfrm>
            <a:off x="539750" y="4757738"/>
            <a:ext cx="468313" cy="468312"/>
          </a:xfrm>
          <a:prstGeom prst="ellipse">
            <a:avLst/>
          </a:prstGeom>
          <a:solidFill>
            <a:srgbClr val="C9DDF1"/>
          </a:solidFill>
          <a:ln w="25400" cap="sq">
            <a:solidFill>
              <a:srgbClr val="5B5249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000">
                <a:solidFill>
                  <a:srgbClr val="000066"/>
                </a:solidFill>
              </a:rPr>
              <a:t>V</a:t>
            </a:r>
            <a:r>
              <a:rPr lang="en-US" altLang="zh-CN" sz="3000" baseline="-25000">
                <a:solidFill>
                  <a:srgbClr val="000066"/>
                </a:solidFill>
              </a:rPr>
              <a:t>6</a:t>
            </a:r>
            <a:endParaRPr lang="en-US" altLang="zh-CN" sz="3000" baseline="-25000">
              <a:solidFill>
                <a:srgbClr val="000066"/>
              </a:solidFill>
            </a:endParaRPr>
          </a:p>
        </p:txBody>
      </p:sp>
      <p:sp>
        <p:nvSpPr>
          <p:cNvPr id="1051867" name="Oval 121"/>
          <p:cNvSpPr>
            <a:spLocks noChangeArrowheads="1"/>
          </p:cNvSpPr>
          <p:nvPr/>
        </p:nvSpPr>
        <p:spPr bwMode="auto">
          <a:xfrm>
            <a:off x="539750" y="3390900"/>
            <a:ext cx="468313" cy="468313"/>
          </a:xfrm>
          <a:prstGeom prst="ellipse">
            <a:avLst/>
          </a:prstGeom>
          <a:solidFill>
            <a:srgbClr val="C9DDF1"/>
          </a:solidFill>
          <a:ln w="25400" cap="sq">
            <a:solidFill>
              <a:srgbClr val="5B5249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000">
                <a:solidFill>
                  <a:srgbClr val="000066"/>
                </a:solidFill>
              </a:rPr>
              <a:t>V</a:t>
            </a:r>
            <a:r>
              <a:rPr lang="en-US" altLang="zh-CN" sz="3000" baseline="-25000">
                <a:solidFill>
                  <a:srgbClr val="000066"/>
                </a:solidFill>
              </a:rPr>
              <a:t>4</a:t>
            </a:r>
            <a:endParaRPr lang="en-US" altLang="zh-CN" sz="3000" baseline="-25000">
              <a:solidFill>
                <a:srgbClr val="000066"/>
              </a:solidFill>
            </a:endParaRPr>
          </a:p>
        </p:txBody>
      </p:sp>
      <p:sp>
        <p:nvSpPr>
          <p:cNvPr id="1051868" name="Line 122"/>
          <p:cNvSpPr>
            <a:spLocks noChangeShapeType="1"/>
          </p:cNvSpPr>
          <p:nvPr/>
        </p:nvSpPr>
        <p:spPr bwMode="auto">
          <a:xfrm flipV="1">
            <a:off x="968375" y="3009900"/>
            <a:ext cx="1011238" cy="4699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869" name="Line 123"/>
          <p:cNvSpPr>
            <a:spLocks noChangeShapeType="1"/>
          </p:cNvSpPr>
          <p:nvPr/>
        </p:nvSpPr>
        <p:spPr bwMode="auto">
          <a:xfrm>
            <a:off x="1017588" y="3724275"/>
            <a:ext cx="868362" cy="4000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870" name="Line 124"/>
          <p:cNvSpPr>
            <a:spLocks noChangeShapeType="1"/>
          </p:cNvSpPr>
          <p:nvPr/>
        </p:nvSpPr>
        <p:spPr bwMode="auto">
          <a:xfrm>
            <a:off x="2087563" y="1735138"/>
            <a:ext cx="0" cy="8985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arrow" w="med" len="med"/>
            <a:tailEnd type="none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871" name="Line 125"/>
          <p:cNvSpPr>
            <a:spLocks noChangeShapeType="1"/>
          </p:cNvSpPr>
          <p:nvPr/>
        </p:nvSpPr>
        <p:spPr bwMode="auto">
          <a:xfrm flipV="1">
            <a:off x="1017588" y="4397375"/>
            <a:ext cx="912812" cy="5175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872" name="Oval 126"/>
          <p:cNvSpPr>
            <a:spLocks noChangeArrowheads="1"/>
          </p:cNvSpPr>
          <p:nvPr/>
        </p:nvSpPr>
        <p:spPr bwMode="auto">
          <a:xfrm>
            <a:off x="1871663" y="1268413"/>
            <a:ext cx="468312" cy="468312"/>
          </a:xfrm>
          <a:prstGeom prst="ellipse">
            <a:avLst/>
          </a:prstGeom>
          <a:solidFill>
            <a:srgbClr val="C9DDF1"/>
          </a:solidFill>
          <a:ln w="25400" cap="sq">
            <a:solidFill>
              <a:srgbClr val="5B5249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000">
                <a:solidFill>
                  <a:srgbClr val="000066"/>
                </a:solidFill>
              </a:rPr>
              <a:t>V</a:t>
            </a:r>
            <a:r>
              <a:rPr lang="en-US" altLang="zh-CN" sz="3000" baseline="-25000">
                <a:solidFill>
                  <a:srgbClr val="000066"/>
                </a:solidFill>
              </a:rPr>
              <a:t>2</a:t>
            </a:r>
            <a:endParaRPr lang="en-US" altLang="zh-CN" sz="3000" baseline="-25000">
              <a:solidFill>
                <a:srgbClr val="000066"/>
              </a:solidFill>
            </a:endParaRPr>
          </a:p>
        </p:txBody>
      </p:sp>
      <p:sp>
        <p:nvSpPr>
          <p:cNvPr id="1051873" name="Oval 127"/>
          <p:cNvSpPr>
            <a:spLocks noChangeArrowheads="1"/>
          </p:cNvSpPr>
          <p:nvPr/>
        </p:nvSpPr>
        <p:spPr bwMode="auto">
          <a:xfrm>
            <a:off x="1871663" y="4003675"/>
            <a:ext cx="468312" cy="468313"/>
          </a:xfrm>
          <a:prstGeom prst="ellipse">
            <a:avLst/>
          </a:prstGeom>
          <a:solidFill>
            <a:srgbClr val="C9DDF1"/>
          </a:solidFill>
          <a:ln w="25400" cap="sq">
            <a:solidFill>
              <a:srgbClr val="5B5249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000">
                <a:solidFill>
                  <a:srgbClr val="000066"/>
                </a:solidFill>
              </a:rPr>
              <a:t>V</a:t>
            </a:r>
            <a:r>
              <a:rPr lang="en-US" altLang="zh-CN" sz="3000" baseline="-25000">
                <a:solidFill>
                  <a:srgbClr val="000066"/>
                </a:solidFill>
              </a:rPr>
              <a:t>5</a:t>
            </a:r>
            <a:endParaRPr lang="en-US" altLang="zh-CN" sz="3000" baseline="-25000">
              <a:solidFill>
                <a:srgbClr val="000066"/>
              </a:solidFill>
            </a:endParaRPr>
          </a:p>
        </p:txBody>
      </p:sp>
      <p:sp>
        <p:nvSpPr>
          <p:cNvPr id="1051874" name="Oval 128"/>
          <p:cNvSpPr>
            <a:spLocks noChangeArrowheads="1"/>
          </p:cNvSpPr>
          <p:nvPr/>
        </p:nvSpPr>
        <p:spPr bwMode="auto">
          <a:xfrm>
            <a:off x="1871663" y="2636838"/>
            <a:ext cx="468312" cy="468312"/>
          </a:xfrm>
          <a:prstGeom prst="ellipse">
            <a:avLst/>
          </a:prstGeom>
          <a:solidFill>
            <a:srgbClr val="C9DDF1"/>
          </a:solidFill>
          <a:ln w="25400" cap="sq">
            <a:solidFill>
              <a:srgbClr val="5B5249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sz="3000">
                <a:solidFill>
                  <a:srgbClr val="000066"/>
                </a:solidFill>
              </a:rPr>
              <a:t>V</a:t>
            </a:r>
            <a:r>
              <a:rPr lang="en-US" altLang="zh-CN" sz="3000" baseline="-25000">
                <a:solidFill>
                  <a:srgbClr val="000066"/>
                </a:solidFill>
              </a:rPr>
              <a:t>3</a:t>
            </a:r>
            <a:endParaRPr lang="en-US" altLang="zh-CN" sz="3000" baseline="-25000">
              <a:solidFill>
                <a:srgbClr val="000066"/>
              </a:solidFill>
            </a:endParaRPr>
          </a:p>
        </p:txBody>
      </p:sp>
      <p:sp>
        <p:nvSpPr>
          <p:cNvPr id="1051875" name="Line 129"/>
          <p:cNvSpPr>
            <a:spLocks noChangeShapeType="1"/>
          </p:cNvSpPr>
          <p:nvPr/>
        </p:nvSpPr>
        <p:spPr bwMode="auto">
          <a:xfrm>
            <a:off x="763588" y="2517775"/>
            <a:ext cx="0" cy="8985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876" name="Line 130"/>
          <p:cNvSpPr>
            <a:spLocks noChangeShapeType="1"/>
          </p:cNvSpPr>
          <p:nvPr/>
        </p:nvSpPr>
        <p:spPr bwMode="auto">
          <a:xfrm>
            <a:off x="762000" y="3895725"/>
            <a:ext cx="0" cy="8985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arrow" w="med" len="med"/>
            <a:tailEnd type="none" w="med" len="lg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51877" name="Text Box 131"/>
          <p:cNvSpPr txBox="1">
            <a:spLocks noChangeArrowheads="1"/>
          </p:cNvSpPr>
          <p:nvPr/>
        </p:nvSpPr>
        <p:spPr bwMode="auto">
          <a:xfrm>
            <a:off x="3390900" y="5619750"/>
            <a:ext cx="630238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6</a:t>
            </a:r>
            <a:endParaRPr lang="en-US" altLang="zh-CN" sz="3400" baseline="-25000"/>
          </a:p>
        </p:txBody>
      </p:sp>
      <p:sp>
        <p:nvSpPr>
          <p:cNvPr id="1051878" name="Text Box 132"/>
          <p:cNvSpPr txBox="1">
            <a:spLocks noChangeArrowheads="1"/>
          </p:cNvSpPr>
          <p:nvPr/>
        </p:nvSpPr>
        <p:spPr bwMode="auto">
          <a:xfrm>
            <a:off x="4011613" y="5619750"/>
            <a:ext cx="630237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1</a:t>
            </a:r>
            <a:endParaRPr lang="en-US" altLang="zh-CN" sz="3400" baseline="-25000"/>
          </a:p>
        </p:txBody>
      </p:sp>
      <p:sp>
        <p:nvSpPr>
          <p:cNvPr id="1051879" name="Text Box 133"/>
          <p:cNvSpPr txBox="1">
            <a:spLocks noChangeArrowheads="1"/>
          </p:cNvSpPr>
          <p:nvPr/>
        </p:nvSpPr>
        <p:spPr bwMode="auto">
          <a:xfrm>
            <a:off x="4694238" y="5619750"/>
            <a:ext cx="630237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4</a:t>
            </a:r>
            <a:endParaRPr lang="en-US" altLang="zh-CN" sz="3400" baseline="-25000"/>
          </a:p>
        </p:txBody>
      </p:sp>
      <p:sp>
        <p:nvSpPr>
          <p:cNvPr id="1051880" name="Text Box 134"/>
          <p:cNvSpPr txBox="1">
            <a:spLocks noChangeArrowheads="1"/>
          </p:cNvSpPr>
          <p:nvPr/>
        </p:nvSpPr>
        <p:spPr bwMode="auto">
          <a:xfrm>
            <a:off x="5416550" y="5619750"/>
            <a:ext cx="630238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5</a:t>
            </a:r>
            <a:endParaRPr lang="en-US" altLang="zh-CN" sz="3400" baseline="-25000"/>
          </a:p>
        </p:txBody>
      </p:sp>
      <p:sp>
        <p:nvSpPr>
          <p:cNvPr id="1051881" name="Text Box 135"/>
          <p:cNvSpPr txBox="1">
            <a:spLocks noChangeArrowheads="1"/>
          </p:cNvSpPr>
          <p:nvPr/>
        </p:nvSpPr>
        <p:spPr bwMode="auto">
          <a:xfrm>
            <a:off x="6135688" y="5619750"/>
            <a:ext cx="630237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3</a:t>
            </a:r>
            <a:endParaRPr lang="en-US" altLang="zh-CN" sz="3400" baseline="-25000"/>
          </a:p>
        </p:txBody>
      </p:sp>
      <p:sp>
        <p:nvSpPr>
          <p:cNvPr id="1051882" name="Text Box 136"/>
          <p:cNvSpPr txBox="1">
            <a:spLocks noChangeArrowheads="1"/>
          </p:cNvSpPr>
          <p:nvPr/>
        </p:nvSpPr>
        <p:spPr bwMode="auto">
          <a:xfrm>
            <a:off x="6821488" y="5619750"/>
            <a:ext cx="630237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2</a:t>
            </a:r>
            <a:endParaRPr lang="en-US" altLang="zh-CN" sz="3400" baseline="-25000"/>
          </a:p>
        </p:txBody>
      </p:sp>
      <p:sp>
        <p:nvSpPr>
          <p:cNvPr id="1051883" name="Text Box 137"/>
          <p:cNvSpPr txBox="1">
            <a:spLocks noChangeArrowheads="1"/>
          </p:cNvSpPr>
          <p:nvPr/>
        </p:nvSpPr>
        <p:spPr bwMode="auto">
          <a:xfrm>
            <a:off x="1265238" y="5589588"/>
            <a:ext cx="2212000" cy="601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 sz="3400">
                <a:solidFill>
                  <a:srgbClr val="000000"/>
                </a:solidFill>
              </a:rPr>
              <a:t>拓扑序列：</a:t>
            </a:r>
            <a:endParaRPr lang="zh-CN" altLang="en-US" sz="3400">
              <a:solidFill>
                <a:srgbClr val="000000"/>
              </a:solidFill>
            </a:endParaRPr>
          </a:p>
        </p:txBody>
      </p:sp>
      <p:grpSp>
        <p:nvGrpSpPr>
          <p:cNvPr id="425" name="Group 138"/>
          <p:cNvGrpSpPr/>
          <p:nvPr/>
        </p:nvGrpSpPr>
        <p:grpSpPr bwMode="auto">
          <a:xfrm>
            <a:off x="7235825" y="1916113"/>
            <a:ext cx="1517650" cy="3216275"/>
            <a:chOff x="3472" y="525"/>
            <a:chExt cx="956" cy="2026"/>
          </a:xfrm>
        </p:grpSpPr>
        <p:sp>
          <p:nvSpPr>
            <p:cNvPr id="1051884" name="Text Box 139"/>
            <p:cNvSpPr txBox="1">
              <a:spLocks noChangeArrowheads="1"/>
            </p:cNvSpPr>
            <p:nvPr/>
          </p:nvSpPr>
          <p:spPr bwMode="auto">
            <a:xfrm>
              <a:off x="3472" y="834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1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885" name="Text Box 140"/>
            <p:cNvSpPr txBox="1">
              <a:spLocks noChangeArrowheads="1"/>
            </p:cNvSpPr>
            <p:nvPr/>
          </p:nvSpPr>
          <p:spPr bwMode="auto">
            <a:xfrm>
              <a:off x="3472" y="1100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2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886" name="Text Box 141"/>
            <p:cNvSpPr txBox="1">
              <a:spLocks noChangeArrowheads="1"/>
            </p:cNvSpPr>
            <p:nvPr/>
          </p:nvSpPr>
          <p:spPr bwMode="auto">
            <a:xfrm>
              <a:off x="3472" y="1363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3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887" name="Text Box 142"/>
            <p:cNvSpPr txBox="1">
              <a:spLocks noChangeArrowheads="1"/>
            </p:cNvSpPr>
            <p:nvPr/>
          </p:nvSpPr>
          <p:spPr bwMode="auto">
            <a:xfrm>
              <a:off x="3472" y="1658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4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888" name="Text Box 143"/>
            <p:cNvSpPr txBox="1">
              <a:spLocks noChangeArrowheads="1"/>
            </p:cNvSpPr>
            <p:nvPr/>
          </p:nvSpPr>
          <p:spPr bwMode="auto">
            <a:xfrm>
              <a:off x="3472" y="1937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5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 useBgFill="1">
          <p:nvSpPr>
            <p:cNvPr id="1051889" name="Rectangle 144"/>
            <p:cNvSpPr>
              <a:spLocks noChangeArrowheads="1"/>
            </p:cNvSpPr>
            <p:nvPr/>
          </p:nvSpPr>
          <p:spPr bwMode="auto">
            <a:xfrm>
              <a:off x="3788" y="849"/>
              <a:ext cx="499" cy="1627"/>
            </a:xfrm>
            <a:prstGeom prst="rect">
              <a:avLst/>
            </a:prstGeom>
            <a:ln w="25400" algn="ctr">
              <a:solidFill>
                <a:srgbClr val="FF0000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/>
            </a:p>
          </p:txBody>
        </p:sp>
        <p:sp>
          <p:nvSpPr>
            <p:cNvPr id="1051890" name="Line 145"/>
            <p:cNvSpPr>
              <a:spLocks noChangeShapeType="1"/>
            </p:cNvSpPr>
            <p:nvPr/>
          </p:nvSpPr>
          <p:spPr bwMode="auto">
            <a:xfrm>
              <a:off x="3788" y="1129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891" name="Line 146"/>
            <p:cNvSpPr>
              <a:spLocks noChangeShapeType="1"/>
            </p:cNvSpPr>
            <p:nvPr/>
          </p:nvSpPr>
          <p:spPr bwMode="auto">
            <a:xfrm>
              <a:off x="3788" y="1408"/>
              <a:ext cx="49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892" name="Line 147"/>
            <p:cNvSpPr>
              <a:spLocks noChangeShapeType="1"/>
            </p:cNvSpPr>
            <p:nvPr/>
          </p:nvSpPr>
          <p:spPr bwMode="auto">
            <a:xfrm>
              <a:off x="3788" y="1686"/>
              <a:ext cx="49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893" name="Line 148"/>
            <p:cNvSpPr>
              <a:spLocks noChangeShapeType="1"/>
            </p:cNvSpPr>
            <p:nvPr/>
          </p:nvSpPr>
          <p:spPr bwMode="auto">
            <a:xfrm>
              <a:off x="3788" y="1966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894" name="Line 149"/>
            <p:cNvSpPr>
              <a:spLocks noChangeShapeType="1"/>
            </p:cNvSpPr>
            <p:nvPr/>
          </p:nvSpPr>
          <p:spPr bwMode="auto">
            <a:xfrm>
              <a:off x="3788" y="2245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1895" name="Text Box 150"/>
            <p:cNvSpPr txBox="1">
              <a:spLocks noChangeArrowheads="1"/>
            </p:cNvSpPr>
            <p:nvPr/>
          </p:nvSpPr>
          <p:spPr bwMode="auto">
            <a:xfrm>
              <a:off x="3472" y="2211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6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896" name="Text Box 151"/>
            <p:cNvSpPr txBox="1">
              <a:spLocks noChangeArrowheads="1"/>
            </p:cNvSpPr>
            <p:nvPr/>
          </p:nvSpPr>
          <p:spPr bwMode="auto">
            <a:xfrm>
              <a:off x="3515" y="525"/>
              <a:ext cx="913" cy="299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en-US" altLang="zh-CN" sz="2600" i="1"/>
                <a:t>indegree</a:t>
              </a:r>
              <a:endParaRPr lang="en-US" altLang="zh-CN" sz="2600" i="1"/>
            </a:p>
          </p:txBody>
        </p:sp>
        <p:sp>
          <p:nvSpPr>
            <p:cNvPr id="1051897" name="Text Box 152"/>
            <p:cNvSpPr txBox="1">
              <a:spLocks noChangeArrowheads="1"/>
            </p:cNvSpPr>
            <p:nvPr/>
          </p:nvSpPr>
          <p:spPr bwMode="auto">
            <a:xfrm>
              <a:off x="3910" y="816"/>
              <a:ext cx="249" cy="3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000"/>
                <a:t>0</a:t>
              </a:r>
              <a:endParaRPr lang="en-US" altLang="zh-CN" sz="3000" baseline="-25000"/>
            </a:p>
          </p:txBody>
        </p:sp>
        <p:sp>
          <p:nvSpPr>
            <p:cNvPr id="1051898" name="Text Box 153"/>
            <p:cNvSpPr txBox="1">
              <a:spLocks noChangeArrowheads="1"/>
            </p:cNvSpPr>
            <p:nvPr/>
          </p:nvSpPr>
          <p:spPr bwMode="auto">
            <a:xfrm>
              <a:off x="3910" y="2181"/>
              <a:ext cx="249" cy="3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000"/>
                <a:t>0</a:t>
              </a:r>
              <a:endParaRPr lang="en-US" altLang="zh-CN" sz="3000" baseline="-25000"/>
            </a:p>
          </p:txBody>
        </p:sp>
        <p:sp>
          <p:nvSpPr>
            <p:cNvPr id="1051899" name="Text Box 154"/>
            <p:cNvSpPr txBox="1">
              <a:spLocks noChangeArrowheads="1"/>
            </p:cNvSpPr>
            <p:nvPr/>
          </p:nvSpPr>
          <p:spPr bwMode="auto">
            <a:xfrm>
              <a:off x="3910" y="1389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2</a:t>
              </a:r>
              <a:endParaRPr lang="en-US" altLang="zh-CN" sz="3000" baseline="-25000"/>
            </a:p>
          </p:txBody>
        </p:sp>
        <p:sp>
          <p:nvSpPr>
            <p:cNvPr id="1051900" name="Text Box 155"/>
            <p:cNvSpPr txBox="1">
              <a:spLocks noChangeArrowheads="1"/>
            </p:cNvSpPr>
            <p:nvPr/>
          </p:nvSpPr>
          <p:spPr bwMode="auto">
            <a:xfrm>
              <a:off x="3910" y="1117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2</a:t>
              </a:r>
              <a:endParaRPr lang="en-US" altLang="zh-CN" sz="3000" baseline="-25000"/>
            </a:p>
          </p:txBody>
        </p:sp>
        <p:sp>
          <p:nvSpPr>
            <p:cNvPr id="1051901" name="Text Box 156"/>
            <p:cNvSpPr txBox="1">
              <a:spLocks noChangeArrowheads="1"/>
            </p:cNvSpPr>
            <p:nvPr/>
          </p:nvSpPr>
          <p:spPr bwMode="auto">
            <a:xfrm>
              <a:off x="3910" y="1661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2</a:t>
              </a:r>
              <a:endParaRPr lang="en-US" altLang="zh-CN" sz="3000" baseline="-25000"/>
            </a:p>
          </p:txBody>
        </p:sp>
        <p:sp>
          <p:nvSpPr>
            <p:cNvPr id="1051902" name="Text Box 157"/>
            <p:cNvSpPr txBox="1">
              <a:spLocks noChangeArrowheads="1"/>
            </p:cNvSpPr>
            <p:nvPr/>
          </p:nvSpPr>
          <p:spPr bwMode="auto">
            <a:xfrm>
              <a:off x="3910" y="1933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2</a:t>
              </a:r>
              <a:endParaRPr lang="en-US" altLang="zh-CN" sz="3000" baseline="-25000"/>
            </a:p>
          </p:txBody>
        </p:sp>
      </p:grpSp>
      <p:grpSp>
        <p:nvGrpSpPr>
          <p:cNvPr id="426" name="Group 158"/>
          <p:cNvGrpSpPr/>
          <p:nvPr/>
        </p:nvGrpSpPr>
        <p:grpSpPr bwMode="auto">
          <a:xfrm>
            <a:off x="539750" y="1268413"/>
            <a:ext cx="1800225" cy="3957637"/>
            <a:chOff x="340" y="799"/>
            <a:chExt cx="1134" cy="2493"/>
          </a:xfrm>
        </p:grpSpPr>
        <p:sp>
          <p:nvSpPr>
            <p:cNvPr id="1051903" name="Oval 159"/>
            <p:cNvSpPr>
              <a:spLocks noChangeArrowheads="1"/>
            </p:cNvSpPr>
            <p:nvPr/>
          </p:nvSpPr>
          <p:spPr bwMode="auto">
            <a:xfrm>
              <a:off x="340" y="1274"/>
              <a:ext cx="295" cy="295"/>
            </a:xfrm>
            <a:prstGeom prst="ellipse">
              <a:avLst/>
            </a:prstGeom>
            <a:solidFill>
              <a:srgbClr val="C9DDF1"/>
            </a:solidFill>
            <a:ln w="254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000">
                  <a:solidFill>
                    <a:srgbClr val="000066"/>
                  </a:solidFill>
                </a:rPr>
                <a:t>V</a:t>
              </a:r>
              <a:r>
                <a:rPr lang="en-US" altLang="zh-CN" sz="3000" baseline="-25000">
                  <a:solidFill>
                    <a:srgbClr val="000066"/>
                  </a:solidFill>
                </a:rPr>
                <a:t>1</a:t>
              </a:r>
              <a:endParaRPr lang="en-US" altLang="zh-CN" sz="30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904" name="Line 160"/>
            <p:cNvSpPr>
              <a:spLocks noChangeShapeType="1"/>
            </p:cNvSpPr>
            <p:nvPr/>
          </p:nvSpPr>
          <p:spPr bwMode="auto">
            <a:xfrm flipV="1">
              <a:off x="612" y="1004"/>
              <a:ext cx="575" cy="30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05" name="Line 161"/>
            <p:cNvSpPr>
              <a:spLocks noChangeShapeType="1"/>
            </p:cNvSpPr>
            <p:nvPr/>
          </p:nvSpPr>
          <p:spPr bwMode="auto">
            <a:xfrm>
              <a:off x="625" y="1514"/>
              <a:ext cx="571" cy="22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06" name="Oval 162"/>
            <p:cNvSpPr>
              <a:spLocks noChangeArrowheads="1"/>
            </p:cNvSpPr>
            <p:nvPr/>
          </p:nvSpPr>
          <p:spPr bwMode="auto">
            <a:xfrm>
              <a:off x="340" y="2997"/>
              <a:ext cx="295" cy="295"/>
            </a:xfrm>
            <a:prstGeom prst="ellipse">
              <a:avLst/>
            </a:prstGeom>
            <a:solidFill>
              <a:srgbClr val="C9DDF1"/>
            </a:solidFill>
            <a:ln w="254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000">
                  <a:solidFill>
                    <a:srgbClr val="000066"/>
                  </a:solidFill>
                </a:rPr>
                <a:t>V</a:t>
              </a:r>
              <a:r>
                <a:rPr lang="en-US" altLang="zh-CN" sz="3000" baseline="-25000">
                  <a:solidFill>
                    <a:srgbClr val="000066"/>
                  </a:solidFill>
                </a:rPr>
                <a:t>6</a:t>
              </a:r>
              <a:endParaRPr lang="en-US" altLang="zh-CN" sz="30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907" name="Oval 163"/>
            <p:cNvSpPr>
              <a:spLocks noChangeArrowheads="1"/>
            </p:cNvSpPr>
            <p:nvPr/>
          </p:nvSpPr>
          <p:spPr bwMode="auto">
            <a:xfrm>
              <a:off x="340" y="2136"/>
              <a:ext cx="295" cy="295"/>
            </a:xfrm>
            <a:prstGeom prst="ellipse">
              <a:avLst/>
            </a:prstGeom>
            <a:solidFill>
              <a:srgbClr val="C9DDF1"/>
            </a:solidFill>
            <a:ln w="254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000">
                  <a:solidFill>
                    <a:srgbClr val="000066"/>
                  </a:solidFill>
                </a:rPr>
                <a:t>V</a:t>
              </a:r>
              <a:r>
                <a:rPr lang="en-US" altLang="zh-CN" sz="3000" baseline="-25000">
                  <a:solidFill>
                    <a:srgbClr val="000066"/>
                  </a:solidFill>
                </a:rPr>
                <a:t>4</a:t>
              </a:r>
              <a:endParaRPr lang="en-US" altLang="zh-CN" sz="30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908" name="Line 164"/>
            <p:cNvSpPr>
              <a:spLocks noChangeShapeType="1"/>
            </p:cNvSpPr>
            <p:nvPr/>
          </p:nvSpPr>
          <p:spPr bwMode="auto">
            <a:xfrm flipV="1">
              <a:off x="610" y="1896"/>
              <a:ext cx="637" cy="2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09" name="Line 165"/>
            <p:cNvSpPr>
              <a:spLocks noChangeShapeType="1"/>
            </p:cNvSpPr>
            <p:nvPr/>
          </p:nvSpPr>
          <p:spPr bwMode="auto">
            <a:xfrm>
              <a:off x="641" y="2346"/>
              <a:ext cx="547" cy="25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10" name="Line 166"/>
            <p:cNvSpPr>
              <a:spLocks noChangeShapeType="1"/>
            </p:cNvSpPr>
            <p:nvPr/>
          </p:nvSpPr>
          <p:spPr bwMode="auto">
            <a:xfrm>
              <a:off x="1315" y="1093"/>
              <a:ext cx="0" cy="56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arrow" w="med" len="med"/>
              <a:tailEnd type="none" w="med" len="lg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11" name="Line 167"/>
            <p:cNvSpPr>
              <a:spLocks noChangeShapeType="1"/>
            </p:cNvSpPr>
            <p:nvPr/>
          </p:nvSpPr>
          <p:spPr bwMode="auto">
            <a:xfrm flipV="1">
              <a:off x="641" y="2770"/>
              <a:ext cx="575" cy="32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12" name="Oval 168"/>
            <p:cNvSpPr>
              <a:spLocks noChangeArrowheads="1"/>
            </p:cNvSpPr>
            <p:nvPr/>
          </p:nvSpPr>
          <p:spPr bwMode="auto">
            <a:xfrm>
              <a:off x="1179" y="799"/>
              <a:ext cx="295" cy="295"/>
            </a:xfrm>
            <a:prstGeom prst="ellipse">
              <a:avLst/>
            </a:prstGeom>
            <a:solidFill>
              <a:srgbClr val="C9DDF1"/>
            </a:solidFill>
            <a:ln w="254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000">
                  <a:solidFill>
                    <a:srgbClr val="000066"/>
                  </a:solidFill>
                </a:rPr>
                <a:t>V</a:t>
              </a:r>
              <a:r>
                <a:rPr lang="en-US" altLang="zh-CN" sz="3000" baseline="-25000">
                  <a:solidFill>
                    <a:srgbClr val="000066"/>
                  </a:solidFill>
                </a:rPr>
                <a:t>2</a:t>
              </a:r>
              <a:endParaRPr lang="en-US" altLang="zh-CN" sz="30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913" name="Oval 169"/>
            <p:cNvSpPr>
              <a:spLocks noChangeArrowheads="1"/>
            </p:cNvSpPr>
            <p:nvPr/>
          </p:nvSpPr>
          <p:spPr bwMode="auto">
            <a:xfrm>
              <a:off x="1179" y="2522"/>
              <a:ext cx="295" cy="295"/>
            </a:xfrm>
            <a:prstGeom prst="ellipse">
              <a:avLst/>
            </a:prstGeom>
            <a:solidFill>
              <a:srgbClr val="C9DDF1"/>
            </a:solidFill>
            <a:ln w="254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000">
                  <a:solidFill>
                    <a:srgbClr val="000066"/>
                  </a:solidFill>
                </a:rPr>
                <a:t>V</a:t>
              </a:r>
              <a:r>
                <a:rPr lang="en-US" altLang="zh-CN" sz="3000" baseline="-25000">
                  <a:solidFill>
                    <a:srgbClr val="000066"/>
                  </a:solidFill>
                </a:rPr>
                <a:t>5</a:t>
              </a:r>
              <a:endParaRPr lang="en-US" altLang="zh-CN" sz="30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914" name="Oval 170"/>
            <p:cNvSpPr>
              <a:spLocks noChangeArrowheads="1"/>
            </p:cNvSpPr>
            <p:nvPr/>
          </p:nvSpPr>
          <p:spPr bwMode="auto">
            <a:xfrm>
              <a:off x="1179" y="1661"/>
              <a:ext cx="295" cy="295"/>
            </a:xfrm>
            <a:prstGeom prst="ellipse">
              <a:avLst/>
            </a:prstGeom>
            <a:solidFill>
              <a:srgbClr val="C9DDF1"/>
            </a:solidFill>
            <a:ln w="25400" cap="sq">
              <a:solidFill>
                <a:srgbClr val="5B524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r>
                <a:rPr lang="en-US" altLang="zh-CN" sz="3000">
                  <a:solidFill>
                    <a:srgbClr val="000066"/>
                  </a:solidFill>
                </a:rPr>
                <a:t>V</a:t>
              </a:r>
              <a:r>
                <a:rPr lang="en-US" altLang="zh-CN" sz="3000" baseline="-25000">
                  <a:solidFill>
                    <a:srgbClr val="000066"/>
                  </a:solidFill>
                </a:rPr>
                <a:t>3</a:t>
              </a:r>
              <a:endParaRPr lang="en-US" altLang="zh-CN" sz="3000" baseline="-25000">
                <a:solidFill>
                  <a:srgbClr val="000066"/>
                </a:solidFill>
              </a:endParaRPr>
            </a:p>
          </p:txBody>
        </p:sp>
        <p:sp>
          <p:nvSpPr>
            <p:cNvPr id="1051915" name="Line 171"/>
            <p:cNvSpPr>
              <a:spLocks noChangeShapeType="1"/>
            </p:cNvSpPr>
            <p:nvPr/>
          </p:nvSpPr>
          <p:spPr bwMode="auto">
            <a:xfrm>
              <a:off x="481" y="1586"/>
              <a:ext cx="0" cy="56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16" name="Line 172"/>
            <p:cNvSpPr>
              <a:spLocks noChangeShapeType="1"/>
            </p:cNvSpPr>
            <p:nvPr/>
          </p:nvSpPr>
          <p:spPr bwMode="auto">
            <a:xfrm>
              <a:off x="480" y="2454"/>
              <a:ext cx="0" cy="56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arrow" w="med" len="med"/>
              <a:tailEnd type="none" w="med" len="lg"/>
            </a:ln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51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051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05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051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051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051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1051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051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051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051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5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05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5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051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105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5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864" grpId="0" animBg="1"/>
      <p:bldP spid="1051865" grpId="0" animBg="1"/>
      <p:bldP spid="1051866" grpId="0" animBg="1"/>
      <p:bldP spid="1051867" grpId="0" animBg="1"/>
      <p:bldP spid="1051868" grpId="0" animBg="1"/>
      <p:bldP spid="1051869" grpId="0" animBg="1"/>
      <p:bldP spid="1051870" grpId="0" animBg="1"/>
      <p:bldP spid="1051871" grpId="0" animBg="1"/>
      <p:bldP spid="1051872" grpId="0" animBg="1"/>
      <p:bldP spid="1051873" grpId="0" animBg="1"/>
      <p:bldP spid="1051874" grpId="0" animBg="1"/>
      <p:bldP spid="1051875" grpId="0" animBg="1"/>
      <p:bldP spid="1051876" grpId="0" animBg="1"/>
      <p:bldP spid="1051877" grpId="0"/>
      <p:bldP spid="1051878" grpId="0"/>
      <p:bldP spid="1051879" grpId="0"/>
      <p:bldP spid="1051880" grpId="0"/>
      <p:bldP spid="1051881" grpId="0"/>
      <p:bldP spid="10518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roup 2"/>
          <p:cNvGrpSpPr/>
          <p:nvPr/>
        </p:nvGrpSpPr>
        <p:grpSpPr bwMode="auto">
          <a:xfrm>
            <a:off x="179388" y="828675"/>
            <a:ext cx="5832475" cy="4113213"/>
            <a:chOff x="1974" y="839"/>
            <a:chExt cx="3674" cy="2591"/>
          </a:xfrm>
        </p:grpSpPr>
        <p:grpSp>
          <p:nvGrpSpPr>
            <p:cNvPr id="429" name="Group 3"/>
            <p:cNvGrpSpPr/>
            <p:nvPr/>
          </p:nvGrpSpPr>
          <p:grpSpPr bwMode="auto">
            <a:xfrm>
              <a:off x="1974" y="1142"/>
              <a:ext cx="970" cy="2288"/>
              <a:chOff x="-114" y="1959"/>
              <a:chExt cx="970" cy="2288"/>
            </a:xfrm>
          </p:grpSpPr>
          <p:sp>
            <p:nvSpPr>
              <p:cNvPr id="1051917" name="Rectangle 4"/>
              <p:cNvSpPr>
                <a:spLocks noChangeArrowheads="1"/>
              </p:cNvSpPr>
              <p:nvPr/>
            </p:nvSpPr>
            <p:spPr bwMode="auto">
              <a:xfrm>
                <a:off x="455" y="3479"/>
                <a:ext cx="40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918" name="Rectangle 5"/>
              <p:cNvSpPr>
                <a:spLocks noChangeArrowheads="1"/>
              </p:cNvSpPr>
              <p:nvPr/>
            </p:nvSpPr>
            <p:spPr bwMode="auto">
              <a:xfrm>
                <a:off x="114" y="3479"/>
                <a:ext cx="34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919" name="Rectangle 6"/>
              <p:cNvSpPr>
                <a:spLocks noChangeArrowheads="1"/>
              </p:cNvSpPr>
              <p:nvPr/>
            </p:nvSpPr>
            <p:spPr bwMode="auto">
              <a:xfrm>
                <a:off x="-114" y="3479"/>
                <a:ext cx="228" cy="37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5</a:t>
                </a:r>
                <a:endParaRPr lang="en-US" altLang="zh-CN" sz="2600"/>
              </a:p>
            </p:txBody>
          </p:sp>
          <p:sp>
            <p:nvSpPr>
              <p:cNvPr id="1051920" name="Rectangle 7"/>
              <p:cNvSpPr>
                <a:spLocks noChangeArrowheads="1"/>
              </p:cNvSpPr>
              <p:nvPr/>
            </p:nvSpPr>
            <p:spPr bwMode="auto">
              <a:xfrm>
                <a:off x="455" y="3102"/>
                <a:ext cx="401" cy="37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921" name="Rectangle 8"/>
              <p:cNvSpPr>
                <a:spLocks noChangeArrowheads="1"/>
              </p:cNvSpPr>
              <p:nvPr/>
            </p:nvSpPr>
            <p:spPr bwMode="auto">
              <a:xfrm>
                <a:off x="114" y="3102"/>
                <a:ext cx="341" cy="37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922" name="Rectangle 9"/>
              <p:cNvSpPr>
                <a:spLocks noChangeArrowheads="1"/>
              </p:cNvSpPr>
              <p:nvPr/>
            </p:nvSpPr>
            <p:spPr bwMode="auto">
              <a:xfrm>
                <a:off x="-114" y="3102"/>
                <a:ext cx="228" cy="37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4</a:t>
                </a:r>
                <a:endParaRPr lang="en-US" altLang="zh-CN" sz="2600"/>
              </a:p>
            </p:txBody>
          </p:sp>
          <p:sp>
            <p:nvSpPr>
              <p:cNvPr id="1051923" name="Rectangle 10"/>
              <p:cNvSpPr>
                <a:spLocks noChangeArrowheads="1"/>
              </p:cNvSpPr>
              <p:nvPr/>
            </p:nvSpPr>
            <p:spPr bwMode="auto">
              <a:xfrm>
                <a:off x="455" y="2724"/>
                <a:ext cx="40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924" name="Rectangle 11"/>
              <p:cNvSpPr>
                <a:spLocks noChangeArrowheads="1"/>
              </p:cNvSpPr>
              <p:nvPr/>
            </p:nvSpPr>
            <p:spPr bwMode="auto">
              <a:xfrm>
                <a:off x="114" y="2724"/>
                <a:ext cx="34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925" name="Rectangle 12"/>
              <p:cNvSpPr>
                <a:spLocks noChangeArrowheads="1"/>
              </p:cNvSpPr>
              <p:nvPr/>
            </p:nvSpPr>
            <p:spPr bwMode="auto">
              <a:xfrm>
                <a:off x="-114" y="2724"/>
                <a:ext cx="228" cy="37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3</a:t>
                </a:r>
                <a:endParaRPr lang="en-US" altLang="zh-CN" sz="2600"/>
              </a:p>
            </p:txBody>
          </p:sp>
          <p:sp>
            <p:nvSpPr>
              <p:cNvPr id="1051926" name="Rectangle 13"/>
              <p:cNvSpPr>
                <a:spLocks noChangeArrowheads="1"/>
              </p:cNvSpPr>
              <p:nvPr/>
            </p:nvSpPr>
            <p:spPr bwMode="auto">
              <a:xfrm>
                <a:off x="455" y="2345"/>
                <a:ext cx="401" cy="37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927" name="Rectangle 14"/>
              <p:cNvSpPr>
                <a:spLocks noChangeArrowheads="1"/>
              </p:cNvSpPr>
              <p:nvPr/>
            </p:nvSpPr>
            <p:spPr bwMode="auto">
              <a:xfrm>
                <a:off x="114" y="2345"/>
                <a:ext cx="341" cy="37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928" name="Rectangle 15"/>
              <p:cNvSpPr>
                <a:spLocks noChangeArrowheads="1"/>
              </p:cNvSpPr>
              <p:nvPr/>
            </p:nvSpPr>
            <p:spPr bwMode="auto">
              <a:xfrm>
                <a:off x="-114" y="2345"/>
                <a:ext cx="228" cy="379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2</a:t>
                </a:r>
                <a:endParaRPr lang="en-US" altLang="zh-CN" sz="2600"/>
              </a:p>
            </p:txBody>
          </p:sp>
          <p:sp>
            <p:nvSpPr>
              <p:cNvPr id="1051929" name="Rectangle 16"/>
              <p:cNvSpPr>
                <a:spLocks noChangeArrowheads="1"/>
              </p:cNvSpPr>
              <p:nvPr/>
            </p:nvSpPr>
            <p:spPr bwMode="auto">
              <a:xfrm>
                <a:off x="455" y="1967"/>
                <a:ext cx="40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930" name="Rectangle 17"/>
              <p:cNvSpPr>
                <a:spLocks noChangeArrowheads="1"/>
              </p:cNvSpPr>
              <p:nvPr/>
            </p:nvSpPr>
            <p:spPr bwMode="auto">
              <a:xfrm>
                <a:off x="114" y="1967"/>
                <a:ext cx="34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931" name="Rectangle 18"/>
              <p:cNvSpPr>
                <a:spLocks noChangeArrowheads="1"/>
              </p:cNvSpPr>
              <p:nvPr/>
            </p:nvSpPr>
            <p:spPr bwMode="auto">
              <a:xfrm>
                <a:off x="-114" y="1967"/>
                <a:ext cx="228" cy="37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1</a:t>
                </a:r>
                <a:endParaRPr lang="en-US" altLang="zh-CN" sz="2600"/>
              </a:p>
            </p:txBody>
          </p:sp>
          <p:sp>
            <p:nvSpPr>
              <p:cNvPr id="1051932" name="Line 19"/>
              <p:cNvSpPr>
                <a:spLocks noChangeShapeType="1"/>
              </p:cNvSpPr>
              <p:nvPr/>
            </p:nvSpPr>
            <p:spPr bwMode="auto">
              <a:xfrm>
                <a:off x="-114" y="1967"/>
                <a:ext cx="0" cy="378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33" name="Line 20"/>
              <p:cNvSpPr>
                <a:spLocks noChangeShapeType="1"/>
              </p:cNvSpPr>
              <p:nvPr/>
            </p:nvSpPr>
            <p:spPr bwMode="auto">
              <a:xfrm>
                <a:off x="114" y="1967"/>
                <a:ext cx="74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34" name="Line 21"/>
              <p:cNvSpPr>
                <a:spLocks noChangeShapeType="1"/>
              </p:cNvSpPr>
              <p:nvPr/>
            </p:nvSpPr>
            <p:spPr bwMode="auto">
              <a:xfrm>
                <a:off x="-114" y="2345"/>
                <a:ext cx="0" cy="379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35" name="Line 22"/>
              <p:cNvSpPr>
                <a:spLocks noChangeShapeType="1"/>
              </p:cNvSpPr>
              <p:nvPr/>
            </p:nvSpPr>
            <p:spPr bwMode="auto">
              <a:xfrm>
                <a:off x="114" y="2345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36" name="Line 23"/>
              <p:cNvSpPr>
                <a:spLocks noChangeShapeType="1"/>
              </p:cNvSpPr>
              <p:nvPr/>
            </p:nvSpPr>
            <p:spPr bwMode="auto">
              <a:xfrm>
                <a:off x="-114" y="2724"/>
                <a:ext cx="0" cy="378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37" name="Line 24"/>
              <p:cNvSpPr>
                <a:spLocks noChangeShapeType="1"/>
              </p:cNvSpPr>
              <p:nvPr/>
            </p:nvSpPr>
            <p:spPr bwMode="auto">
              <a:xfrm>
                <a:off x="114" y="2724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38" name="Line 25"/>
              <p:cNvSpPr>
                <a:spLocks noChangeShapeType="1"/>
              </p:cNvSpPr>
              <p:nvPr/>
            </p:nvSpPr>
            <p:spPr bwMode="auto">
              <a:xfrm>
                <a:off x="-114" y="3102"/>
                <a:ext cx="0" cy="377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39" name="Line 26"/>
              <p:cNvSpPr>
                <a:spLocks noChangeShapeType="1"/>
              </p:cNvSpPr>
              <p:nvPr/>
            </p:nvSpPr>
            <p:spPr bwMode="auto">
              <a:xfrm>
                <a:off x="114" y="3102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40" name="Line 27"/>
              <p:cNvSpPr>
                <a:spLocks noChangeShapeType="1"/>
              </p:cNvSpPr>
              <p:nvPr/>
            </p:nvSpPr>
            <p:spPr bwMode="auto">
              <a:xfrm>
                <a:off x="-114" y="3479"/>
                <a:ext cx="0" cy="378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41" name="Line 28"/>
              <p:cNvSpPr>
                <a:spLocks noChangeShapeType="1"/>
              </p:cNvSpPr>
              <p:nvPr/>
            </p:nvSpPr>
            <p:spPr bwMode="auto">
              <a:xfrm>
                <a:off x="114" y="3479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42" name="Line 29"/>
              <p:cNvSpPr>
                <a:spLocks noChangeShapeType="1"/>
              </p:cNvSpPr>
              <p:nvPr/>
            </p:nvSpPr>
            <p:spPr bwMode="auto">
              <a:xfrm>
                <a:off x="114" y="3857"/>
                <a:ext cx="74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43" name="Line 30"/>
              <p:cNvSpPr>
                <a:spLocks noChangeShapeType="1"/>
              </p:cNvSpPr>
              <p:nvPr/>
            </p:nvSpPr>
            <p:spPr bwMode="auto">
              <a:xfrm>
                <a:off x="-114" y="3857"/>
                <a:ext cx="228" cy="0"/>
              </a:xfrm>
              <a:prstGeom prst="line">
                <a:avLst/>
              </a:prstGeom>
              <a:noFill/>
              <a:ln w="28575" cap="sq">
                <a:noFill/>
                <a:round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944" name="Rectangle 31"/>
              <p:cNvSpPr>
                <a:spLocks noChangeArrowheads="1"/>
              </p:cNvSpPr>
              <p:nvPr/>
            </p:nvSpPr>
            <p:spPr bwMode="auto">
              <a:xfrm>
                <a:off x="455" y="3869"/>
                <a:ext cx="40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51945" name="Rectangle 32"/>
              <p:cNvSpPr>
                <a:spLocks noChangeArrowheads="1"/>
              </p:cNvSpPr>
              <p:nvPr/>
            </p:nvSpPr>
            <p:spPr bwMode="auto">
              <a:xfrm>
                <a:off x="114" y="3869"/>
                <a:ext cx="341" cy="37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</a:ln>
            </p:spPr>
            <p:txBody>
              <a:bodyPr/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</a:pPr>
                <a:endParaRPr lang="zh-CN" altLang="zh-CN"/>
              </a:p>
            </p:txBody>
          </p:sp>
          <p:sp>
            <p:nvSpPr>
              <p:cNvPr id="1051946" name="Rectangle 33"/>
              <p:cNvSpPr>
                <a:spLocks noChangeArrowheads="1"/>
              </p:cNvSpPr>
              <p:nvPr/>
            </p:nvSpPr>
            <p:spPr bwMode="auto">
              <a:xfrm>
                <a:off x="-114" y="3869"/>
                <a:ext cx="228" cy="37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600"/>
                  <a:t>6</a:t>
                </a:r>
                <a:endParaRPr lang="en-US" altLang="zh-CN" sz="2600"/>
              </a:p>
            </p:txBody>
          </p:sp>
          <p:sp>
            <p:nvSpPr>
              <p:cNvPr id="1051947" name="Line 34"/>
              <p:cNvSpPr>
                <a:spLocks noChangeShapeType="1"/>
              </p:cNvSpPr>
              <p:nvPr/>
            </p:nvSpPr>
            <p:spPr bwMode="auto">
              <a:xfrm>
                <a:off x="113" y="4247"/>
                <a:ext cx="74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430" name="Group 35"/>
              <p:cNvGrpSpPr/>
              <p:nvPr/>
            </p:nvGrpSpPr>
            <p:grpSpPr bwMode="auto">
              <a:xfrm>
                <a:off x="114" y="1959"/>
                <a:ext cx="742" cy="2284"/>
                <a:chOff x="-266" y="3118"/>
                <a:chExt cx="742" cy="2671"/>
              </a:xfrm>
            </p:grpSpPr>
            <p:sp>
              <p:nvSpPr>
                <p:cNvPr id="1051948" name="Line 36"/>
                <p:cNvSpPr>
                  <a:spLocks noChangeShapeType="1"/>
                </p:cNvSpPr>
                <p:nvPr/>
              </p:nvSpPr>
              <p:spPr bwMode="auto">
                <a:xfrm>
                  <a:off x="158" y="3118"/>
                  <a:ext cx="0" cy="2671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949" name="Line 37"/>
                <p:cNvSpPr>
                  <a:spLocks noChangeShapeType="1"/>
                </p:cNvSpPr>
                <p:nvPr/>
              </p:nvSpPr>
              <p:spPr bwMode="auto">
                <a:xfrm>
                  <a:off x="476" y="3118"/>
                  <a:ext cx="0" cy="2671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950" name="Line 38"/>
                <p:cNvSpPr>
                  <a:spLocks noChangeShapeType="1"/>
                </p:cNvSpPr>
                <p:nvPr/>
              </p:nvSpPr>
              <p:spPr bwMode="auto">
                <a:xfrm>
                  <a:off x="-266" y="3118"/>
                  <a:ext cx="0" cy="2671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1051951" name="Rectangle 39"/>
            <p:cNvSpPr>
              <a:spLocks noChangeArrowheads="1"/>
            </p:cNvSpPr>
            <p:nvPr/>
          </p:nvSpPr>
          <p:spPr bwMode="auto">
            <a:xfrm>
              <a:off x="2201" y="2684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1051952" name="Rectangle 40"/>
            <p:cNvSpPr>
              <a:spLocks noChangeArrowheads="1"/>
            </p:cNvSpPr>
            <p:nvPr/>
          </p:nvSpPr>
          <p:spPr bwMode="auto">
            <a:xfrm>
              <a:off x="2201" y="2321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1051953" name="Rectangle 41"/>
            <p:cNvSpPr>
              <a:spLocks noChangeArrowheads="1"/>
            </p:cNvSpPr>
            <p:nvPr/>
          </p:nvSpPr>
          <p:spPr bwMode="auto">
            <a:xfrm>
              <a:off x="2201" y="1946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1051954" name="Rectangle 42"/>
            <p:cNvSpPr>
              <a:spLocks noChangeArrowheads="1"/>
            </p:cNvSpPr>
            <p:nvPr/>
          </p:nvSpPr>
          <p:spPr bwMode="auto">
            <a:xfrm>
              <a:off x="2201" y="1578"/>
              <a:ext cx="391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1051955" name="Rectangle 43"/>
            <p:cNvSpPr>
              <a:spLocks noChangeArrowheads="1"/>
            </p:cNvSpPr>
            <p:nvPr/>
          </p:nvSpPr>
          <p:spPr bwMode="auto">
            <a:xfrm>
              <a:off x="2201" y="1193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051956" name="Rectangle 44"/>
            <p:cNvSpPr>
              <a:spLocks noChangeArrowheads="1"/>
            </p:cNvSpPr>
            <p:nvPr/>
          </p:nvSpPr>
          <p:spPr bwMode="auto">
            <a:xfrm>
              <a:off x="2202" y="3045"/>
              <a:ext cx="39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  <p:sp>
          <p:nvSpPr>
            <p:cNvPr id="1051957" name="Rectangle 45"/>
            <p:cNvSpPr>
              <a:spLocks noChangeArrowheads="1"/>
            </p:cNvSpPr>
            <p:nvPr/>
          </p:nvSpPr>
          <p:spPr bwMode="auto">
            <a:xfrm>
              <a:off x="3563" y="1162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958" name="Rectangle 46"/>
            <p:cNvSpPr>
              <a:spLocks noChangeArrowheads="1"/>
            </p:cNvSpPr>
            <p:nvPr/>
          </p:nvSpPr>
          <p:spPr bwMode="auto">
            <a:xfrm>
              <a:off x="3201" y="1162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2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959" name="Line 47"/>
            <p:cNvSpPr>
              <a:spLocks noChangeShapeType="1"/>
            </p:cNvSpPr>
            <p:nvPr/>
          </p:nvSpPr>
          <p:spPr bwMode="auto">
            <a:xfrm>
              <a:off x="3201" y="116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60" name="Line 48"/>
            <p:cNvSpPr>
              <a:spLocks noChangeShapeType="1"/>
            </p:cNvSpPr>
            <p:nvPr/>
          </p:nvSpPr>
          <p:spPr bwMode="auto">
            <a:xfrm>
              <a:off x="3790" y="116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61" name="Line 49"/>
            <p:cNvSpPr>
              <a:spLocks noChangeShapeType="1"/>
            </p:cNvSpPr>
            <p:nvPr/>
          </p:nvSpPr>
          <p:spPr bwMode="auto">
            <a:xfrm>
              <a:off x="3563" y="1162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62" name="Line 50"/>
            <p:cNvSpPr>
              <a:spLocks noChangeShapeType="1"/>
            </p:cNvSpPr>
            <p:nvPr/>
          </p:nvSpPr>
          <p:spPr bwMode="auto">
            <a:xfrm>
              <a:off x="3201" y="1162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63" name="Line 51"/>
            <p:cNvSpPr>
              <a:spLocks noChangeShapeType="1"/>
            </p:cNvSpPr>
            <p:nvPr/>
          </p:nvSpPr>
          <p:spPr bwMode="auto">
            <a:xfrm>
              <a:off x="3201" y="148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64" name="Line 52"/>
            <p:cNvSpPr>
              <a:spLocks noChangeShapeType="1"/>
            </p:cNvSpPr>
            <p:nvPr/>
          </p:nvSpPr>
          <p:spPr bwMode="auto">
            <a:xfrm>
              <a:off x="2792" y="1342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965" name="Rectangle 53"/>
            <p:cNvSpPr>
              <a:spLocks noChangeArrowheads="1"/>
            </p:cNvSpPr>
            <p:nvPr/>
          </p:nvSpPr>
          <p:spPr bwMode="auto">
            <a:xfrm>
              <a:off x="4424" y="1162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966" name="Rectangle 54"/>
            <p:cNvSpPr>
              <a:spLocks noChangeArrowheads="1"/>
            </p:cNvSpPr>
            <p:nvPr/>
          </p:nvSpPr>
          <p:spPr bwMode="auto">
            <a:xfrm>
              <a:off x="4062" y="1162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3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967" name="Line 55"/>
            <p:cNvSpPr>
              <a:spLocks noChangeShapeType="1"/>
            </p:cNvSpPr>
            <p:nvPr/>
          </p:nvSpPr>
          <p:spPr bwMode="auto">
            <a:xfrm>
              <a:off x="4062" y="116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68" name="Line 56"/>
            <p:cNvSpPr>
              <a:spLocks noChangeShapeType="1"/>
            </p:cNvSpPr>
            <p:nvPr/>
          </p:nvSpPr>
          <p:spPr bwMode="auto">
            <a:xfrm>
              <a:off x="4651" y="116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69" name="Line 57"/>
            <p:cNvSpPr>
              <a:spLocks noChangeShapeType="1"/>
            </p:cNvSpPr>
            <p:nvPr/>
          </p:nvSpPr>
          <p:spPr bwMode="auto">
            <a:xfrm>
              <a:off x="4424" y="1162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70" name="Line 58"/>
            <p:cNvSpPr>
              <a:spLocks noChangeShapeType="1"/>
            </p:cNvSpPr>
            <p:nvPr/>
          </p:nvSpPr>
          <p:spPr bwMode="auto">
            <a:xfrm>
              <a:off x="4062" y="1162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71" name="Line 59"/>
            <p:cNvSpPr>
              <a:spLocks noChangeShapeType="1"/>
            </p:cNvSpPr>
            <p:nvPr/>
          </p:nvSpPr>
          <p:spPr bwMode="auto">
            <a:xfrm>
              <a:off x="4062" y="148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72" name="Line 60"/>
            <p:cNvSpPr>
              <a:spLocks noChangeShapeType="1"/>
            </p:cNvSpPr>
            <p:nvPr/>
          </p:nvSpPr>
          <p:spPr bwMode="auto">
            <a:xfrm>
              <a:off x="3654" y="1342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973" name="Rectangle 61"/>
            <p:cNvSpPr>
              <a:spLocks noChangeArrowheads="1"/>
            </p:cNvSpPr>
            <p:nvPr/>
          </p:nvSpPr>
          <p:spPr bwMode="auto">
            <a:xfrm>
              <a:off x="3562" y="1922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974" name="Rectangle 62"/>
            <p:cNvSpPr>
              <a:spLocks noChangeArrowheads="1"/>
            </p:cNvSpPr>
            <p:nvPr/>
          </p:nvSpPr>
          <p:spPr bwMode="auto">
            <a:xfrm>
              <a:off x="3200" y="1922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2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975" name="Line 63"/>
            <p:cNvSpPr>
              <a:spLocks noChangeShapeType="1"/>
            </p:cNvSpPr>
            <p:nvPr/>
          </p:nvSpPr>
          <p:spPr bwMode="auto">
            <a:xfrm>
              <a:off x="3200" y="192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76" name="Line 64"/>
            <p:cNvSpPr>
              <a:spLocks noChangeShapeType="1"/>
            </p:cNvSpPr>
            <p:nvPr/>
          </p:nvSpPr>
          <p:spPr bwMode="auto">
            <a:xfrm>
              <a:off x="3789" y="192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77" name="Line 65"/>
            <p:cNvSpPr>
              <a:spLocks noChangeShapeType="1"/>
            </p:cNvSpPr>
            <p:nvPr/>
          </p:nvSpPr>
          <p:spPr bwMode="auto">
            <a:xfrm>
              <a:off x="3562" y="1922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78" name="Line 66"/>
            <p:cNvSpPr>
              <a:spLocks noChangeShapeType="1"/>
            </p:cNvSpPr>
            <p:nvPr/>
          </p:nvSpPr>
          <p:spPr bwMode="auto">
            <a:xfrm>
              <a:off x="3200" y="1922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79" name="Line 67"/>
            <p:cNvSpPr>
              <a:spLocks noChangeShapeType="1"/>
            </p:cNvSpPr>
            <p:nvPr/>
          </p:nvSpPr>
          <p:spPr bwMode="auto">
            <a:xfrm>
              <a:off x="3200" y="224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80" name="Line 68"/>
            <p:cNvSpPr>
              <a:spLocks noChangeShapeType="1"/>
            </p:cNvSpPr>
            <p:nvPr/>
          </p:nvSpPr>
          <p:spPr bwMode="auto">
            <a:xfrm>
              <a:off x="2791" y="2103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981" name="Rectangle 69"/>
            <p:cNvSpPr>
              <a:spLocks noChangeArrowheads="1"/>
            </p:cNvSpPr>
            <p:nvPr/>
          </p:nvSpPr>
          <p:spPr bwMode="auto">
            <a:xfrm>
              <a:off x="3562" y="2304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982" name="Rectangle 70"/>
            <p:cNvSpPr>
              <a:spLocks noChangeArrowheads="1"/>
            </p:cNvSpPr>
            <p:nvPr/>
          </p:nvSpPr>
          <p:spPr bwMode="auto">
            <a:xfrm>
              <a:off x="3200" y="2304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3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983" name="Line 71"/>
            <p:cNvSpPr>
              <a:spLocks noChangeShapeType="1"/>
            </p:cNvSpPr>
            <p:nvPr/>
          </p:nvSpPr>
          <p:spPr bwMode="auto">
            <a:xfrm>
              <a:off x="3200" y="2304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84" name="Line 72"/>
            <p:cNvSpPr>
              <a:spLocks noChangeShapeType="1"/>
            </p:cNvSpPr>
            <p:nvPr/>
          </p:nvSpPr>
          <p:spPr bwMode="auto">
            <a:xfrm>
              <a:off x="3789" y="2304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85" name="Line 73"/>
            <p:cNvSpPr>
              <a:spLocks noChangeShapeType="1"/>
            </p:cNvSpPr>
            <p:nvPr/>
          </p:nvSpPr>
          <p:spPr bwMode="auto">
            <a:xfrm>
              <a:off x="3562" y="2304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86" name="Line 74"/>
            <p:cNvSpPr>
              <a:spLocks noChangeShapeType="1"/>
            </p:cNvSpPr>
            <p:nvPr/>
          </p:nvSpPr>
          <p:spPr bwMode="auto">
            <a:xfrm>
              <a:off x="3200" y="2304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87" name="Line 75"/>
            <p:cNvSpPr>
              <a:spLocks noChangeShapeType="1"/>
            </p:cNvSpPr>
            <p:nvPr/>
          </p:nvSpPr>
          <p:spPr bwMode="auto">
            <a:xfrm>
              <a:off x="3200" y="2630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88" name="Line 76"/>
            <p:cNvSpPr>
              <a:spLocks noChangeShapeType="1"/>
            </p:cNvSpPr>
            <p:nvPr/>
          </p:nvSpPr>
          <p:spPr bwMode="auto">
            <a:xfrm>
              <a:off x="2791" y="2485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989" name="Rectangle 77"/>
            <p:cNvSpPr>
              <a:spLocks noChangeArrowheads="1"/>
            </p:cNvSpPr>
            <p:nvPr/>
          </p:nvSpPr>
          <p:spPr bwMode="auto">
            <a:xfrm>
              <a:off x="4423" y="2304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1990" name="Rectangle 78"/>
            <p:cNvSpPr>
              <a:spLocks noChangeArrowheads="1"/>
            </p:cNvSpPr>
            <p:nvPr/>
          </p:nvSpPr>
          <p:spPr bwMode="auto">
            <a:xfrm>
              <a:off x="4061" y="2304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5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1991" name="Line 79"/>
            <p:cNvSpPr>
              <a:spLocks noChangeShapeType="1"/>
            </p:cNvSpPr>
            <p:nvPr/>
          </p:nvSpPr>
          <p:spPr bwMode="auto">
            <a:xfrm>
              <a:off x="4061" y="2304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92" name="Line 80"/>
            <p:cNvSpPr>
              <a:spLocks noChangeShapeType="1"/>
            </p:cNvSpPr>
            <p:nvPr/>
          </p:nvSpPr>
          <p:spPr bwMode="auto">
            <a:xfrm>
              <a:off x="4650" y="2304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93" name="Line 81"/>
            <p:cNvSpPr>
              <a:spLocks noChangeShapeType="1"/>
            </p:cNvSpPr>
            <p:nvPr/>
          </p:nvSpPr>
          <p:spPr bwMode="auto">
            <a:xfrm>
              <a:off x="4423" y="2304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94" name="Line 82"/>
            <p:cNvSpPr>
              <a:spLocks noChangeShapeType="1"/>
            </p:cNvSpPr>
            <p:nvPr/>
          </p:nvSpPr>
          <p:spPr bwMode="auto">
            <a:xfrm>
              <a:off x="4061" y="2304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95" name="Line 83"/>
            <p:cNvSpPr>
              <a:spLocks noChangeShapeType="1"/>
            </p:cNvSpPr>
            <p:nvPr/>
          </p:nvSpPr>
          <p:spPr bwMode="auto">
            <a:xfrm>
              <a:off x="4061" y="2630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1996" name="Line 84"/>
            <p:cNvSpPr>
              <a:spLocks noChangeShapeType="1"/>
            </p:cNvSpPr>
            <p:nvPr/>
          </p:nvSpPr>
          <p:spPr bwMode="auto">
            <a:xfrm>
              <a:off x="3653" y="2485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1997" name="Rectangle 85"/>
            <p:cNvSpPr>
              <a:spLocks noChangeArrowheads="1"/>
            </p:cNvSpPr>
            <p:nvPr/>
          </p:nvSpPr>
          <p:spPr bwMode="auto">
            <a:xfrm>
              <a:off x="4304" y="2276"/>
              <a:ext cx="483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1998" name="Rectangle 86"/>
            <p:cNvSpPr>
              <a:spLocks noChangeArrowheads="1"/>
            </p:cNvSpPr>
            <p:nvPr/>
          </p:nvSpPr>
          <p:spPr bwMode="auto">
            <a:xfrm>
              <a:off x="2562" y="2669"/>
              <a:ext cx="48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1999" name="Rectangle 87"/>
            <p:cNvSpPr>
              <a:spLocks noChangeArrowheads="1"/>
            </p:cNvSpPr>
            <p:nvPr/>
          </p:nvSpPr>
          <p:spPr bwMode="auto">
            <a:xfrm>
              <a:off x="3561" y="3073"/>
              <a:ext cx="227" cy="326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2000" name="Rectangle 88"/>
            <p:cNvSpPr>
              <a:spLocks noChangeArrowheads="1"/>
            </p:cNvSpPr>
            <p:nvPr/>
          </p:nvSpPr>
          <p:spPr bwMode="auto">
            <a:xfrm>
              <a:off x="3199" y="3073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4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2001" name="Line 89"/>
            <p:cNvSpPr>
              <a:spLocks noChangeShapeType="1"/>
            </p:cNvSpPr>
            <p:nvPr/>
          </p:nvSpPr>
          <p:spPr bwMode="auto">
            <a:xfrm>
              <a:off x="3199" y="3073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02" name="Line 90"/>
            <p:cNvSpPr>
              <a:spLocks noChangeShapeType="1"/>
            </p:cNvSpPr>
            <p:nvPr/>
          </p:nvSpPr>
          <p:spPr bwMode="auto">
            <a:xfrm>
              <a:off x="3788" y="3073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03" name="Line 91"/>
            <p:cNvSpPr>
              <a:spLocks noChangeShapeType="1"/>
            </p:cNvSpPr>
            <p:nvPr/>
          </p:nvSpPr>
          <p:spPr bwMode="auto">
            <a:xfrm>
              <a:off x="3561" y="3073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04" name="Line 92"/>
            <p:cNvSpPr>
              <a:spLocks noChangeShapeType="1"/>
            </p:cNvSpPr>
            <p:nvPr/>
          </p:nvSpPr>
          <p:spPr bwMode="auto">
            <a:xfrm>
              <a:off x="3199" y="3073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05" name="Line 93"/>
            <p:cNvSpPr>
              <a:spLocks noChangeShapeType="1"/>
            </p:cNvSpPr>
            <p:nvPr/>
          </p:nvSpPr>
          <p:spPr bwMode="auto">
            <a:xfrm>
              <a:off x="3199" y="3399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06" name="Line 94"/>
            <p:cNvSpPr>
              <a:spLocks noChangeShapeType="1"/>
            </p:cNvSpPr>
            <p:nvPr/>
          </p:nvSpPr>
          <p:spPr bwMode="auto">
            <a:xfrm>
              <a:off x="2790" y="3254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2007" name="Line 95"/>
            <p:cNvSpPr>
              <a:spLocks noChangeShapeType="1"/>
            </p:cNvSpPr>
            <p:nvPr/>
          </p:nvSpPr>
          <p:spPr bwMode="auto">
            <a:xfrm>
              <a:off x="3652" y="3254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2008" name="Rectangle 96"/>
            <p:cNvSpPr>
              <a:spLocks noChangeArrowheads="1"/>
            </p:cNvSpPr>
            <p:nvPr/>
          </p:nvSpPr>
          <p:spPr bwMode="auto">
            <a:xfrm>
              <a:off x="5285" y="1152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2009" name="Rectangle 97"/>
            <p:cNvSpPr>
              <a:spLocks noChangeArrowheads="1"/>
            </p:cNvSpPr>
            <p:nvPr/>
          </p:nvSpPr>
          <p:spPr bwMode="auto">
            <a:xfrm>
              <a:off x="4923" y="1152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4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2010" name="Line 98"/>
            <p:cNvSpPr>
              <a:spLocks noChangeShapeType="1"/>
            </p:cNvSpPr>
            <p:nvPr/>
          </p:nvSpPr>
          <p:spPr bwMode="auto">
            <a:xfrm>
              <a:off x="4923" y="115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11" name="Line 99"/>
            <p:cNvSpPr>
              <a:spLocks noChangeShapeType="1"/>
            </p:cNvSpPr>
            <p:nvPr/>
          </p:nvSpPr>
          <p:spPr bwMode="auto">
            <a:xfrm>
              <a:off x="5512" y="1152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12" name="Line 100"/>
            <p:cNvSpPr>
              <a:spLocks noChangeShapeType="1"/>
            </p:cNvSpPr>
            <p:nvPr/>
          </p:nvSpPr>
          <p:spPr bwMode="auto">
            <a:xfrm>
              <a:off x="5285" y="1152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13" name="Line 101"/>
            <p:cNvSpPr>
              <a:spLocks noChangeShapeType="1"/>
            </p:cNvSpPr>
            <p:nvPr/>
          </p:nvSpPr>
          <p:spPr bwMode="auto">
            <a:xfrm>
              <a:off x="4923" y="1152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14" name="Line 102"/>
            <p:cNvSpPr>
              <a:spLocks noChangeShapeType="1"/>
            </p:cNvSpPr>
            <p:nvPr/>
          </p:nvSpPr>
          <p:spPr bwMode="auto">
            <a:xfrm>
              <a:off x="4923" y="147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15" name="Line 103"/>
            <p:cNvSpPr>
              <a:spLocks noChangeShapeType="1"/>
            </p:cNvSpPr>
            <p:nvPr/>
          </p:nvSpPr>
          <p:spPr bwMode="auto">
            <a:xfrm>
              <a:off x="4514" y="1333"/>
              <a:ext cx="397" cy="1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  <a:tailEnd type="triangle" w="med" len="med"/>
            </a:ln>
          </p:spPr>
          <p:txBody>
            <a:bodyPr wrap="none"/>
            <a:p>
              <a:endParaRPr lang="zh-CN" altLang="en-US"/>
            </a:p>
          </p:txBody>
        </p:sp>
        <p:sp>
          <p:nvSpPr>
            <p:cNvPr id="1052016" name="Rectangle 104"/>
            <p:cNvSpPr>
              <a:spLocks noChangeArrowheads="1"/>
            </p:cNvSpPr>
            <p:nvPr/>
          </p:nvSpPr>
          <p:spPr bwMode="auto">
            <a:xfrm>
              <a:off x="5165" y="1116"/>
              <a:ext cx="483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2017" name="Rectangle 105"/>
            <p:cNvSpPr>
              <a:spLocks noChangeArrowheads="1"/>
            </p:cNvSpPr>
            <p:nvPr/>
          </p:nvSpPr>
          <p:spPr bwMode="auto">
            <a:xfrm>
              <a:off x="2562" y="1532"/>
              <a:ext cx="48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2018" name="Rectangle 106"/>
            <p:cNvSpPr>
              <a:spLocks noChangeArrowheads="1"/>
            </p:cNvSpPr>
            <p:nvPr/>
          </p:nvSpPr>
          <p:spPr bwMode="auto">
            <a:xfrm>
              <a:off x="4413" y="3078"/>
              <a:ext cx="227" cy="3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anchor="b"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</a:pPr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052019" name="Rectangle 107"/>
            <p:cNvSpPr>
              <a:spLocks noChangeArrowheads="1"/>
            </p:cNvSpPr>
            <p:nvPr/>
          </p:nvSpPr>
          <p:spPr bwMode="auto">
            <a:xfrm>
              <a:off x="4051" y="3078"/>
              <a:ext cx="362" cy="326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5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1052020" name="Line 108"/>
            <p:cNvSpPr>
              <a:spLocks noChangeShapeType="1"/>
            </p:cNvSpPr>
            <p:nvPr/>
          </p:nvSpPr>
          <p:spPr bwMode="auto">
            <a:xfrm>
              <a:off x="4051" y="3078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21" name="Line 109"/>
            <p:cNvSpPr>
              <a:spLocks noChangeShapeType="1"/>
            </p:cNvSpPr>
            <p:nvPr/>
          </p:nvSpPr>
          <p:spPr bwMode="auto">
            <a:xfrm>
              <a:off x="4640" y="3078"/>
              <a:ext cx="0" cy="326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22" name="Line 110"/>
            <p:cNvSpPr>
              <a:spLocks noChangeShapeType="1"/>
            </p:cNvSpPr>
            <p:nvPr/>
          </p:nvSpPr>
          <p:spPr bwMode="auto">
            <a:xfrm>
              <a:off x="4413" y="3078"/>
              <a:ext cx="0" cy="326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23" name="Line 111"/>
            <p:cNvSpPr>
              <a:spLocks noChangeShapeType="1"/>
            </p:cNvSpPr>
            <p:nvPr/>
          </p:nvSpPr>
          <p:spPr bwMode="auto">
            <a:xfrm>
              <a:off x="4051" y="3078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24" name="Line 112"/>
            <p:cNvSpPr>
              <a:spLocks noChangeShapeType="1"/>
            </p:cNvSpPr>
            <p:nvPr/>
          </p:nvSpPr>
          <p:spPr bwMode="auto">
            <a:xfrm>
              <a:off x="4051" y="3404"/>
              <a:ext cx="589" cy="0"/>
            </a:xfrm>
            <a:prstGeom prst="line">
              <a:avLst/>
            </a:prstGeom>
            <a:noFill/>
            <a:ln w="28575" cap="sq">
              <a:solidFill>
                <a:srgbClr val="006699"/>
              </a:solidFill>
              <a:miter lim="800000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52025" name="Rectangle 113"/>
            <p:cNvSpPr>
              <a:spLocks noChangeArrowheads="1"/>
            </p:cNvSpPr>
            <p:nvPr/>
          </p:nvSpPr>
          <p:spPr bwMode="auto">
            <a:xfrm>
              <a:off x="4294" y="3050"/>
              <a:ext cx="483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2026" name="Rectangle 114"/>
            <p:cNvSpPr>
              <a:spLocks noChangeArrowheads="1"/>
            </p:cNvSpPr>
            <p:nvPr/>
          </p:nvSpPr>
          <p:spPr bwMode="auto">
            <a:xfrm>
              <a:off x="3442" y="1895"/>
              <a:ext cx="481" cy="3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p>
              <a:pPr algn="ctr"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∧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1052027" name="Text Box 115"/>
            <p:cNvSpPr txBox="1">
              <a:spLocks noChangeArrowheads="1"/>
            </p:cNvSpPr>
            <p:nvPr/>
          </p:nvSpPr>
          <p:spPr bwMode="auto">
            <a:xfrm>
              <a:off x="2199" y="839"/>
              <a:ext cx="90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endParaRPr kumimoji="0" lang="zh-CN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1052028" name="Rectangle 116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077200" cy="762000"/>
          </a:xfrm>
          <a:noFill/>
        </p:spPr>
        <p:txBody>
          <a:bodyPr/>
          <a:p>
            <a:pPr eaLnBrk="1" hangingPunct="1"/>
            <a:r>
              <a:rPr lang="zh-CN" altLang="en-US" sz="2800" b="1" smtClean="0">
                <a:solidFill>
                  <a:srgbClr val="3333FF"/>
                </a:solidFill>
              </a:rPr>
              <a:t>拓扑排序的实现算法</a:t>
            </a:r>
            <a:r>
              <a:rPr lang="en-US" altLang="zh-CN" sz="2800" b="1" smtClean="0">
                <a:solidFill>
                  <a:srgbClr val="3333FF"/>
                </a:solidFill>
              </a:rPr>
              <a:t>:</a:t>
            </a:r>
            <a:endParaRPr lang="en-US" altLang="zh-CN" sz="2800" b="1" smtClean="0">
              <a:solidFill>
                <a:srgbClr val="3333FF"/>
              </a:solidFill>
            </a:endParaRPr>
          </a:p>
        </p:txBody>
      </p:sp>
      <p:sp>
        <p:nvSpPr>
          <p:cNvPr id="1052029" name="Text Box 117"/>
          <p:cNvSpPr txBox="1">
            <a:spLocks noChangeArrowheads="1"/>
          </p:cNvSpPr>
          <p:nvPr/>
        </p:nvSpPr>
        <p:spPr bwMode="auto">
          <a:xfrm>
            <a:off x="3168650" y="5619750"/>
            <a:ext cx="630238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6</a:t>
            </a:r>
            <a:endParaRPr lang="en-US" altLang="zh-CN" sz="3400" baseline="-25000"/>
          </a:p>
        </p:txBody>
      </p:sp>
      <p:sp>
        <p:nvSpPr>
          <p:cNvPr id="1052030" name="Text Box 118"/>
          <p:cNvSpPr txBox="1">
            <a:spLocks noChangeArrowheads="1"/>
          </p:cNvSpPr>
          <p:nvPr/>
        </p:nvSpPr>
        <p:spPr bwMode="auto">
          <a:xfrm>
            <a:off x="3789363" y="5619750"/>
            <a:ext cx="630237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1</a:t>
            </a:r>
            <a:endParaRPr lang="en-US" altLang="zh-CN" sz="3400" baseline="-25000"/>
          </a:p>
        </p:txBody>
      </p:sp>
      <p:sp>
        <p:nvSpPr>
          <p:cNvPr id="1052031" name="Text Box 119"/>
          <p:cNvSpPr txBox="1">
            <a:spLocks noChangeArrowheads="1"/>
          </p:cNvSpPr>
          <p:nvPr/>
        </p:nvSpPr>
        <p:spPr bwMode="auto">
          <a:xfrm>
            <a:off x="4471988" y="5619750"/>
            <a:ext cx="630237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4</a:t>
            </a:r>
            <a:endParaRPr lang="en-US" altLang="zh-CN" sz="3400" baseline="-25000"/>
          </a:p>
        </p:txBody>
      </p:sp>
      <p:sp>
        <p:nvSpPr>
          <p:cNvPr id="1052032" name="Text Box 120"/>
          <p:cNvSpPr txBox="1">
            <a:spLocks noChangeArrowheads="1"/>
          </p:cNvSpPr>
          <p:nvPr/>
        </p:nvSpPr>
        <p:spPr bwMode="auto">
          <a:xfrm>
            <a:off x="5194300" y="5619750"/>
            <a:ext cx="630238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5</a:t>
            </a:r>
            <a:endParaRPr lang="en-US" altLang="zh-CN" sz="3400" baseline="-25000"/>
          </a:p>
        </p:txBody>
      </p:sp>
      <p:sp>
        <p:nvSpPr>
          <p:cNvPr id="1052033" name="Text Box 121"/>
          <p:cNvSpPr txBox="1">
            <a:spLocks noChangeArrowheads="1"/>
          </p:cNvSpPr>
          <p:nvPr/>
        </p:nvSpPr>
        <p:spPr bwMode="auto">
          <a:xfrm>
            <a:off x="5913438" y="5619750"/>
            <a:ext cx="630237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3</a:t>
            </a:r>
            <a:endParaRPr lang="en-US" altLang="zh-CN" sz="3400" baseline="-25000"/>
          </a:p>
        </p:txBody>
      </p:sp>
      <p:sp>
        <p:nvSpPr>
          <p:cNvPr id="1052034" name="Text Box 122"/>
          <p:cNvSpPr txBox="1">
            <a:spLocks noChangeArrowheads="1"/>
          </p:cNvSpPr>
          <p:nvPr/>
        </p:nvSpPr>
        <p:spPr bwMode="auto">
          <a:xfrm>
            <a:off x="6599238" y="5619750"/>
            <a:ext cx="630237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3400"/>
              <a:t>V</a:t>
            </a:r>
            <a:r>
              <a:rPr lang="en-US" altLang="zh-CN" sz="3400" baseline="-25000"/>
              <a:t>2</a:t>
            </a:r>
            <a:endParaRPr lang="en-US" altLang="zh-CN" sz="3400" baseline="-25000"/>
          </a:p>
        </p:txBody>
      </p:sp>
      <p:sp>
        <p:nvSpPr>
          <p:cNvPr id="1052035" name="Text Box 123"/>
          <p:cNvSpPr txBox="1">
            <a:spLocks noChangeArrowheads="1"/>
          </p:cNvSpPr>
          <p:nvPr/>
        </p:nvSpPr>
        <p:spPr bwMode="auto">
          <a:xfrm>
            <a:off x="928688" y="5627688"/>
            <a:ext cx="2462212" cy="609600"/>
          </a:xfrm>
          <a:prstGeom prst="rect">
            <a:avLst/>
          </a:prstGeom>
          <a:noFill/>
          <a:ln w="31750" algn="ctr">
            <a:noFill/>
            <a:miter lim="800000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3400">
                <a:solidFill>
                  <a:srgbClr val="000000"/>
                </a:solidFill>
              </a:rPr>
              <a:t>拓扑序列：</a:t>
            </a:r>
            <a:endParaRPr lang="zh-CN" altLang="en-US" sz="3400">
              <a:solidFill>
                <a:srgbClr val="000000"/>
              </a:solidFill>
            </a:endParaRPr>
          </a:p>
        </p:txBody>
      </p:sp>
      <p:grpSp>
        <p:nvGrpSpPr>
          <p:cNvPr id="431" name="Group 124"/>
          <p:cNvGrpSpPr/>
          <p:nvPr/>
        </p:nvGrpSpPr>
        <p:grpSpPr bwMode="auto">
          <a:xfrm>
            <a:off x="4860925" y="2060575"/>
            <a:ext cx="1517650" cy="3181350"/>
            <a:chOff x="4558" y="1498"/>
            <a:chExt cx="956" cy="2004"/>
          </a:xfrm>
        </p:grpSpPr>
        <p:sp>
          <p:nvSpPr>
            <p:cNvPr id="1052036" name="Text Box 125"/>
            <p:cNvSpPr txBox="1">
              <a:spLocks noChangeArrowheads="1"/>
            </p:cNvSpPr>
            <p:nvPr/>
          </p:nvSpPr>
          <p:spPr bwMode="auto">
            <a:xfrm>
              <a:off x="4558" y="1516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1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37" name="Text Box 126"/>
            <p:cNvSpPr txBox="1">
              <a:spLocks noChangeArrowheads="1"/>
            </p:cNvSpPr>
            <p:nvPr/>
          </p:nvSpPr>
          <p:spPr bwMode="auto">
            <a:xfrm>
              <a:off x="4558" y="1782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2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38" name="Text Box 127"/>
            <p:cNvSpPr txBox="1">
              <a:spLocks noChangeArrowheads="1"/>
            </p:cNvSpPr>
            <p:nvPr/>
          </p:nvSpPr>
          <p:spPr bwMode="auto">
            <a:xfrm>
              <a:off x="4558" y="2045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3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39" name="Text Box 128"/>
            <p:cNvSpPr txBox="1">
              <a:spLocks noChangeArrowheads="1"/>
            </p:cNvSpPr>
            <p:nvPr/>
          </p:nvSpPr>
          <p:spPr bwMode="auto">
            <a:xfrm>
              <a:off x="4558" y="2340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4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40" name="Text Box 129"/>
            <p:cNvSpPr txBox="1">
              <a:spLocks noChangeArrowheads="1"/>
            </p:cNvSpPr>
            <p:nvPr/>
          </p:nvSpPr>
          <p:spPr bwMode="auto">
            <a:xfrm>
              <a:off x="4558" y="2619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5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 useBgFill="1">
          <p:nvSpPr>
            <p:cNvPr id="1052041" name="Rectangle 130"/>
            <p:cNvSpPr>
              <a:spLocks noChangeArrowheads="1"/>
            </p:cNvSpPr>
            <p:nvPr/>
          </p:nvSpPr>
          <p:spPr bwMode="auto">
            <a:xfrm>
              <a:off x="4874" y="1531"/>
              <a:ext cx="499" cy="1627"/>
            </a:xfrm>
            <a:prstGeom prst="rect">
              <a:avLst/>
            </a:prstGeom>
            <a:ln w="25400" algn="ctr">
              <a:solidFill>
                <a:srgbClr val="FF0000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/>
            </a:p>
          </p:txBody>
        </p:sp>
        <p:sp>
          <p:nvSpPr>
            <p:cNvPr id="1052042" name="Line 131"/>
            <p:cNvSpPr>
              <a:spLocks noChangeShapeType="1"/>
            </p:cNvSpPr>
            <p:nvPr/>
          </p:nvSpPr>
          <p:spPr bwMode="auto">
            <a:xfrm>
              <a:off x="4874" y="1811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43" name="Line 132"/>
            <p:cNvSpPr>
              <a:spLocks noChangeShapeType="1"/>
            </p:cNvSpPr>
            <p:nvPr/>
          </p:nvSpPr>
          <p:spPr bwMode="auto">
            <a:xfrm>
              <a:off x="4874" y="2090"/>
              <a:ext cx="49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44" name="Line 133"/>
            <p:cNvSpPr>
              <a:spLocks noChangeShapeType="1"/>
            </p:cNvSpPr>
            <p:nvPr/>
          </p:nvSpPr>
          <p:spPr bwMode="auto">
            <a:xfrm>
              <a:off x="4874" y="2368"/>
              <a:ext cx="49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45" name="Line 134"/>
            <p:cNvSpPr>
              <a:spLocks noChangeShapeType="1"/>
            </p:cNvSpPr>
            <p:nvPr/>
          </p:nvSpPr>
          <p:spPr bwMode="auto">
            <a:xfrm>
              <a:off x="4874" y="2648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46" name="Line 135"/>
            <p:cNvSpPr>
              <a:spLocks noChangeShapeType="1"/>
            </p:cNvSpPr>
            <p:nvPr/>
          </p:nvSpPr>
          <p:spPr bwMode="auto">
            <a:xfrm>
              <a:off x="4874" y="2927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47" name="Text Box 136"/>
            <p:cNvSpPr txBox="1">
              <a:spLocks noChangeArrowheads="1"/>
            </p:cNvSpPr>
            <p:nvPr/>
          </p:nvSpPr>
          <p:spPr bwMode="auto">
            <a:xfrm>
              <a:off x="4558" y="2893"/>
              <a:ext cx="331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V</a:t>
              </a:r>
              <a:r>
                <a:rPr lang="en-US" altLang="zh-CN" sz="2600" baseline="-25000">
                  <a:solidFill>
                    <a:srgbClr val="000066"/>
                  </a:solidFill>
                </a:rPr>
                <a:t>6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48" name="Text Box 137"/>
            <p:cNvSpPr txBox="1">
              <a:spLocks noChangeArrowheads="1"/>
            </p:cNvSpPr>
            <p:nvPr/>
          </p:nvSpPr>
          <p:spPr bwMode="auto">
            <a:xfrm>
              <a:off x="4601" y="3203"/>
              <a:ext cx="913" cy="299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en-US" altLang="zh-CN" sz="2600" i="1"/>
                <a:t>indegree</a:t>
              </a:r>
              <a:endParaRPr lang="en-US" altLang="zh-CN" sz="2600" i="1"/>
            </a:p>
          </p:txBody>
        </p:sp>
        <p:sp>
          <p:nvSpPr>
            <p:cNvPr id="1052049" name="Text Box 138"/>
            <p:cNvSpPr txBox="1">
              <a:spLocks noChangeArrowheads="1"/>
            </p:cNvSpPr>
            <p:nvPr/>
          </p:nvSpPr>
          <p:spPr bwMode="auto">
            <a:xfrm>
              <a:off x="4996" y="1498"/>
              <a:ext cx="249" cy="3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000"/>
                <a:t>0</a:t>
              </a:r>
              <a:endParaRPr lang="en-US" altLang="zh-CN" sz="3000" baseline="-25000"/>
            </a:p>
          </p:txBody>
        </p:sp>
        <p:sp>
          <p:nvSpPr>
            <p:cNvPr id="1052050" name="Text Box 139"/>
            <p:cNvSpPr txBox="1">
              <a:spLocks noChangeArrowheads="1"/>
            </p:cNvSpPr>
            <p:nvPr/>
          </p:nvSpPr>
          <p:spPr bwMode="auto">
            <a:xfrm>
              <a:off x="4996" y="2863"/>
              <a:ext cx="249" cy="3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000"/>
                <a:t>0</a:t>
              </a:r>
              <a:endParaRPr lang="en-US" altLang="zh-CN" sz="3000" baseline="-25000"/>
            </a:p>
          </p:txBody>
        </p:sp>
        <p:sp>
          <p:nvSpPr>
            <p:cNvPr id="1052051" name="Text Box 140"/>
            <p:cNvSpPr txBox="1">
              <a:spLocks noChangeArrowheads="1"/>
            </p:cNvSpPr>
            <p:nvPr/>
          </p:nvSpPr>
          <p:spPr bwMode="auto">
            <a:xfrm>
              <a:off x="4996" y="2071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2</a:t>
              </a:r>
              <a:endParaRPr lang="en-US" altLang="zh-CN" sz="3000" baseline="-25000"/>
            </a:p>
          </p:txBody>
        </p:sp>
        <p:sp>
          <p:nvSpPr>
            <p:cNvPr id="1052052" name="Text Box 141"/>
            <p:cNvSpPr txBox="1">
              <a:spLocks noChangeArrowheads="1"/>
            </p:cNvSpPr>
            <p:nvPr/>
          </p:nvSpPr>
          <p:spPr bwMode="auto">
            <a:xfrm>
              <a:off x="4996" y="1799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2</a:t>
              </a:r>
              <a:endParaRPr lang="en-US" altLang="zh-CN" sz="3000" baseline="-25000"/>
            </a:p>
          </p:txBody>
        </p:sp>
        <p:sp>
          <p:nvSpPr>
            <p:cNvPr id="1052053" name="Text Box 142"/>
            <p:cNvSpPr txBox="1">
              <a:spLocks noChangeArrowheads="1"/>
            </p:cNvSpPr>
            <p:nvPr/>
          </p:nvSpPr>
          <p:spPr bwMode="auto">
            <a:xfrm>
              <a:off x="4996" y="2343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2</a:t>
              </a:r>
              <a:endParaRPr lang="en-US" altLang="zh-CN" sz="3000" baseline="-25000"/>
            </a:p>
          </p:txBody>
        </p:sp>
        <p:sp>
          <p:nvSpPr>
            <p:cNvPr id="1052054" name="Text Box 143"/>
            <p:cNvSpPr txBox="1">
              <a:spLocks noChangeArrowheads="1"/>
            </p:cNvSpPr>
            <p:nvPr/>
          </p:nvSpPr>
          <p:spPr bwMode="auto">
            <a:xfrm>
              <a:off x="4996" y="2615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2</a:t>
              </a:r>
              <a:endParaRPr lang="en-US" altLang="zh-CN" sz="3000" baseline="-25000"/>
            </a:p>
          </p:txBody>
        </p:sp>
      </p:grpSp>
      <p:grpSp>
        <p:nvGrpSpPr>
          <p:cNvPr id="432" name="Group 144"/>
          <p:cNvGrpSpPr/>
          <p:nvPr/>
        </p:nvGrpSpPr>
        <p:grpSpPr bwMode="auto">
          <a:xfrm>
            <a:off x="7023100" y="2089150"/>
            <a:ext cx="1293813" cy="3167063"/>
            <a:chOff x="5937" y="1516"/>
            <a:chExt cx="815" cy="1995"/>
          </a:xfrm>
        </p:grpSpPr>
        <p:sp>
          <p:nvSpPr>
            <p:cNvPr id="1052055" name="Text Box 145"/>
            <p:cNvSpPr txBox="1">
              <a:spLocks noChangeArrowheads="1"/>
            </p:cNvSpPr>
            <p:nvPr/>
          </p:nvSpPr>
          <p:spPr bwMode="auto">
            <a:xfrm>
              <a:off x="5937" y="1516"/>
              <a:ext cx="232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5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56" name="Text Box 146"/>
            <p:cNvSpPr txBox="1">
              <a:spLocks noChangeArrowheads="1"/>
            </p:cNvSpPr>
            <p:nvPr/>
          </p:nvSpPr>
          <p:spPr bwMode="auto">
            <a:xfrm>
              <a:off x="5937" y="1782"/>
              <a:ext cx="232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4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57" name="Text Box 147"/>
            <p:cNvSpPr txBox="1">
              <a:spLocks noChangeArrowheads="1"/>
            </p:cNvSpPr>
            <p:nvPr/>
          </p:nvSpPr>
          <p:spPr bwMode="auto">
            <a:xfrm>
              <a:off x="5937" y="2045"/>
              <a:ext cx="232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3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58" name="Text Box 148"/>
            <p:cNvSpPr txBox="1">
              <a:spLocks noChangeArrowheads="1"/>
            </p:cNvSpPr>
            <p:nvPr/>
          </p:nvSpPr>
          <p:spPr bwMode="auto">
            <a:xfrm>
              <a:off x="5937" y="2340"/>
              <a:ext cx="232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2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59" name="Text Box 149"/>
            <p:cNvSpPr txBox="1">
              <a:spLocks noChangeArrowheads="1"/>
            </p:cNvSpPr>
            <p:nvPr/>
          </p:nvSpPr>
          <p:spPr bwMode="auto">
            <a:xfrm>
              <a:off x="5937" y="2619"/>
              <a:ext cx="232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1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 useBgFill="1">
          <p:nvSpPr>
            <p:cNvPr id="1052060" name="Rectangle 150"/>
            <p:cNvSpPr>
              <a:spLocks noChangeArrowheads="1"/>
            </p:cNvSpPr>
            <p:nvPr/>
          </p:nvSpPr>
          <p:spPr bwMode="auto">
            <a:xfrm>
              <a:off x="6253" y="1531"/>
              <a:ext cx="499" cy="1627"/>
            </a:xfrm>
            <a:prstGeom prst="rect">
              <a:avLst/>
            </a:prstGeom>
            <a:ln w="25400" algn="ctr">
              <a:solidFill>
                <a:srgbClr val="FF0000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/>
            </a:p>
          </p:txBody>
        </p:sp>
        <p:sp>
          <p:nvSpPr>
            <p:cNvPr id="1052061" name="Line 151"/>
            <p:cNvSpPr>
              <a:spLocks noChangeShapeType="1"/>
            </p:cNvSpPr>
            <p:nvPr/>
          </p:nvSpPr>
          <p:spPr bwMode="auto">
            <a:xfrm>
              <a:off x="6253" y="1811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62" name="Line 152"/>
            <p:cNvSpPr>
              <a:spLocks noChangeShapeType="1"/>
            </p:cNvSpPr>
            <p:nvPr/>
          </p:nvSpPr>
          <p:spPr bwMode="auto">
            <a:xfrm>
              <a:off x="6253" y="2090"/>
              <a:ext cx="49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63" name="Line 153"/>
            <p:cNvSpPr>
              <a:spLocks noChangeShapeType="1"/>
            </p:cNvSpPr>
            <p:nvPr/>
          </p:nvSpPr>
          <p:spPr bwMode="auto">
            <a:xfrm>
              <a:off x="6253" y="2368"/>
              <a:ext cx="49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64" name="Line 154"/>
            <p:cNvSpPr>
              <a:spLocks noChangeShapeType="1"/>
            </p:cNvSpPr>
            <p:nvPr/>
          </p:nvSpPr>
          <p:spPr bwMode="auto">
            <a:xfrm>
              <a:off x="6253" y="2648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65" name="Line 155"/>
            <p:cNvSpPr>
              <a:spLocks noChangeShapeType="1"/>
            </p:cNvSpPr>
            <p:nvPr/>
          </p:nvSpPr>
          <p:spPr bwMode="auto">
            <a:xfrm>
              <a:off x="6253" y="2927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lIns="90000" tIns="46800" rIns="90000" bIns="46800">
              <a:spAutoFit/>
            </a:bodyPr>
            <a:p>
              <a:endParaRPr lang="zh-CN" altLang="en-US"/>
            </a:p>
          </p:txBody>
        </p:sp>
        <p:sp>
          <p:nvSpPr>
            <p:cNvPr id="1052066" name="Text Box 156"/>
            <p:cNvSpPr txBox="1">
              <a:spLocks noChangeArrowheads="1"/>
            </p:cNvSpPr>
            <p:nvPr/>
          </p:nvSpPr>
          <p:spPr bwMode="auto">
            <a:xfrm>
              <a:off x="5937" y="2893"/>
              <a:ext cx="232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600">
                  <a:solidFill>
                    <a:srgbClr val="000066"/>
                  </a:solidFill>
                </a:rPr>
                <a:t>0</a:t>
              </a:r>
              <a:endParaRPr lang="en-US" altLang="zh-CN" sz="2600" baseline="-25000">
                <a:solidFill>
                  <a:srgbClr val="000066"/>
                </a:solidFill>
              </a:endParaRPr>
            </a:p>
          </p:txBody>
        </p:sp>
        <p:sp>
          <p:nvSpPr>
            <p:cNvPr id="1052067" name="Text Box 157"/>
            <p:cNvSpPr txBox="1">
              <a:spLocks noChangeArrowheads="1"/>
            </p:cNvSpPr>
            <p:nvPr/>
          </p:nvSpPr>
          <p:spPr bwMode="auto">
            <a:xfrm>
              <a:off x="5980" y="3203"/>
              <a:ext cx="665" cy="30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lIns="90000" tIns="46800" rIns="90000" bIns="46800">
              <a:spAutoFit/>
            </a:bodyPr>
            <a:p>
              <a:pPr algn="ctr" eaLnBrk="1" hangingPunct="1"/>
              <a:r>
                <a:rPr lang="en-US" altLang="zh-CN" sz="2600" i="1"/>
                <a:t>   </a:t>
              </a:r>
              <a:r>
                <a:rPr lang="zh-CN" altLang="en-US" sz="2600" i="1"/>
                <a:t>栈</a:t>
              </a:r>
              <a:endParaRPr lang="zh-CN" altLang="en-US" sz="2600" i="1"/>
            </a:p>
          </p:txBody>
        </p:sp>
      </p:grpSp>
      <p:grpSp>
        <p:nvGrpSpPr>
          <p:cNvPr id="433" name="Group 158"/>
          <p:cNvGrpSpPr/>
          <p:nvPr/>
        </p:nvGrpSpPr>
        <p:grpSpPr bwMode="auto">
          <a:xfrm>
            <a:off x="5564188" y="2971800"/>
            <a:ext cx="358775" cy="981075"/>
            <a:chOff x="5398" y="2072"/>
            <a:chExt cx="226" cy="618"/>
          </a:xfrm>
        </p:grpSpPr>
        <p:sp>
          <p:nvSpPr>
            <p:cNvPr id="1052068" name="Rectangle 159"/>
            <p:cNvSpPr>
              <a:spLocks noChangeArrowheads="1"/>
            </p:cNvSpPr>
            <p:nvPr/>
          </p:nvSpPr>
          <p:spPr bwMode="auto">
            <a:xfrm>
              <a:off x="5420" y="2137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69" name="Text Box 160"/>
            <p:cNvSpPr txBox="1">
              <a:spLocks noChangeArrowheads="1"/>
            </p:cNvSpPr>
            <p:nvPr/>
          </p:nvSpPr>
          <p:spPr bwMode="auto">
            <a:xfrm>
              <a:off x="5398" y="2072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1</a:t>
              </a:r>
              <a:endParaRPr lang="en-US" altLang="zh-CN" sz="3000" baseline="-25000"/>
            </a:p>
          </p:txBody>
        </p:sp>
      </p:grpSp>
      <p:grpSp>
        <p:nvGrpSpPr>
          <p:cNvPr id="434" name="Group 161"/>
          <p:cNvGrpSpPr/>
          <p:nvPr/>
        </p:nvGrpSpPr>
        <p:grpSpPr bwMode="auto">
          <a:xfrm>
            <a:off x="5564188" y="2540000"/>
            <a:ext cx="358775" cy="981075"/>
            <a:chOff x="5398" y="1800"/>
            <a:chExt cx="226" cy="618"/>
          </a:xfrm>
        </p:grpSpPr>
        <p:sp>
          <p:nvSpPr>
            <p:cNvPr id="1052070" name="Rectangle 162"/>
            <p:cNvSpPr>
              <a:spLocks noChangeArrowheads="1"/>
            </p:cNvSpPr>
            <p:nvPr/>
          </p:nvSpPr>
          <p:spPr bwMode="auto">
            <a:xfrm>
              <a:off x="5420" y="1865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71" name="Text Box 163"/>
            <p:cNvSpPr txBox="1">
              <a:spLocks noChangeArrowheads="1"/>
            </p:cNvSpPr>
            <p:nvPr/>
          </p:nvSpPr>
          <p:spPr bwMode="auto">
            <a:xfrm>
              <a:off x="5398" y="1800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1</a:t>
              </a:r>
              <a:endParaRPr lang="en-US" altLang="zh-CN" sz="3000" baseline="-25000"/>
            </a:p>
          </p:txBody>
        </p:sp>
      </p:grpSp>
      <p:grpSp>
        <p:nvGrpSpPr>
          <p:cNvPr id="435" name="Group 164"/>
          <p:cNvGrpSpPr/>
          <p:nvPr/>
        </p:nvGrpSpPr>
        <p:grpSpPr bwMode="auto">
          <a:xfrm>
            <a:off x="5564188" y="3403600"/>
            <a:ext cx="358775" cy="981075"/>
            <a:chOff x="5398" y="2344"/>
            <a:chExt cx="226" cy="618"/>
          </a:xfrm>
        </p:grpSpPr>
        <p:sp>
          <p:nvSpPr>
            <p:cNvPr id="1052072" name="Rectangle 165"/>
            <p:cNvSpPr>
              <a:spLocks noChangeArrowheads="1"/>
            </p:cNvSpPr>
            <p:nvPr/>
          </p:nvSpPr>
          <p:spPr bwMode="auto">
            <a:xfrm>
              <a:off x="5420" y="2421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73" name="Text Box 166"/>
            <p:cNvSpPr txBox="1">
              <a:spLocks noChangeArrowheads="1"/>
            </p:cNvSpPr>
            <p:nvPr/>
          </p:nvSpPr>
          <p:spPr bwMode="auto">
            <a:xfrm>
              <a:off x="5398" y="2344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1</a:t>
              </a:r>
              <a:endParaRPr lang="en-US" altLang="zh-CN" sz="3000" baseline="-25000"/>
            </a:p>
          </p:txBody>
        </p:sp>
      </p:grpSp>
      <p:grpSp>
        <p:nvGrpSpPr>
          <p:cNvPr id="436" name="Group 167"/>
          <p:cNvGrpSpPr/>
          <p:nvPr/>
        </p:nvGrpSpPr>
        <p:grpSpPr bwMode="auto">
          <a:xfrm>
            <a:off x="5559425" y="3835400"/>
            <a:ext cx="358775" cy="981075"/>
            <a:chOff x="5398" y="2616"/>
            <a:chExt cx="226" cy="618"/>
          </a:xfrm>
        </p:grpSpPr>
        <p:sp>
          <p:nvSpPr>
            <p:cNvPr id="1052074" name="Rectangle 168"/>
            <p:cNvSpPr>
              <a:spLocks noChangeArrowheads="1"/>
            </p:cNvSpPr>
            <p:nvPr/>
          </p:nvSpPr>
          <p:spPr bwMode="auto">
            <a:xfrm>
              <a:off x="5420" y="2681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75" name="Text Box 169"/>
            <p:cNvSpPr txBox="1">
              <a:spLocks noChangeArrowheads="1"/>
            </p:cNvSpPr>
            <p:nvPr/>
          </p:nvSpPr>
          <p:spPr bwMode="auto">
            <a:xfrm>
              <a:off x="5398" y="2616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1</a:t>
              </a:r>
              <a:endParaRPr lang="en-US" altLang="zh-CN" sz="3000" baseline="-25000"/>
            </a:p>
          </p:txBody>
        </p:sp>
      </p:grpSp>
      <p:grpSp>
        <p:nvGrpSpPr>
          <p:cNvPr id="437" name="Group 170"/>
          <p:cNvGrpSpPr/>
          <p:nvPr/>
        </p:nvGrpSpPr>
        <p:grpSpPr bwMode="auto">
          <a:xfrm>
            <a:off x="5564188" y="2971800"/>
            <a:ext cx="358775" cy="981075"/>
            <a:chOff x="5398" y="2072"/>
            <a:chExt cx="226" cy="618"/>
          </a:xfrm>
        </p:grpSpPr>
        <p:sp>
          <p:nvSpPr>
            <p:cNvPr id="1052076" name="Rectangle 171"/>
            <p:cNvSpPr>
              <a:spLocks noChangeArrowheads="1"/>
            </p:cNvSpPr>
            <p:nvPr/>
          </p:nvSpPr>
          <p:spPr bwMode="auto">
            <a:xfrm>
              <a:off x="5420" y="2137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77" name="Text Box 172"/>
            <p:cNvSpPr txBox="1">
              <a:spLocks noChangeArrowheads="1"/>
            </p:cNvSpPr>
            <p:nvPr/>
          </p:nvSpPr>
          <p:spPr bwMode="auto">
            <a:xfrm>
              <a:off x="5398" y="2072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0</a:t>
              </a:r>
              <a:endParaRPr lang="en-US" altLang="zh-CN" sz="3000" baseline="-25000"/>
            </a:p>
          </p:txBody>
        </p:sp>
      </p:grpSp>
      <p:grpSp>
        <p:nvGrpSpPr>
          <p:cNvPr id="438" name="Group 173"/>
          <p:cNvGrpSpPr/>
          <p:nvPr/>
        </p:nvGrpSpPr>
        <p:grpSpPr bwMode="auto">
          <a:xfrm>
            <a:off x="5564188" y="2540000"/>
            <a:ext cx="358775" cy="981075"/>
            <a:chOff x="5398" y="1800"/>
            <a:chExt cx="226" cy="618"/>
          </a:xfrm>
        </p:grpSpPr>
        <p:sp>
          <p:nvSpPr>
            <p:cNvPr id="1052078" name="Rectangle 174"/>
            <p:cNvSpPr>
              <a:spLocks noChangeArrowheads="1"/>
            </p:cNvSpPr>
            <p:nvPr/>
          </p:nvSpPr>
          <p:spPr bwMode="auto">
            <a:xfrm>
              <a:off x="5420" y="1865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79" name="Text Box 175"/>
            <p:cNvSpPr txBox="1">
              <a:spLocks noChangeArrowheads="1"/>
            </p:cNvSpPr>
            <p:nvPr/>
          </p:nvSpPr>
          <p:spPr bwMode="auto">
            <a:xfrm>
              <a:off x="5398" y="1800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0</a:t>
              </a:r>
              <a:endParaRPr lang="en-US" altLang="zh-CN" sz="3000" baseline="-25000"/>
            </a:p>
          </p:txBody>
        </p:sp>
      </p:grpSp>
      <p:grpSp>
        <p:nvGrpSpPr>
          <p:cNvPr id="439" name="Group 176"/>
          <p:cNvGrpSpPr/>
          <p:nvPr/>
        </p:nvGrpSpPr>
        <p:grpSpPr bwMode="auto">
          <a:xfrm>
            <a:off x="5564188" y="3403600"/>
            <a:ext cx="358775" cy="981075"/>
            <a:chOff x="5398" y="2344"/>
            <a:chExt cx="226" cy="618"/>
          </a:xfrm>
        </p:grpSpPr>
        <p:sp>
          <p:nvSpPr>
            <p:cNvPr id="1052080" name="Rectangle 177"/>
            <p:cNvSpPr>
              <a:spLocks noChangeArrowheads="1"/>
            </p:cNvSpPr>
            <p:nvPr/>
          </p:nvSpPr>
          <p:spPr bwMode="auto">
            <a:xfrm>
              <a:off x="5420" y="2421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81" name="Text Box 178"/>
            <p:cNvSpPr txBox="1">
              <a:spLocks noChangeArrowheads="1"/>
            </p:cNvSpPr>
            <p:nvPr/>
          </p:nvSpPr>
          <p:spPr bwMode="auto">
            <a:xfrm>
              <a:off x="5398" y="2344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0</a:t>
              </a:r>
              <a:endParaRPr lang="en-US" altLang="zh-CN" sz="3000" baseline="-25000"/>
            </a:p>
          </p:txBody>
        </p:sp>
      </p:grpSp>
      <p:grpSp>
        <p:nvGrpSpPr>
          <p:cNvPr id="440" name="Group 179"/>
          <p:cNvGrpSpPr/>
          <p:nvPr/>
        </p:nvGrpSpPr>
        <p:grpSpPr bwMode="auto">
          <a:xfrm>
            <a:off x="5564188" y="3835400"/>
            <a:ext cx="358775" cy="981075"/>
            <a:chOff x="5398" y="2616"/>
            <a:chExt cx="226" cy="618"/>
          </a:xfrm>
        </p:grpSpPr>
        <p:sp>
          <p:nvSpPr>
            <p:cNvPr id="1052082" name="Rectangle 180"/>
            <p:cNvSpPr>
              <a:spLocks noChangeArrowheads="1"/>
            </p:cNvSpPr>
            <p:nvPr/>
          </p:nvSpPr>
          <p:spPr bwMode="auto">
            <a:xfrm>
              <a:off x="5420" y="2681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83" name="Text Box 181"/>
            <p:cNvSpPr txBox="1">
              <a:spLocks noChangeArrowheads="1"/>
            </p:cNvSpPr>
            <p:nvPr/>
          </p:nvSpPr>
          <p:spPr bwMode="auto">
            <a:xfrm>
              <a:off x="5398" y="2616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/>
                <a:t>0</a:t>
              </a:r>
              <a:endParaRPr lang="en-US" altLang="zh-CN" sz="3000" baseline="-25000"/>
            </a:p>
          </p:txBody>
        </p:sp>
      </p:grpSp>
      <p:grpSp>
        <p:nvGrpSpPr>
          <p:cNvPr id="441" name="Group 182"/>
          <p:cNvGrpSpPr/>
          <p:nvPr/>
        </p:nvGrpSpPr>
        <p:grpSpPr bwMode="auto">
          <a:xfrm>
            <a:off x="7705725" y="4244975"/>
            <a:ext cx="395288" cy="549275"/>
            <a:chOff x="7076" y="2874"/>
            <a:chExt cx="249" cy="346"/>
          </a:xfrm>
        </p:grpSpPr>
        <p:sp>
          <p:nvSpPr>
            <p:cNvPr id="1052084" name="Rectangle 183"/>
            <p:cNvSpPr>
              <a:spLocks noChangeArrowheads="1"/>
            </p:cNvSpPr>
            <p:nvPr/>
          </p:nvSpPr>
          <p:spPr bwMode="auto">
            <a:xfrm>
              <a:off x="7098" y="2942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85" name="Text Box 184"/>
            <p:cNvSpPr txBox="1">
              <a:spLocks noChangeArrowheads="1"/>
            </p:cNvSpPr>
            <p:nvPr/>
          </p:nvSpPr>
          <p:spPr bwMode="auto">
            <a:xfrm>
              <a:off x="7076" y="2874"/>
              <a:ext cx="249" cy="3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000">
                  <a:solidFill>
                    <a:srgbClr val="000099"/>
                  </a:solidFill>
                </a:rPr>
                <a:t>1</a:t>
              </a:r>
              <a:endParaRPr lang="en-US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42" name="Group 185"/>
          <p:cNvGrpSpPr/>
          <p:nvPr/>
        </p:nvGrpSpPr>
        <p:grpSpPr bwMode="auto">
          <a:xfrm>
            <a:off x="7704138" y="3849688"/>
            <a:ext cx="358775" cy="981075"/>
            <a:chOff x="7076" y="2625"/>
            <a:chExt cx="226" cy="618"/>
          </a:xfrm>
        </p:grpSpPr>
        <p:sp>
          <p:nvSpPr>
            <p:cNvPr id="1052086" name="Rectangle 186"/>
            <p:cNvSpPr>
              <a:spLocks noChangeArrowheads="1"/>
            </p:cNvSpPr>
            <p:nvPr/>
          </p:nvSpPr>
          <p:spPr bwMode="auto">
            <a:xfrm>
              <a:off x="7098" y="2697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87" name="Text Box 187"/>
            <p:cNvSpPr txBox="1">
              <a:spLocks noChangeArrowheads="1"/>
            </p:cNvSpPr>
            <p:nvPr/>
          </p:nvSpPr>
          <p:spPr bwMode="auto">
            <a:xfrm>
              <a:off x="7076" y="2625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>
                  <a:solidFill>
                    <a:srgbClr val="000099"/>
                  </a:solidFill>
                </a:rPr>
                <a:t>6</a:t>
              </a:r>
              <a:endParaRPr lang="en-US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43" name="Group 188"/>
          <p:cNvGrpSpPr/>
          <p:nvPr/>
        </p:nvGrpSpPr>
        <p:grpSpPr bwMode="auto">
          <a:xfrm>
            <a:off x="7704138" y="4352925"/>
            <a:ext cx="358775" cy="485775"/>
            <a:chOff x="7076" y="2942"/>
            <a:chExt cx="226" cy="306"/>
          </a:xfrm>
        </p:grpSpPr>
        <p:sp>
          <p:nvSpPr>
            <p:cNvPr id="1052088" name="Rectangle 189"/>
            <p:cNvSpPr>
              <a:spLocks noChangeArrowheads="1"/>
            </p:cNvSpPr>
            <p:nvPr/>
          </p:nvSpPr>
          <p:spPr bwMode="auto">
            <a:xfrm>
              <a:off x="7098" y="2942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89" name="Text Box 190"/>
            <p:cNvSpPr txBox="1">
              <a:spLocks noChangeArrowheads="1"/>
            </p:cNvSpPr>
            <p:nvPr/>
          </p:nvSpPr>
          <p:spPr bwMode="auto">
            <a:xfrm>
              <a:off x="7076" y="2942"/>
              <a:ext cx="116" cy="30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44" name="Group 191"/>
          <p:cNvGrpSpPr/>
          <p:nvPr/>
        </p:nvGrpSpPr>
        <p:grpSpPr bwMode="auto">
          <a:xfrm>
            <a:off x="7704138" y="3849688"/>
            <a:ext cx="358775" cy="485775"/>
            <a:chOff x="7076" y="2625"/>
            <a:chExt cx="226" cy="306"/>
          </a:xfrm>
        </p:grpSpPr>
        <p:sp>
          <p:nvSpPr>
            <p:cNvPr id="1052090" name="Rectangle 192"/>
            <p:cNvSpPr>
              <a:spLocks noChangeArrowheads="1"/>
            </p:cNvSpPr>
            <p:nvPr/>
          </p:nvSpPr>
          <p:spPr bwMode="auto">
            <a:xfrm>
              <a:off x="7098" y="2697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91" name="Text Box 193"/>
            <p:cNvSpPr txBox="1">
              <a:spLocks noChangeArrowheads="1"/>
            </p:cNvSpPr>
            <p:nvPr/>
          </p:nvSpPr>
          <p:spPr bwMode="auto">
            <a:xfrm>
              <a:off x="7076" y="2625"/>
              <a:ext cx="223" cy="30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endParaRPr lang="zh-CN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45" name="Group 194"/>
          <p:cNvGrpSpPr/>
          <p:nvPr/>
        </p:nvGrpSpPr>
        <p:grpSpPr bwMode="auto">
          <a:xfrm>
            <a:off x="7704138" y="4244975"/>
            <a:ext cx="395287" cy="549275"/>
            <a:chOff x="7076" y="2874"/>
            <a:chExt cx="249" cy="346"/>
          </a:xfrm>
        </p:grpSpPr>
        <p:sp>
          <p:nvSpPr>
            <p:cNvPr id="1052092" name="Rectangle 195"/>
            <p:cNvSpPr>
              <a:spLocks noChangeArrowheads="1"/>
            </p:cNvSpPr>
            <p:nvPr/>
          </p:nvSpPr>
          <p:spPr bwMode="auto">
            <a:xfrm>
              <a:off x="7098" y="2942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93" name="Text Box 196"/>
            <p:cNvSpPr txBox="1">
              <a:spLocks noChangeArrowheads="1"/>
            </p:cNvSpPr>
            <p:nvPr/>
          </p:nvSpPr>
          <p:spPr bwMode="auto">
            <a:xfrm>
              <a:off x="7076" y="2874"/>
              <a:ext cx="249" cy="3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000">
                  <a:solidFill>
                    <a:srgbClr val="000099"/>
                  </a:solidFill>
                </a:rPr>
                <a:t>4</a:t>
              </a:r>
              <a:endParaRPr lang="en-US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46" name="Group 197"/>
          <p:cNvGrpSpPr/>
          <p:nvPr/>
        </p:nvGrpSpPr>
        <p:grpSpPr bwMode="auto">
          <a:xfrm>
            <a:off x="7704138" y="4352925"/>
            <a:ext cx="358775" cy="485775"/>
            <a:chOff x="7076" y="2942"/>
            <a:chExt cx="226" cy="306"/>
          </a:xfrm>
        </p:grpSpPr>
        <p:sp>
          <p:nvSpPr>
            <p:cNvPr id="1052094" name="Rectangle 198"/>
            <p:cNvSpPr>
              <a:spLocks noChangeArrowheads="1"/>
            </p:cNvSpPr>
            <p:nvPr/>
          </p:nvSpPr>
          <p:spPr bwMode="auto">
            <a:xfrm>
              <a:off x="7098" y="2942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95" name="Text Box 199"/>
            <p:cNvSpPr txBox="1">
              <a:spLocks noChangeArrowheads="1"/>
            </p:cNvSpPr>
            <p:nvPr/>
          </p:nvSpPr>
          <p:spPr bwMode="auto">
            <a:xfrm>
              <a:off x="7076" y="2942"/>
              <a:ext cx="116" cy="30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47" name="Group 200"/>
          <p:cNvGrpSpPr/>
          <p:nvPr/>
        </p:nvGrpSpPr>
        <p:grpSpPr bwMode="auto">
          <a:xfrm>
            <a:off x="7704138" y="4244975"/>
            <a:ext cx="395287" cy="549275"/>
            <a:chOff x="7076" y="2874"/>
            <a:chExt cx="249" cy="346"/>
          </a:xfrm>
        </p:grpSpPr>
        <p:sp>
          <p:nvSpPr>
            <p:cNvPr id="1052096" name="Rectangle 201"/>
            <p:cNvSpPr>
              <a:spLocks noChangeArrowheads="1"/>
            </p:cNvSpPr>
            <p:nvPr/>
          </p:nvSpPr>
          <p:spPr bwMode="auto">
            <a:xfrm>
              <a:off x="7098" y="2942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97" name="Text Box 202"/>
            <p:cNvSpPr txBox="1">
              <a:spLocks noChangeArrowheads="1"/>
            </p:cNvSpPr>
            <p:nvPr/>
          </p:nvSpPr>
          <p:spPr bwMode="auto">
            <a:xfrm>
              <a:off x="7076" y="2874"/>
              <a:ext cx="249" cy="3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000">
                  <a:solidFill>
                    <a:srgbClr val="000099"/>
                  </a:solidFill>
                </a:rPr>
                <a:t>3</a:t>
              </a:r>
              <a:endParaRPr lang="en-US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48" name="Group 203"/>
          <p:cNvGrpSpPr/>
          <p:nvPr/>
        </p:nvGrpSpPr>
        <p:grpSpPr bwMode="auto">
          <a:xfrm>
            <a:off x="7704138" y="3849688"/>
            <a:ext cx="358775" cy="981075"/>
            <a:chOff x="7076" y="2625"/>
            <a:chExt cx="226" cy="618"/>
          </a:xfrm>
        </p:grpSpPr>
        <p:sp>
          <p:nvSpPr>
            <p:cNvPr id="1052098" name="Rectangle 204"/>
            <p:cNvSpPr>
              <a:spLocks noChangeArrowheads="1"/>
            </p:cNvSpPr>
            <p:nvPr/>
          </p:nvSpPr>
          <p:spPr bwMode="auto">
            <a:xfrm>
              <a:off x="7098" y="2697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099" name="Text Box 205"/>
            <p:cNvSpPr txBox="1">
              <a:spLocks noChangeArrowheads="1"/>
            </p:cNvSpPr>
            <p:nvPr/>
          </p:nvSpPr>
          <p:spPr bwMode="auto">
            <a:xfrm>
              <a:off x="7076" y="2625"/>
              <a:ext cx="223" cy="618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000">
                  <a:solidFill>
                    <a:srgbClr val="000099"/>
                  </a:solidFill>
                </a:rPr>
                <a:t>5</a:t>
              </a:r>
              <a:endParaRPr lang="en-US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49" name="Group 206"/>
          <p:cNvGrpSpPr/>
          <p:nvPr/>
        </p:nvGrpSpPr>
        <p:grpSpPr bwMode="auto">
          <a:xfrm>
            <a:off x="7704138" y="4352925"/>
            <a:ext cx="358775" cy="485775"/>
            <a:chOff x="7076" y="2942"/>
            <a:chExt cx="226" cy="306"/>
          </a:xfrm>
        </p:grpSpPr>
        <p:sp>
          <p:nvSpPr>
            <p:cNvPr id="1052100" name="Rectangle 207"/>
            <p:cNvSpPr>
              <a:spLocks noChangeArrowheads="1"/>
            </p:cNvSpPr>
            <p:nvPr/>
          </p:nvSpPr>
          <p:spPr bwMode="auto">
            <a:xfrm>
              <a:off x="7098" y="2942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101" name="Text Box 208"/>
            <p:cNvSpPr txBox="1">
              <a:spLocks noChangeArrowheads="1"/>
            </p:cNvSpPr>
            <p:nvPr/>
          </p:nvSpPr>
          <p:spPr bwMode="auto">
            <a:xfrm>
              <a:off x="7076" y="2942"/>
              <a:ext cx="116" cy="30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50" name="Group 209"/>
          <p:cNvGrpSpPr/>
          <p:nvPr/>
        </p:nvGrpSpPr>
        <p:grpSpPr bwMode="auto">
          <a:xfrm>
            <a:off x="7704138" y="3849688"/>
            <a:ext cx="358775" cy="485775"/>
            <a:chOff x="7076" y="2625"/>
            <a:chExt cx="226" cy="306"/>
          </a:xfrm>
        </p:grpSpPr>
        <p:sp>
          <p:nvSpPr>
            <p:cNvPr id="1052102" name="Rectangle 210"/>
            <p:cNvSpPr>
              <a:spLocks noChangeArrowheads="1"/>
            </p:cNvSpPr>
            <p:nvPr/>
          </p:nvSpPr>
          <p:spPr bwMode="auto">
            <a:xfrm>
              <a:off x="7098" y="2697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103" name="Text Box 211"/>
            <p:cNvSpPr txBox="1">
              <a:spLocks noChangeArrowheads="1"/>
            </p:cNvSpPr>
            <p:nvPr/>
          </p:nvSpPr>
          <p:spPr bwMode="auto">
            <a:xfrm>
              <a:off x="7076" y="2625"/>
              <a:ext cx="223" cy="30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>
              <a:spAutoFit/>
            </a:bodyPr>
            <a:p>
              <a:pPr eaLnBrk="1" hangingPunct="1"/>
              <a:endParaRPr lang="zh-CN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51" name="Group 212"/>
          <p:cNvGrpSpPr/>
          <p:nvPr/>
        </p:nvGrpSpPr>
        <p:grpSpPr bwMode="auto">
          <a:xfrm>
            <a:off x="7704138" y="4244975"/>
            <a:ext cx="395287" cy="549275"/>
            <a:chOff x="7076" y="2874"/>
            <a:chExt cx="249" cy="346"/>
          </a:xfrm>
        </p:grpSpPr>
        <p:sp>
          <p:nvSpPr>
            <p:cNvPr id="1052104" name="Rectangle 213"/>
            <p:cNvSpPr>
              <a:spLocks noChangeArrowheads="1"/>
            </p:cNvSpPr>
            <p:nvPr/>
          </p:nvSpPr>
          <p:spPr bwMode="auto">
            <a:xfrm>
              <a:off x="7098" y="2942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105" name="Text Box 214"/>
            <p:cNvSpPr txBox="1">
              <a:spLocks noChangeArrowheads="1"/>
            </p:cNvSpPr>
            <p:nvPr/>
          </p:nvSpPr>
          <p:spPr bwMode="auto">
            <a:xfrm>
              <a:off x="7076" y="2874"/>
              <a:ext cx="249" cy="34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000">
                  <a:solidFill>
                    <a:srgbClr val="000099"/>
                  </a:solidFill>
                </a:rPr>
                <a:t>2</a:t>
              </a:r>
              <a:endParaRPr lang="en-US" altLang="zh-CN" sz="3000" baseline="-25000">
                <a:solidFill>
                  <a:srgbClr val="000099"/>
                </a:solidFill>
              </a:endParaRPr>
            </a:p>
          </p:txBody>
        </p:sp>
      </p:grpSp>
      <p:grpSp>
        <p:nvGrpSpPr>
          <p:cNvPr id="452" name="Group 215"/>
          <p:cNvGrpSpPr/>
          <p:nvPr/>
        </p:nvGrpSpPr>
        <p:grpSpPr bwMode="auto">
          <a:xfrm>
            <a:off x="7704138" y="4352925"/>
            <a:ext cx="358775" cy="485775"/>
            <a:chOff x="7076" y="2942"/>
            <a:chExt cx="226" cy="306"/>
          </a:xfrm>
        </p:grpSpPr>
        <p:sp>
          <p:nvSpPr>
            <p:cNvPr id="1052106" name="Rectangle 216"/>
            <p:cNvSpPr>
              <a:spLocks noChangeArrowheads="1"/>
            </p:cNvSpPr>
            <p:nvPr/>
          </p:nvSpPr>
          <p:spPr bwMode="auto">
            <a:xfrm>
              <a:off x="7098" y="2942"/>
              <a:ext cx="204" cy="204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</a:ln>
          </p:spPr>
          <p:txBody>
            <a:bodyPr wrap="none" anchor="ctr"/>
            <a:p>
              <a:pPr eaLnBrk="1" hangingPunct="1"/>
              <a:endParaRPr lang="zh-CN" altLang="en-US"/>
            </a:p>
          </p:txBody>
        </p:sp>
        <p:sp>
          <p:nvSpPr>
            <p:cNvPr id="1052107" name="Text Box 217"/>
            <p:cNvSpPr txBox="1">
              <a:spLocks noChangeArrowheads="1"/>
            </p:cNvSpPr>
            <p:nvPr/>
          </p:nvSpPr>
          <p:spPr bwMode="auto">
            <a:xfrm>
              <a:off x="7076" y="2942"/>
              <a:ext cx="116" cy="306"/>
            </a:xfrm>
            <a:prstGeom prst="rect">
              <a:avLst/>
            </a:prstGeom>
            <a:noFill/>
            <a:ln w="25400" algn="ctr">
              <a:noFill/>
              <a:miter lim="800000"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3000" baseline="-2500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5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5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5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5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5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029" grpId="0"/>
      <p:bldP spid="1052030" grpId="0"/>
      <p:bldP spid="1052031" grpId="0"/>
      <p:bldP spid="1052032" grpId="0"/>
      <p:bldP spid="1052033" grpId="0"/>
      <p:bldP spid="1052034" grpId="0"/>
      <p:bldP spid="105203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66"/>
      </a:hlink>
      <a:folHlink>
        <a:srgbClr val="FF0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anose="0208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anose="0208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7925</Words>
  <Application>WPS Presentation</Application>
  <PresentationFormat/>
  <Paragraphs>1714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Liberation Sans</vt:lpstr>
      <vt:lpstr>楷体_GB2312</vt:lpstr>
      <vt:lpstr>Sarasa Fixed CL</vt:lpstr>
      <vt:lpstr>Symbol</vt:lpstr>
      <vt:lpstr>C059</vt:lpstr>
      <vt:lpstr>Times New Roman</vt:lpstr>
      <vt:lpstr>微软雅黑</vt:lpstr>
      <vt:lpstr>宋体</vt:lpstr>
      <vt:lpstr>Arial Unicode MS</vt:lpstr>
      <vt:lpstr>Monotype Corsiva</vt:lpstr>
      <vt:lpstr>宋体</vt:lpstr>
      <vt:lpstr>Noto Color Emoji</vt:lpstr>
      <vt:lpstr>隶书</vt:lpstr>
      <vt:lpstr>JetBrainsMono NF ExtraBold</vt:lpstr>
      <vt:lpstr>FreeMono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拓扑排序的实现算法:</vt:lpstr>
      <vt:lpstr>拓扑排序的实现算法: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5.活动ai的松弛时间(时间余量)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zhangshj</dc:creator>
  <cp:lastModifiedBy>earlymor</cp:lastModifiedBy>
  <cp:revision>1</cp:revision>
  <dcterms:created xsi:type="dcterms:W3CDTF">2023-11-27T08:04:21Z</dcterms:created>
  <dcterms:modified xsi:type="dcterms:W3CDTF">2023-11-27T08:04:21Z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0ecdb8ec6845444ab3047650acb4701e_23</vt:lpwstr>
  </property>
  <property fmtid="{D5CDD505-2E9C-101B-9397-08002B2CF9AE}" pid="3" name="KSOProductBuildVer">
    <vt:lpwstr>1033-11.1.0.11708</vt:lpwstr>
  </property>
</Properties>
</file>