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3"/>
  </p:notesMasterIdLst>
  <p:handoutMasterIdLst>
    <p:handoutMasterId r:id="rId34"/>
  </p:handoutMasterIdLst>
  <p:sldIdLst>
    <p:sldId id="871" r:id="rId3"/>
    <p:sldId id="881" r:id="rId4"/>
    <p:sldId id="681" r:id="rId5"/>
    <p:sldId id="880" r:id="rId6"/>
    <p:sldId id="680" r:id="rId7"/>
    <p:sldId id="905" r:id="rId8"/>
    <p:sldId id="906" r:id="rId9"/>
    <p:sldId id="882" r:id="rId10"/>
    <p:sldId id="686" r:id="rId11"/>
    <p:sldId id="888" r:id="rId12"/>
    <p:sldId id="878" r:id="rId13"/>
    <p:sldId id="706" r:id="rId14"/>
    <p:sldId id="874" r:id="rId15"/>
    <p:sldId id="884" r:id="rId16"/>
    <p:sldId id="885" r:id="rId17"/>
    <p:sldId id="886" r:id="rId18"/>
    <p:sldId id="887" r:id="rId19"/>
    <p:sldId id="883" r:id="rId20"/>
    <p:sldId id="889" r:id="rId21"/>
    <p:sldId id="687" r:id="rId22"/>
    <p:sldId id="907" r:id="rId23"/>
    <p:sldId id="890" r:id="rId24"/>
    <p:sldId id="879" r:id="rId25"/>
    <p:sldId id="875" r:id="rId26"/>
    <p:sldId id="903" r:id="rId27"/>
    <p:sldId id="891" r:id="rId28"/>
    <p:sldId id="904" r:id="rId29"/>
    <p:sldId id="892" r:id="rId30"/>
    <p:sldId id="872" r:id="rId31"/>
    <p:sldId id="873" r:id="rId32"/>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5D8A"/>
    <a:srgbClr val="125810"/>
    <a:srgbClr val="F6910A"/>
    <a:srgbClr val="EF6011"/>
    <a:srgbClr val="20A31D"/>
    <a:srgbClr val="990033"/>
    <a:srgbClr val="FF7D7D"/>
    <a:srgbClr val="FF3737"/>
    <a:srgbClr val="FF0000"/>
    <a:srgbClr val="FF25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12" autoAdjust="0"/>
    <p:restoredTop sz="92523" autoAdjust="0"/>
  </p:normalViewPr>
  <p:slideViewPr>
    <p:cSldViewPr>
      <p:cViewPr varScale="1">
        <p:scale>
          <a:sx n="89" d="100"/>
          <a:sy n="89" d="100"/>
        </p:scale>
        <p:origin x="102" y="81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135E7B8C-6494-44A5-8D1C-A56E7EA14E4E}" type="datetimeFigureOut">
              <a:rPr lang="zh-CN" altLang="en-US"/>
              <a:pPr>
                <a:defRPr/>
              </a:pPr>
              <a:t>2022-03-28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5603E0E3-A6A5-4248-A7BB-3D0531AB223D}" type="slidenum">
              <a:rPr lang="zh-CN" altLang="en-US"/>
              <a:pPr>
                <a:defRPr/>
              </a:pPr>
              <a:t>‹#›</a:t>
            </a:fld>
            <a:endParaRPr lang="zh-CN" altLang="en-US"/>
          </a:p>
        </p:txBody>
      </p:sp>
    </p:spTree>
    <p:extLst>
      <p:ext uri="{BB962C8B-B14F-4D97-AF65-F5344CB8AC3E}">
        <p14:creationId xmlns:p14="http://schemas.microsoft.com/office/powerpoint/2010/main" val="1166428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81DAF6D0-16B2-4DFB-B9CD-777FC0C30284}" type="datetimeFigureOut">
              <a:rPr lang="zh-CN" altLang="en-US"/>
              <a:pPr>
                <a:defRPr/>
              </a:pPr>
              <a:t>2022-03-28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D57F44F4-ED3E-41D0-994F-61CD2CD6D714}" type="slidenum">
              <a:rPr lang="zh-CN" altLang="en-US"/>
              <a:pPr>
                <a:defRPr/>
              </a:pPr>
              <a:t>‹#›</a:t>
            </a:fld>
            <a:endParaRPr lang="zh-CN" altLang="en-US"/>
          </a:p>
        </p:txBody>
      </p:sp>
    </p:spTree>
    <p:extLst>
      <p:ext uri="{BB962C8B-B14F-4D97-AF65-F5344CB8AC3E}">
        <p14:creationId xmlns:p14="http://schemas.microsoft.com/office/powerpoint/2010/main" val="1487028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DE49297-E2A2-40AF-9E1B-A3EECB6CC53B}"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0A0215E-09DE-49F6-A899-D0B752F4D8BE}"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42B94C7-BE1E-41CC-9671-10E084529305}"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2022-03-28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50178710"/>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2022-03-28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514788039"/>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2022-03-28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889926404"/>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2022-03-28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165200970"/>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2022-03-28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49042647"/>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121185281"/>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2022-03-28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19881657"/>
      </p:ext>
    </p:extLst>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2022-03-28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8382882"/>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EBA18E83-50D3-4055-A07C-61C0679FC42E}"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2022-03-28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98509281"/>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2022-03-28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486151020"/>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2022-03-28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7955079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328C413-D41F-41F4-BA82-338FAF84B154}"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BDFE9A0-C1A2-46AB-87DF-2AF345B96BF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569FE6A-1826-4FCA-B15C-9DB81D71F42C}"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774CF735-0401-4A13-BB22-EE0E128B2C68}"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BE65DAF0-E06D-4F00-8449-3922B944799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1894D9A-770F-4F32-8BC2-E5D497E0616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66BAA97-851D-4C9E-AFB0-614FC9910A6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ea typeface="宋体" charset="-122"/>
              </a:defRPr>
            </a:lvl1pPr>
          </a:lstStyle>
          <a:p>
            <a:pPr>
              <a:defRPr/>
            </a:pPr>
            <a:endParaRPr lang="en-US" altLang="zh-CN"/>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ea typeface="宋体" charset="-122"/>
              </a:defRPr>
            </a:lvl1pPr>
          </a:lstStyle>
          <a:p>
            <a:pPr>
              <a:defRPr/>
            </a:pPr>
            <a:endParaRPr lang="en-US" altLang="zh-CN"/>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ea typeface="宋体" charset="-122"/>
              </a:defRPr>
            </a:lvl1pPr>
          </a:lstStyle>
          <a:p>
            <a:pPr>
              <a:defRPr/>
            </a:pPr>
            <a:fld id="{1C0C3990-52CD-4777-978F-F80E115A024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2022-03-28</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9429595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hyperlink" Target="https://www.runoob.com/tags/tag-thead.html" TargetMode="External"/><Relationship Id="rId3" Type="http://schemas.openxmlformats.org/officeDocument/2006/relationships/hyperlink" Target="https://www.runoob.com/tags/tag-table.html" TargetMode="External"/><Relationship Id="rId7" Type="http://schemas.openxmlformats.org/officeDocument/2006/relationships/hyperlink" Target="https://www.runoob.com/tags/tag-tr.html" TargetMode="External"/><Relationship Id="rId12" Type="http://schemas.openxmlformats.org/officeDocument/2006/relationships/hyperlink" Target="https://www.runoob.com/tags/tag-tfoot.html"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www.runoob.com/tags/tag-col.html" TargetMode="External"/><Relationship Id="rId11" Type="http://schemas.openxmlformats.org/officeDocument/2006/relationships/hyperlink" Target="https://www.runoob.com/tags/tag-caption.html" TargetMode="External"/><Relationship Id="rId5" Type="http://schemas.openxmlformats.org/officeDocument/2006/relationships/hyperlink" Target="https://www.runoob.com/tags/tag-th.html" TargetMode="External"/><Relationship Id="rId10" Type="http://schemas.openxmlformats.org/officeDocument/2006/relationships/hyperlink" Target="https://www.runoob.com/tags/tag-tbody.html" TargetMode="External"/><Relationship Id="rId4" Type="http://schemas.openxmlformats.org/officeDocument/2006/relationships/hyperlink" Target="https://www.runoob.com/tags/tag-colgroup.html" TargetMode="External"/><Relationship Id="rId9" Type="http://schemas.openxmlformats.org/officeDocument/2006/relationships/hyperlink" Target="https://www.runoob.com/tags/tag-td.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hyperlink" Target="https://www.runoob.com/tags/tag-dd.html" TargetMode="External"/><Relationship Id="rId3" Type="http://schemas.openxmlformats.org/officeDocument/2006/relationships/hyperlink" Target="https://www.runoob.com/tags/tag-ol.html" TargetMode="External"/><Relationship Id="rId7" Type="http://schemas.openxmlformats.org/officeDocument/2006/relationships/hyperlink" Target="https://www.runoob.com/tags/tag-li.html"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www.runoob.com/tags/tag-dt.html" TargetMode="External"/><Relationship Id="rId5" Type="http://schemas.openxmlformats.org/officeDocument/2006/relationships/hyperlink" Target="https://www.runoob.com/tags/tag-ul.html" TargetMode="External"/><Relationship Id="rId4" Type="http://schemas.openxmlformats.org/officeDocument/2006/relationships/hyperlink" Target="https://www.runoob.com/tags/tag-dl.htm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3" descr="大标题-1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1779588"/>
            <a:ext cx="8001000" cy="160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Box 4"/>
          <p:cNvSpPr txBox="1">
            <a:spLocks noChangeArrowheads="1"/>
          </p:cNvSpPr>
          <p:nvPr/>
        </p:nvSpPr>
        <p:spPr bwMode="auto">
          <a:xfrm>
            <a:off x="684213" y="2316163"/>
            <a:ext cx="7488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rPr>
              <a:t>第</a:t>
            </a:r>
            <a:r>
              <a:rPr kumimoji="0" lang="en-US" altLang="zh-CN" sz="3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rPr>
              <a:t>1</a:t>
            </a:r>
            <a:r>
              <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rPr>
              <a:t>章　</a:t>
            </a:r>
            <a:r>
              <a:rPr kumimoji="0" lang="en-US" altLang="zh-CN" sz="3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rPr>
              <a:t>HTML</a:t>
            </a:r>
            <a:r>
              <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rPr>
              <a:t>和</a:t>
            </a:r>
            <a:r>
              <a:rPr kumimoji="0" lang="en-US" altLang="zh-CN" sz="3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rPr>
              <a:t>CSS</a:t>
            </a:r>
            <a:r>
              <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rPr>
              <a:t>基础</a:t>
            </a:r>
          </a:p>
        </p:txBody>
      </p:sp>
    </p:spTree>
    <p:extLst>
      <p:ext uri="{BB962C8B-B14F-4D97-AF65-F5344CB8AC3E}">
        <p14:creationId xmlns:p14="http://schemas.microsoft.com/office/powerpoint/2010/main" val="2750754255"/>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17" name="矩形 16"/>
          <p:cNvSpPr/>
          <p:nvPr/>
        </p:nvSpPr>
        <p:spPr>
          <a:xfrm>
            <a:off x="1143000" y="1445588"/>
            <a:ext cx="6172200" cy="2802562"/>
          </a:xfrm>
          <a:prstGeom prst="rect">
            <a:avLst/>
          </a:prstGeom>
        </p:spPr>
        <p:txBody>
          <a:bodyPr wrap="square">
            <a:spAutoFit/>
          </a:bodyPr>
          <a:lstStyle/>
          <a:p>
            <a:pPr>
              <a:lnSpc>
                <a:spcPct val="150000"/>
              </a:lnSpc>
            </a:pPr>
            <a:r>
              <a:rPr lang="en-US" altLang="zh-CN" sz="2000" dirty="0"/>
              <a:t>Web</a:t>
            </a:r>
            <a:r>
              <a:rPr lang="zh-CN" altLang="en-US" sz="2000" dirty="0"/>
              <a:t>开发通常分为前端（</a:t>
            </a:r>
            <a:r>
              <a:rPr lang="en-US" altLang="zh-CN" sz="2000" dirty="0"/>
              <a:t>Front End</a:t>
            </a:r>
            <a:r>
              <a:rPr lang="zh-CN" altLang="en-US" sz="2000" dirty="0"/>
              <a:t>）开发和后端（</a:t>
            </a:r>
            <a:r>
              <a:rPr lang="en-US" altLang="zh-CN" sz="2000" dirty="0"/>
              <a:t>Back End</a:t>
            </a:r>
            <a:r>
              <a:rPr lang="zh-CN" altLang="en-US" sz="2000" dirty="0"/>
              <a:t>）开发。“前端”是指与用户直接交互的部分，包括</a:t>
            </a:r>
            <a:r>
              <a:rPr lang="en-US" altLang="zh-CN" sz="2000" dirty="0"/>
              <a:t>Web</a:t>
            </a:r>
            <a:r>
              <a:rPr lang="zh-CN" altLang="en-US" sz="2000" dirty="0"/>
              <a:t>页面的结构、</a:t>
            </a:r>
            <a:r>
              <a:rPr lang="en-US" altLang="zh-CN" sz="2000" dirty="0"/>
              <a:t>Web</a:t>
            </a:r>
            <a:r>
              <a:rPr lang="zh-CN" altLang="en-US" sz="2000" dirty="0"/>
              <a:t>的外观视觉表现以及</a:t>
            </a:r>
            <a:r>
              <a:rPr lang="en-US" altLang="zh-CN" sz="2000" dirty="0"/>
              <a:t>Web</a:t>
            </a:r>
            <a:r>
              <a:rPr lang="zh-CN" altLang="en-US" sz="2000" dirty="0"/>
              <a:t>层面的交互实现；“后端”更多的是指与数据库进行交互并处理相应的业务逻辑，需要考虑的是如何实现业务功能、数据存取、平台的稳定性与性能等。</a:t>
            </a:r>
          </a:p>
        </p:txBody>
      </p:sp>
    </p:spTree>
    <p:extLst>
      <p:ext uri="{BB962C8B-B14F-4D97-AF65-F5344CB8AC3E}">
        <p14:creationId xmlns:p14="http://schemas.microsoft.com/office/powerpoint/2010/main" val="781326470"/>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17" name="矩形 16"/>
          <p:cNvSpPr/>
          <p:nvPr/>
        </p:nvSpPr>
        <p:spPr>
          <a:xfrm>
            <a:off x="1905000" y="1055659"/>
            <a:ext cx="3505200" cy="3266985"/>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altLang="zh-CN" sz="2000" dirty="0"/>
              <a:t>HTML</a:t>
            </a:r>
            <a:r>
              <a:rPr lang="zh-CN" altLang="en-US" sz="2000" dirty="0"/>
              <a:t>简介</a:t>
            </a:r>
            <a:endParaRPr lang="en-US" altLang="zh-CN" sz="2000" dirty="0"/>
          </a:p>
          <a:p>
            <a:pPr marL="342900" indent="-342900">
              <a:lnSpc>
                <a:spcPct val="150000"/>
              </a:lnSpc>
              <a:buFont typeface="Wingdings" panose="05000000000000000000" pitchFamily="2" charset="2"/>
              <a:buChar char="ü"/>
            </a:pPr>
            <a:r>
              <a:rPr lang="en-US" altLang="zh-CN" sz="2000" dirty="0"/>
              <a:t>HTML</a:t>
            </a:r>
            <a:r>
              <a:rPr lang="zh-CN" altLang="en-US" sz="2000" dirty="0"/>
              <a:t>标签和元素</a:t>
            </a:r>
            <a:endParaRPr lang="en-US" altLang="zh-CN" sz="2000" dirty="0"/>
          </a:p>
          <a:p>
            <a:pPr marL="342900" indent="-342900">
              <a:lnSpc>
                <a:spcPct val="150000"/>
              </a:lnSpc>
              <a:buFont typeface="Wingdings" panose="05000000000000000000" pitchFamily="2" charset="2"/>
              <a:buChar char="ü"/>
            </a:pPr>
            <a:r>
              <a:rPr lang="en-US" altLang="zh-CN" sz="2000" dirty="0"/>
              <a:t>HTML</a:t>
            </a:r>
            <a:r>
              <a:rPr lang="zh-CN" altLang="en-US" sz="2000" dirty="0"/>
              <a:t>表格</a:t>
            </a:r>
            <a:endParaRPr lang="en-US" altLang="zh-CN" sz="2000" dirty="0"/>
          </a:p>
          <a:p>
            <a:pPr marL="342900" indent="-342900">
              <a:lnSpc>
                <a:spcPct val="150000"/>
              </a:lnSpc>
              <a:buFont typeface="Wingdings" panose="05000000000000000000" pitchFamily="2" charset="2"/>
              <a:buChar char="ü"/>
            </a:pPr>
            <a:r>
              <a:rPr lang="en-US" altLang="zh-CN" sz="2000" dirty="0"/>
              <a:t>HTML</a:t>
            </a:r>
            <a:r>
              <a:rPr lang="zh-CN" altLang="en-US" sz="2000" dirty="0"/>
              <a:t>列表</a:t>
            </a:r>
            <a:endParaRPr lang="en-US" altLang="zh-CN" sz="2000" dirty="0"/>
          </a:p>
          <a:p>
            <a:pPr marL="342900" indent="-342900">
              <a:lnSpc>
                <a:spcPct val="150000"/>
              </a:lnSpc>
              <a:buFont typeface="Wingdings" panose="05000000000000000000" pitchFamily="2" charset="2"/>
              <a:buChar char="ü"/>
            </a:pPr>
            <a:r>
              <a:rPr lang="en-US" altLang="zh-CN" sz="2000" dirty="0"/>
              <a:t>HTML</a:t>
            </a:r>
            <a:r>
              <a:rPr lang="zh-CN" altLang="en-US" sz="2000" dirty="0"/>
              <a:t>区块</a:t>
            </a:r>
            <a:endParaRPr lang="en-US" altLang="zh-CN" sz="2000" dirty="0"/>
          </a:p>
          <a:p>
            <a:pPr marL="342900" indent="-342900">
              <a:lnSpc>
                <a:spcPct val="150000"/>
              </a:lnSpc>
              <a:buFont typeface="Wingdings" panose="05000000000000000000" pitchFamily="2" charset="2"/>
              <a:buChar char="ü"/>
            </a:pPr>
            <a:r>
              <a:rPr lang="en-US" altLang="zh-CN" sz="2000" dirty="0"/>
              <a:t>HTML</a:t>
            </a:r>
            <a:r>
              <a:rPr lang="zh-CN" altLang="en-US" sz="2000" dirty="0"/>
              <a:t>表单</a:t>
            </a:r>
          </a:p>
          <a:p>
            <a:pPr marL="342900" indent="-342900">
              <a:lnSpc>
                <a:spcPct val="150000"/>
              </a:lnSpc>
              <a:buFont typeface="Wingdings" panose="05000000000000000000" pitchFamily="2" charset="2"/>
              <a:buChar char="ü"/>
            </a:pPr>
            <a:endParaRPr lang="en-US" altLang="zh-CN" sz="2000" dirty="0"/>
          </a:p>
        </p:txBody>
      </p:sp>
    </p:spTree>
    <p:extLst>
      <p:ext uri="{BB962C8B-B14F-4D97-AF65-F5344CB8AC3E}">
        <p14:creationId xmlns:p14="http://schemas.microsoft.com/office/powerpoint/2010/main" val="4089989670"/>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lang="zh-CN" altLang="en-US" sz="3200" dirty="0">
                <a:latin typeface="+mj-lt"/>
                <a:ea typeface="+mj-ea"/>
                <a:cs typeface="+mj-cs"/>
              </a:rPr>
              <a:t>显示页面内容</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2050" name="图片 1">
            <a:extLst>
              <a:ext uri="{FF2B5EF4-FFF2-40B4-BE49-F238E27FC236}">
                <a16:creationId xmlns:a16="http://schemas.microsoft.com/office/drawing/2014/main" id="{23D7B00E-2324-4988-9314-D9F6862130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817" y="1838055"/>
            <a:ext cx="7516366" cy="2638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8156573"/>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lang="zh-CN" altLang="en-US" sz="3200" dirty="0">
                <a:latin typeface="+mj-lt"/>
                <a:ea typeface="+mj-ea"/>
                <a:cs typeface="+mj-cs"/>
              </a:rPr>
              <a:t>页面运行结果</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3074" name="图片 48">
            <a:extLst>
              <a:ext uri="{FF2B5EF4-FFF2-40B4-BE49-F238E27FC236}">
                <a16:creationId xmlns:a16="http://schemas.microsoft.com/office/drawing/2014/main" id="{A723C698-74B7-480E-B1E4-B011547C0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198" y="1809750"/>
            <a:ext cx="7789604"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9590657"/>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6534150" cy="609600"/>
          </a:xfrm>
          <a:prstGeom prst="rect">
            <a:avLst/>
          </a:prstGeom>
        </p:spPr>
        <p:txBody>
          <a:bodyPr/>
          <a:lstStyle/>
          <a:p>
            <a:pPr lvl="0">
              <a:defRPr/>
            </a:pPr>
            <a:r>
              <a:rPr lang="zh-CN" altLang="en-US" sz="3200" dirty="0">
                <a:latin typeface="+mj-lt"/>
                <a:ea typeface="+mj-ea"/>
                <a:cs typeface="+mj-cs"/>
              </a:rPr>
              <a:t> 大多数</a:t>
            </a:r>
            <a:r>
              <a:rPr lang="en-US" altLang="zh-CN" sz="3200" dirty="0">
                <a:latin typeface="+mj-lt"/>
                <a:ea typeface="+mj-ea"/>
                <a:cs typeface="+mj-cs"/>
              </a:rPr>
              <a:t>HTML</a:t>
            </a:r>
            <a:r>
              <a:rPr lang="zh-CN" altLang="en-US" sz="3200" dirty="0">
                <a:latin typeface="+mj-lt"/>
                <a:ea typeface="+mj-ea"/>
                <a:cs typeface="+mj-cs"/>
              </a:rPr>
              <a:t>元素都支持的属性</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graphicFrame>
        <p:nvGraphicFramePr>
          <p:cNvPr id="4" name="表格 3">
            <a:extLst>
              <a:ext uri="{FF2B5EF4-FFF2-40B4-BE49-F238E27FC236}">
                <a16:creationId xmlns:a16="http://schemas.microsoft.com/office/drawing/2014/main" id="{779A8C14-6850-4A16-A7D1-23BEFAE6EDB7}"/>
              </a:ext>
            </a:extLst>
          </p:cNvPr>
          <p:cNvGraphicFramePr>
            <a:graphicFrameLocks noGrp="1"/>
          </p:cNvGraphicFramePr>
          <p:nvPr>
            <p:extLst>
              <p:ext uri="{D42A27DB-BD31-4B8C-83A1-F6EECF244321}">
                <p14:modId xmlns:p14="http://schemas.microsoft.com/office/powerpoint/2010/main" val="4126296791"/>
              </p:ext>
            </p:extLst>
          </p:nvPr>
        </p:nvGraphicFramePr>
        <p:xfrm>
          <a:off x="1219200" y="1733550"/>
          <a:ext cx="6934200" cy="2285998"/>
        </p:xfrm>
        <a:graphic>
          <a:graphicData uri="http://schemas.openxmlformats.org/drawingml/2006/table">
            <a:tbl>
              <a:tblPr firstRow="1" firstCol="1" bandRow="1" bandCol="1">
                <a:tableStyleId>{5C22544A-7EE6-4342-B048-85BDC9FD1C3A}</a:tableStyleId>
              </a:tblPr>
              <a:tblGrid>
                <a:gridCol w="1598020">
                  <a:extLst>
                    <a:ext uri="{9D8B030D-6E8A-4147-A177-3AD203B41FA5}">
                      <a16:colId xmlns:a16="http://schemas.microsoft.com/office/drawing/2014/main" val="2771550701"/>
                    </a:ext>
                  </a:extLst>
                </a:gridCol>
                <a:gridCol w="5336180">
                  <a:extLst>
                    <a:ext uri="{9D8B030D-6E8A-4147-A177-3AD203B41FA5}">
                      <a16:colId xmlns:a16="http://schemas.microsoft.com/office/drawing/2014/main" val="3760708414"/>
                    </a:ext>
                  </a:extLst>
                </a:gridCol>
              </a:tblGrid>
              <a:tr h="453770">
                <a:tc>
                  <a:txBody>
                    <a:bodyPr/>
                    <a:lstStyle/>
                    <a:p>
                      <a:pPr indent="266700" algn="ctr">
                        <a:lnSpc>
                          <a:spcPts val="1400"/>
                        </a:lnSpc>
                      </a:pPr>
                      <a:r>
                        <a:rPr lang="zh-CN" sz="1100" b="1" kern="100" dirty="0">
                          <a:effectLst/>
                        </a:rPr>
                        <a:t>属</a:t>
                      </a:r>
                      <a:r>
                        <a:rPr lang="en-US" sz="1100" b="1" kern="100" dirty="0">
                          <a:effectLst/>
                        </a:rPr>
                        <a:t>    </a:t>
                      </a:r>
                      <a:r>
                        <a:rPr lang="zh-CN" sz="1100" b="1" kern="100" dirty="0">
                          <a:effectLst/>
                        </a:rPr>
                        <a:t>性</a:t>
                      </a:r>
                      <a:endParaRPr lang="zh-CN" sz="1100" b="1" kern="100" dirty="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indent="266700" algn="ctr">
                        <a:lnSpc>
                          <a:spcPts val="1400"/>
                        </a:lnSpc>
                      </a:pPr>
                      <a:r>
                        <a:rPr lang="zh-CN" sz="1100" b="1" kern="100">
                          <a:effectLst/>
                        </a:rPr>
                        <a:t>描</a:t>
                      </a:r>
                      <a:r>
                        <a:rPr lang="en-US" sz="1100" b="1" kern="100">
                          <a:effectLst/>
                        </a:rPr>
                        <a:t>    </a:t>
                      </a:r>
                      <a:r>
                        <a:rPr lang="zh-CN" sz="1100" b="1" kern="100">
                          <a:effectLst/>
                        </a:rPr>
                        <a:t>述</a:t>
                      </a:r>
                      <a:endParaRPr lang="zh-CN" sz="1100" b="1"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36106659"/>
                  </a:ext>
                </a:extLst>
              </a:tr>
              <a:tr h="458057">
                <a:tc>
                  <a:txBody>
                    <a:bodyPr/>
                    <a:lstStyle/>
                    <a:p>
                      <a:pPr indent="514350" algn="ctr">
                        <a:lnSpc>
                          <a:spcPts val="1400"/>
                        </a:lnSpc>
                      </a:pPr>
                      <a:r>
                        <a:rPr lang="en-US" sz="1100" b="1" dirty="0">
                          <a:effectLst/>
                        </a:rPr>
                        <a:t>class</a:t>
                      </a:r>
                      <a:endParaRPr lang="zh-CN" sz="1100" b="1" dirty="0">
                        <a:effectLst/>
                        <a:latin typeface="Times New Roman" panose="02020603050405020304" pitchFamily="18" charset="0"/>
                        <a:ea typeface="宋体" panose="02010600030101010101" pitchFamily="2" charset="-122"/>
                      </a:endParaRPr>
                    </a:p>
                  </a:txBody>
                  <a:tcPr marL="68580" marR="68580" marT="0" marB="0"/>
                </a:tc>
                <a:tc>
                  <a:txBody>
                    <a:bodyPr/>
                    <a:lstStyle/>
                    <a:p>
                      <a:pPr indent="491490" algn="ctr">
                        <a:lnSpc>
                          <a:spcPts val="1400"/>
                        </a:lnSpc>
                      </a:pPr>
                      <a:r>
                        <a:rPr lang="zh-CN" sz="1100" b="1" dirty="0">
                          <a:effectLst/>
                        </a:rPr>
                        <a:t>为</a:t>
                      </a:r>
                      <a:r>
                        <a:rPr lang="en-US" sz="1100" b="1" dirty="0">
                          <a:effectLst/>
                        </a:rPr>
                        <a:t>html</a:t>
                      </a:r>
                      <a:r>
                        <a:rPr lang="zh-CN" sz="1100" b="1" dirty="0">
                          <a:effectLst/>
                        </a:rPr>
                        <a:t>元素定义一个或多个类名（</a:t>
                      </a:r>
                      <a:r>
                        <a:rPr lang="en-US" sz="1100" b="1" dirty="0" err="1">
                          <a:effectLst/>
                        </a:rPr>
                        <a:t>classname</a:t>
                      </a:r>
                      <a:r>
                        <a:rPr lang="zh-CN" sz="1100" b="1" dirty="0">
                          <a:effectLst/>
                        </a:rPr>
                        <a:t>）（类名从样式文件引入）</a:t>
                      </a:r>
                      <a:endParaRPr lang="zh-CN" sz="1100" b="1"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6782326"/>
                  </a:ext>
                </a:extLst>
              </a:tr>
              <a:tr h="458057">
                <a:tc>
                  <a:txBody>
                    <a:bodyPr/>
                    <a:lstStyle/>
                    <a:p>
                      <a:pPr indent="514350" algn="ctr">
                        <a:lnSpc>
                          <a:spcPts val="1400"/>
                        </a:lnSpc>
                      </a:pPr>
                      <a:r>
                        <a:rPr lang="en-US" sz="1100" b="1">
                          <a:effectLst/>
                        </a:rPr>
                        <a:t>id</a:t>
                      </a:r>
                      <a:endParaRPr lang="zh-CN" sz="1100" b="1">
                        <a:effectLst/>
                        <a:latin typeface="Times New Roman" panose="02020603050405020304" pitchFamily="18" charset="0"/>
                        <a:ea typeface="宋体" panose="02010600030101010101" pitchFamily="2" charset="-122"/>
                      </a:endParaRPr>
                    </a:p>
                  </a:txBody>
                  <a:tcPr marL="68580" marR="68580" marT="0" marB="0"/>
                </a:tc>
                <a:tc>
                  <a:txBody>
                    <a:bodyPr/>
                    <a:lstStyle/>
                    <a:p>
                      <a:pPr indent="491490" algn="ctr">
                        <a:lnSpc>
                          <a:spcPts val="1400"/>
                        </a:lnSpc>
                      </a:pPr>
                      <a:r>
                        <a:rPr lang="zh-CN" sz="1100" b="1" dirty="0">
                          <a:effectLst/>
                        </a:rPr>
                        <a:t>定义元素的唯一</a:t>
                      </a:r>
                      <a:r>
                        <a:rPr lang="en-US" sz="1100" b="1" dirty="0">
                          <a:effectLst/>
                        </a:rPr>
                        <a:t>id</a:t>
                      </a:r>
                      <a:endParaRPr lang="zh-CN" sz="1100" b="1"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98183078"/>
                  </a:ext>
                </a:extLst>
              </a:tr>
              <a:tr h="458057">
                <a:tc>
                  <a:txBody>
                    <a:bodyPr/>
                    <a:lstStyle/>
                    <a:p>
                      <a:pPr indent="514350" algn="ctr">
                        <a:lnSpc>
                          <a:spcPts val="1400"/>
                        </a:lnSpc>
                      </a:pPr>
                      <a:r>
                        <a:rPr lang="en-US" sz="1100" b="1">
                          <a:effectLst/>
                        </a:rPr>
                        <a:t>style</a:t>
                      </a:r>
                      <a:endParaRPr lang="zh-CN" sz="1100" b="1">
                        <a:effectLst/>
                        <a:latin typeface="Times New Roman" panose="02020603050405020304" pitchFamily="18" charset="0"/>
                        <a:ea typeface="宋体" panose="02010600030101010101" pitchFamily="2" charset="-122"/>
                      </a:endParaRPr>
                    </a:p>
                  </a:txBody>
                  <a:tcPr marL="68580" marR="68580" marT="0" marB="0"/>
                </a:tc>
                <a:tc>
                  <a:txBody>
                    <a:bodyPr/>
                    <a:lstStyle/>
                    <a:p>
                      <a:pPr indent="491490" algn="ctr">
                        <a:lnSpc>
                          <a:spcPts val="1400"/>
                        </a:lnSpc>
                      </a:pPr>
                      <a:r>
                        <a:rPr lang="zh-CN" sz="1100" b="1" dirty="0">
                          <a:effectLst/>
                        </a:rPr>
                        <a:t>规定元素的行内样式（</a:t>
                      </a:r>
                      <a:r>
                        <a:rPr lang="en-US" sz="1100" b="1" dirty="0">
                          <a:effectLst/>
                        </a:rPr>
                        <a:t>inline style</a:t>
                      </a:r>
                      <a:r>
                        <a:rPr lang="zh-CN" sz="1100" b="1" dirty="0">
                          <a:effectLst/>
                        </a:rPr>
                        <a:t>）</a:t>
                      </a:r>
                      <a:endParaRPr lang="zh-CN" sz="1100" b="1"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62425650"/>
                  </a:ext>
                </a:extLst>
              </a:tr>
              <a:tr h="458057">
                <a:tc>
                  <a:txBody>
                    <a:bodyPr/>
                    <a:lstStyle/>
                    <a:p>
                      <a:pPr indent="514350" algn="ctr">
                        <a:lnSpc>
                          <a:spcPts val="1400"/>
                        </a:lnSpc>
                      </a:pPr>
                      <a:r>
                        <a:rPr lang="en-US" sz="1100" b="1">
                          <a:effectLst/>
                        </a:rPr>
                        <a:t>title</a:t>
                      </a:r>
                      <a:endParaRPr lang="zh-CN" sz="1100" b="1">
                        <a:effectLst/>
                        <a:latin typeface="Times New Roman" panose="02020603050405020304" pitchFamily="18" charset="0"/>
                        <a:ea typeface="宋体" panose="02010600030101010101" pitchFamily="2" charset="-122"/>
                      </a:endParaRPr>
                    </a:p>
                  </a:txBody>
                  <a:tcPr marL="68580" marR="68580" marT="0" marB="0"/>
                </a:tc>
                <a:tc>
                  <a:txBody>
                    <a:bodyPr/>
                    <a:lstStyle/>
                    <a:p>
                      <a:pPr indent="491490" algn="ctr">
                        <a:lnSpc>
                          <a:spcPts val="1400"/>
                        </a:lnSpc>
                      </a:pPr>
                      <a:r>
                        <a:rPr lang="zh-CN" sz="1100" b="1" dirty="0">
                          <a:effectLst/>
                        </a:rPr>
                        <a:t>描述元素的额外信息（作为工具条使用）</a:t>
                      </a:r>
                      <a:endParaRPr lang="zh-CN" sz="1100" b="1"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37394045"/>
                  </a:ext>
                </a:extLst>
              </a:tr>
            </a:tbl>
          </a:graphicData>
        </a:graphic>
      </p:graphicFrame>
    </p:spTree>
    <p:extLst>
      <p:ext uri="{BB962C8B-B14F-4D97-AF65-F5344CB8AC3E}">
        <p14:creationId xmlns:p14="http://schemas.microsoft.com/office/powerpoint/2010/main" val="533673288"/>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lang="zh-CN" altLang="en-US" sz="3200" dirty="0">
                <a:latin typeface="+mj-lt"/>
                <a:ea typeface="+mj-ea"/>
                <a:cs typeface="+mj-cs"/>
              </a:rPr>
              <a:t>常用的表格标签</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graphicFrame>
        <p:nvGraphicFramePr>
          <p:cNvPr id="4" name="表格 3">
            <a:extLst>
              <a:ext uri="{FF2B5EF4-FFF2-40B4-BE49-F238E27FC236}">
                <a16:creationId xmlns:a16="http://schemas.microsoft.com/office/drawing/2014/main" id="{67C77CFD-8CD0-4920-BFBD-AF893BD149CF}"/>
              </a:ext>
            </a:extLst>
          </p:cNvPr>
          <p:cNvGraphicFramePr>
            <a:graphicFrameLocks noGrp="1"/>
          </p:cNvGraphicFramePr>
          <p:nvPr>
            <p:extLst>
              <p:ext uri="{D42A27DB-BD31-4B8C-83A1-F6EECF244321}">
                <p14:modId xmlns:p14="http://schemas.microsoft.com/office/powerpoint/2010/main" val="1020618244"/>
              </p:ext>
            </p:extLst>
          </p:nvPr>
        </p:nvGraphicFramePr>
        <p:xfrm>
          <a:off x="1000124" y="1884364"/>
          <a:ext cx="7143751" cy="2287586"/>
        </p:xfrm>
        <a:graphic>
          <a:graphicData uri="http://schemas.openxmlformats.org/drawingml/2006/table">
            <a:tbl>
              <a:tblPr firstRow="1" firstCol="1" bandRow="1" bandCol="1">
                <a:tableStyleId>{5C22544A-7EE6-4342-B048-85BDC9FD1C3A}</a:tableStyleId>
              </a:tblPr>
              <a:tblGrid>
                <a:gridCol w="1785361">
                  <a:extLst>
                    <a:ext uri="{9D8B030D-6E8A-4147-A177-3AD203B41FA5}">
                      <a16:colId xmlns:a16="http://schemas.microsoft.com/office/drawing/2014/main" val="2474100880"/>
                    </a:ext>
                  </a:extLst>
                </a:gridCol>
                <a:gridCol w="1786130">
                  <a:extLst>
                    <a:ext uri="{9D8B030D-6E8A-4147-A177-3AD203B41FA5}">
                      <a16:colId xmlns:a16="http://schemas.microsoft.com/office/drawing/2014/main" val="4269989263"/>
                    </a:ext>
                  </a:extLst>
                </a:gridCol>
                <a:gridCol w="1786130">
                  <a:extLst>
                    <a:ext uri="{9D8B030D-6E8A-4147-A177-3AD203B41FA5}">
                      <a16:colId xmlns:a16="http://schemas.microsoft.com/office/drawing/2014/main" val="3001081384"/>
                    </a:ext>
                  </a:extLst>
                </a:gridCol>
                <a:gridCol w="1786130">
                  <a:extLst>
                    <a:ext uri="{9D8B030D-6E8A-4147-A177-3AD203B41FA5}">
                      <a16:colId xmlns:a16="http://schemas.microsoft.com/office/drawing/2014/main" val="76128386"/>
                    </a:ext>
                  </a:extLst>
                </a:gridCol>
              </a:tblGrid>
              <a:tr h="378286">
                <a:tc>
                  <a:txBody>
                    <a:bodyPr/>
                    <a:lstStyle/>
                    <a:p>
                      <a:pPr algn="ctr">
                        <a:lnSpc>
                          <a:spcPts val="1400"/>
                        </a:lnSpc>
                      </a:pPr>
                      <a:r>
                        <a:rPr lang="zh-CN" sz="1100" b="1" kern="100" dirty="0">
                          <a:effectLst/>
                        </a:rPr>
                        <a:t>标</a:t>
                      </a:r>
                      <a:r>
                        <a:rPr lang="en-US" sz="1100" b="1" kern="100" dirty="0">
                          <a:effectLst/>
                        </a:rPr>
                        <a:t>    </a:t>
                      </a:r>
                      <a:r>
                        <a:rPr lang="zh-CN" sz="1100" b="1" kern="100" dirty="0">
                          <a:effectLst/>
                        </a:rPr>
                        <a:t>签</a:t>
                      </a:r>
                      <a:endParaRPr lang="zh-CN" sz="1100" b="1" kern="100" dirty="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lnSpc>
                          <a:spcPts val="1400"/>
                        </a:lnSpc>
                      </a:pPr>
                      <a:r>
                        <a:rPr lang="zh-CN" sz="1100" b="1" kern="100">
                          <a:effectLst/>
                        </a:rPr>
                        <a:t>描</a:t>
                      </a:r>
                      <a:r>
                        <a:rPr lang="en-US" sz="1100" b="1" kern="100">
                          <a:effectLst/>
                        </a:rPr>
                        <a:t>    </a:t>
                      </a:r>
                      <a:r>
                        <a:rPr lang="zh-CN" sz="1100" b="1" kern="100">
                          <a:effectLst/>
                        </a:rPr>
                        <a:t>述</a:t>
                      </a:r>
                      <a:endParaRPr lang="zh-CN" sz="1100" b="1"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lnSpc>
                          <a:spcPts val="1400"/>
                        </a:lnSpc>
                      </a:pPr>
                      <a:r>
                        <a:rPr lang="zh-CN" sz="1100" b="1" kern="100">
                          <a:effectLst/>
                        </a:rPr>
                        <a:t>标</a:t>
                      </a:r>
                      <a:r>
                        <a:rPr lang="en-US" sz="1100" b="1" kern="100">
                          <a:effectLst/>
                        </a:rPr>
                        <a:t>    </a:t>
                      </a:r>
                      <a:r>
                        <a:rPr lang="zh-CN" sz="1100" b="1" kern="100">
                          <a:effectLst/>
                        </a:rPr>
                        <a:t>签</a:t>
                      </a:r>
                      <a:endParaRPr lang="zh-CN" sz="1100" b="1"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lnSpc>
                          <a:spcPts val="1400"/>
                        </a:lnSpc>
                      </a:pPr>
                      <a:r>
                        <a:rPr lang="zh-CN" sz="1100" b="1" kern="100">
                          <a:effectLst/>
                        </a:rPr>
                        <a:t>描</a:t>
                      </a:r>
                      <a:r>
                        <a:rPr lang="en-US" sz="1100" b="1" kern="100">
                          <a:effectLst/>
                        </a:rPr>
                        <a:t>    </a:t>
                      </a:r>
                      <a:r>
                        <a:rPr lang="zh-CN" sz="1100" b="1" kern="100">
                          <a:effectLst/>
                        </a:rPr>
                        <a:t>述</a:t>
                      </a:r>
                      <a:endParaRPr lang="zh-CN" sz="1100" b="1"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30560442"/>
                  </a:ext>
                </a:extLst>
              </a:tr>
              <a:tr h="381860">
                <a:tc>
                  <a:txBody>
                    <a:bodyPr/>
                    <a:lstStyle/>
                    <a:p>
                      <a:pPr indent="433070" algn="just">
                        <a:lnSpc>
                          <a:spcPts val="1400"/>
                        </a:lnSpc>
                      </a:pPr>
                      <a:r>
                        <a:rPr lang="en-US" sz="1100" b="1" u="none" strike="noStrike" dirty="0">
                          <a:effectLst/>
                          <a:hlinkClick r:id="rId3"/>
                        </a:rPr>
                        <a:t>&lt;table&gt;</a:t>
                      </a:r>
                      <a:endParaRPr lang="zh-CN" sz="1100" b="1"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74320" algn="just">
                        <a:lnSpc>
                          <a:spcPts val="1400"/>
                        </a:lnSpc>
                      </a:pPr>
                      <a:r>
                        <a:rPr lang="zh-CN" sz="1100" b="1" dirty="0">
                          <a:effectLst/>
                        </a:rPr>
                        <a:t>定义表格</a:t>
                      </a:r>
                      <a:endParaRPr lang="zh-CN" sz="1100" b="1"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94335" algn="just">
                        <a:lnSpc>
                          <a:spcPts val="1400"/>
                        </a:lnSpc>
                      </a:pPr>
                      <a:r>
                        <a:rPr lang="en-US" sz="1100" b="1" u="none" strike="noStrike">
                          <a:effectLst/>
                          <a:hlinkClick r:id="rId4"/>
                        </a:rPr>
                        <a:t>&lt;colgroup&gt;</a:t>
                      </a:r>
                      <a:endParaRPr lang="zh-CN" sz="1100" b="1">
                        <a:effectLst/>
                        <a:latin typeface="Times New Roman" panose="02020603050405020304" pitchFamily="18" charset="0"/>
                        <a:ea typeface="宋体" panose="02010600030101010101" pitchFamily="2" charset="-122"/>
                      </a:endParaRPr>
                    </a:p>
                  </a:txBody>
                  <a:tcPr marL="68580" marR="68580" marT="0" marB="0"/>
                </a:tc>
                <a:tc>
                  <a:txBody>
                    <a:bodyPr/>
                    <a:lstStyle/>
                    <a:p>
                      <a:pPr indent="95885" algn="just">
                        <a:lnSpc>
                          <a:spcPts val="1400"/>
                        </a:lnSpc>
                      </a:pPr>
                      <a:r>
                        <a:rPr lang="zh-CN" sz="1100" b="1">
                          <a:effectLst/>
                        </a:rPr>
                        <a:t>定义表格列的组</a:t>
                      </a:r>
                      <a:endParaRPr lang="zh-CN" sz="1100" b="1">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36769168"/>
                  </a:ext>
                </a:extLst>
              </a:tr>
              <a:tr h="381860">
                <a:tc>
                  <a:txBody>
                    <a:bodyPr/>
                    <a:lstStyle/>
                    <a:p>
                      <a:pPr indent="433070" algn="just">
                        <a:lnSpc>
                          <a:spcPts val="1400"/>
                        </a:lnSpc>
                      </a:pPr>
                      <a:r>
                        <a:rPr lang="en-US" sz="1100" b="1" u="none" strike="noStrike">
                          <a:effectLst/>
                          <a:hlinkClick r:id="rId5"/>
                        </a:rPr>
                        <a:t>&lt;th&gt;</a:t>
                      </a:r>
                      <a:endParaRPr lang="zh-CN" sz="1100" b="1">
                        <a:effectLst/>
                        <a:latin typeface="Times New Roman" panose="02020603050405020304" pitchFamily="18" charset="0"/>
                        <a:ea typeface="宋体" panose="02010600030101010101" pitchFamily="2" charset="-122"/>
                      </a:endParaRPr>
                    </a:p>
                  </a:txBody>
                  <a:tcPr marL="68580" marR="68580" marT="0" marB="0"/>
                </a:tc>
                <a:tc>
                  <a:txBody>
                    <a:bodyPr/>
                    <a:lstStyle/>
                    <a:p>
                      <a:pPr indent="274320" algn="just">
                        <a:lnSpc>
                          <a:spcPts val="1400"/>
                        </a:lnSpc>
                      </a:pPr>
                      <a:r>
                        <a:rPr lang="zh-CN" sz="1100" b="1" dirty="0">
                          <a:effectLst/>
                        </a:rPr>
                        <a:t>定义表格的表头</a:t>
                      </a:r>
                      <a:endParaRPr lang="zh-CN" sz="1100" b="1"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94335" algn="just">
                        <a:lnSpc>
                          <a:spcPts val="1400"/>
                        </a:lnSpc>
                      </a:pPr>
                      <a:r>
                        <a:rPr lang="en-US" sz="1100" b="1" u="none" strike="noStrike">
                          <a:effectLst/>
                          <a:hlinkClick r:id="rId6"/>
                        </a:rPr>
                        <a:t>&lt;col&gt;</a:t>
                      </a:r>
                      <a:endParaRPr lang="zh-CN" sz="1100" b="1">
                        <a:effectLst/>
                        <a:latin typeface="Times New Roman" panose="02020603050405020304" pitchFamily="18" charset="0"/>
                        <a:ea typeface="宋体" panose="02010600030101010101" pitchFamily="2" charset="-122"/>
                      </a:endParaRPr>
                    </a:p>
                  </a:txBody>
                  <a:tcPr marL="68580" marR="68580" marT="0" marB="0"/>
                </a:tc>
                <a:tc>
                  <a:txBody>
                    <a:bodyPr/>
                    <a:lstStyle/>
                    <a:p>
                      <a:pPr indent="95885" algn="just">
                        <a:lnSpc>
                          <a:spcPts val="1400"/>
                        </a:lnSpc>
                      </a:pPr>
                      <a:r>
                        <a:rPr lang="zh-CN" sz="1100" b="1">
                          <a:effectLst/>
                        </a:rPr>
                        <a:t>定义用于表格列的属性</a:t>
                      </a:r>
                      <a:endParaRPr lang="zh-CN" sz="1100" b="1">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20084591"/>
                  </a:ext>
                </a:extLst>
              </a:tr>
              <a:tr h="381860">
                <a:tc>
                  <a:txBody>
                    <a:bodyPr/>
                    <a:lstStyle/>
                    <a:p>
                      <a:pPr indent="433070" algn="just">
                        <a:lnSpc>
                          <a:spcPts val="1400"/>
                        </a:lnSpc>
                      </a:pPr>
                      <a:r>
                        <a:rPr lang="en-US" sz="1100" b="1" u="none" strike="noStrike">
                          <a:effectLst/>
                          <a:hlinkClick r:id="rId7"/>
                        </a:rPr>
                        <a:t>&lt;tr&gt;</a:t>
                      </a:r>
                      <a:endParaRPr lang="zh-CN" sz="1100" b="1">
                        <a:effectLst/>
                        <a:latin typeface="Times New Roman" panose="02020603050405020304" pitchFamily="18" charset="0"/>
                        <a:ea typeface="宋体" panose="02010600030101010101" pitchFamily="2" charset="-122"/>
                      </a:endParaRPr>
                    </a:p>
                  </a:txBody>
                  <a:tcPr marL="68580" marR="68580" marT="0" marB="0"/>
                </a:tc>
                <a:tc>
                  <a:txBody>
                    <a:bodyPr/>
                    <a:lstStyle/>
                    <a:p>
                      <a:pPr indent="274320" algn="just">
                        <a:lnSpc>
                          <a:spcPts val="1400"/>
                        </a:lnSpc>
                      </a:pPr>
                      <a:r>
                        <a:rPr lang="zh-CN" sz="1100" b="1">
                          <a:effectLst/>
                        </a:rPr>
                        <a:t>定义表格的行</a:t>
                      </a:r>
                      <a:endParaRPr lang="zh-CN" sz="1100" b="1">
                        <a:effectLst/>
                        <a:latin typeface="Times New Roman" panose="02020603050405020304" pitchFamily="18" charset="0"/>
                        <a:ea typeface="宋体" panose="02010600030101010101" pitchFamily="2" charset="-122"/>
                      </a:endParaRPr>
                    </a:p>
                  </a:txBody>
                  <a:tcPr marL="68580" marR="68580" marT="0" marB="0"/>
                </a:tc>
                <a:tc>
                  <a:txBody>
                    <a:bodyPr/>
                    <a:lstStyle/>
                    <a:p>
                      <a:pPr indent="394335" algn="just">
                        <a:lnSpc>
                          <a:spcPts val="1400"/>
                        </a:lnSpc>
                      </a:pPr>
                      <a:r>
                        <a:rPr lang="en-US" sz="1100" b="1" u="none" strike="noStrike" dirty="0">
                          <a:effectLst/>
                          <a:hlinkClick r:id="rId8"/>
                        </a:rPr>
                        <a:t>&lt;</a:t>
                      </a:r>
                      <a:r>
                        <a:rPr lang="en-US" sz="1100" b="1" u="none" strike="noStrike" dirty="0" err="1">
                          <a:effectLst/>
                          <a:hlinkClick r:id="rId8"/>
                        </a:rPr>
                        <a:t>thead</a:t>
                      </a:r>
                      <a:r>
                        <a:rPr lang="en-US" sz="1100" b="1" u="none" strike="noStrike" dirty="0">
                          <a:effectLst/>
                          <a:hlinkClick r:id="rId8"/>
                        </a:rPr>
                        <a:t>&gt;</a:t>
                      </a:r>
                      <a:endParaRPr lang="zh-CN" sz="1100" b="1" dirty="0">
                        <a:effectLst/>
                        <a:latin typeface="Times New Roman" panose="02020603050405020304" pitchFamily="18" charset="0"/>
                        <a:ea typeface="宋体" panose="02010600030101010101" pitchFamily="2" charset="-122"/>
                      </a:endParaRPr>
                    </a:p>
                  </a:txBody>
                  <a:tcPr marL="68580" marR="68580" marT="0" marB="0"/>
                </a:tc>
                <a:tc>
                  <a:txBody>
                    <a:bodyPr/>
                    <a:lstStyle/>
                    <a:p>
                      <a:pPr indent="95885" algn="just">
                        <a:lnSpc>
                          <a:spcPts val="1400"/>
                        </a:lnSpc>
                      </a:pPr>
                      <a:r>
                        <a:rPr lang="zh-CN" sz="1100" b="1">
                          <a:effectLst/>
                        </a:rPr>
                        <a:t>定义表格的页眉</a:t>
                      </a:r>
                      <a:endParaRPr lang="zh-CN" sz="1100" b="1">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45006536"/>
                  </a:ext>
                </a:extLst>
              </a:tr>
              <a:tr h="381860">
                <a:tc>
                  <a:txBody>
                    <a:bodyPr/>
                    <a:lstStyle/>
                    <a:p>
                      <a:pPr indent="433070" algn="just">
                        <a:lnSpc>
                          <a:spcPts val="1400"/>
                        </a:lnSpc>
                      </a:pPr>
                      <a:r>
                        <a:rPr lang="en-US" sz="1100" b="1" u="none" strike="noStrike">
                          <a:effectLst/>
                          <a:hlinkClick r:id="rId9"/>
                        </a:rPr>
                        <a:t>&lt;td&gt;</a:t>
                      </a:r>
                      <a:endParaRPr lang="zh-CN" sz="1100" b="1">
                        <a:effectLst/>
                        <a:latin typeface="Times New Roman" panose="02020603050405020304" pitchFamily="18" charset="0"/>
                        <a:ea typeface="宋体" panose="02010600030101010101" pitchFamily="2" charset="-122"/>
                      </a:endParaRPr>
                    </a:p>
                  </a:txBody>
                  <a:tcPr marL="68580" marR="68580" marT="0" marB="0"/>
                </a:tc>
                <a:tc>
                  <a:txBody>
                    <a:bodyPr/>
                    <a:lstStyle/>
                    <a:p>
                      <a:pPr indent="274320" algn="just">
                        <a:lnSpc>
                          <a:spcPts val="1400"/>
                        </a:lnSpc>
                      </a:pPr>
                      <a:r>
                        <a:rPr lang="zh-CN" sz="1100" b="1">
                          <a:effectLst/>
                        </a:rPr>
                        <a:t>定义表格单元</a:t>
                      </a:r>
                      <a:endParaRPr lang="zh-CN" sz="1100" b="1">
                        <a:effectLst/>
                        <a:latin typeface="Times New Roman" panose="02020603050405020304" pitchFamily="18" charset="0"/>
                        <a:ea typeface="宋体" panose="02010600030101010101" pitchFamily="2" charset="-122"/>
                      </a:endParaRPr>
                    </a:p>
                  </a:txBody>
                  <a:tcPr marL="68580" marR="68580" marT="0" marB="0"/>
                </a:tc>
                <a:tc>
                  <a:txBody>
                    <a:bodyPr/>
                    <a:lstStyle/>
                    <a:p>
                      <a:pPr indent="394335" algn="just">
                        <a:lnSpc>
                          <a:spcPts val="1400"/>
                        </a:lnSpc>
                      </a:pPr>
                      <a:r>
                        <a:rPr lang="en-US" sz="1100" b="1" u="none" strike="noStrike">
                          <a:effectLst/>
                          <a:hlinkClick r:id="rId10"/>
                        </a:rPr>
                        <a:t>&lt;tbody&gt;</a:t>
                      </a:r>
                      <a:endParaRPr lang="zh-CN" sz="1100" b="1">
                        <a:effectLst/>
                        <a:latin typeface="Times New Roman" panose="02020603050405020304" pitchFamily="18" charset="0"/>
                        <a:ea typeface="宋体" panose="02010600030101010101" pitchFamily="2" charset="-122"/>
                      </a:endParaRPr>
                    </a:p>
                  </a:txBody>
                  <a:tcPr marL="68580" marR="68580" marT="0" marB="0"/>
                </a:tc>
                <a:tc>
                  <a:txBody>
                    <a:bodyPr/>
                    <a:lstStyle/>
                    <a:p>
                      <a:pPr indent="95885" algn="just">
                        <a:lnSpc>
                          <a:spcPts val="1400"/>
                        </a:lnSpc>
                      </a:pPr>
                      <a:r>
                        <a:rPr lang="zh-CN" sz="1100" b="1" dirty="0">
                          <a:effectLst/>
                        </a:rPr>
                        <a:t>定义表格的主体</a:t>
                      </a:r>
                      <a:endParaRPr lang="zh-CN" sz="1100" b="1"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96217183"/>
                  </a:ext>
                </a:extLst>
              </a:tr>
              <a:tr h="381860">
                <a:tc>
                  <a:txBody>
                    <a:bodyPr/>
                    <a:lstStyle/>
                    <a:p>
                      <a:pPr indent="433070" algn="just">
                        <a:lnSpc>
                          <a:spcPts val="1400"/>
                        </a:lnSpc>
                      </a:pPr>
                      <a:r>
                        <a:rPr lang="en-US" sz="1100" b="1" u="none" strike="noStrike">
                          <a:effectLst/>
                          <a:hlinkClick r:id="rId11"/>
                        </a:rPr>
                        <a:t>&lt;caption&gt;</a:t>
                      </a:r>
                      <a:endParaRPr lang="zh-CN" sz="1100" b="1">
                        <a:effectLst/>
                        <a:latin typeface="Times New Roman" panose="02020603050405020304" pitchFamily="18" charset="0"/>
                        <a:ea typeface="宋体" panose="02010600030101010101" pitchFamily="2" charset="-122"/>
                      </a:endParaRPr>
                    </a:p>
                  </a:txBody>
                  <a:tcPr marL="68580" marR="68580" marT="0" marB="0"/>
                </a:tc>
                <a:tc>
                  <a:txBody>
                    <a:bodyPr/>
                    <a:lstStyle/>
                    <a:p>
                      <a:pPr indent="274320" algn="just">
                        <a:lnSpc>
                          <a:spcPts val="1400"/>
                        </a:lnSpc>
                      </a:pPr>
                      <a:r>
                        <a:rPr lang="zh-CN" sz="1100" b="1">
                          <a:effectLst/>
                        </a:rPr>
                        <a:t>定义表格标题</a:t>
                      </a:r>
                      <a:endParaRPr lang="zh-CN" sz="1100" b="1">
                        <a:effectLst/>
                        <a:latin typeface="Times New Roman" panose="02020603050405020304" pitchFamily="18" charset="0"/>
                        <a:ea typeface="宋体" panose="02010600030101010101" pitchFamily="2" charset="-122"/>
                      </a:endParaRPr>
                    </a:p>
                  </a:txBody>
                  <a:tcPr marL="68580" marR="68580" marT="0" marB="0"/>
                </a:tc>
                <a:tc>
                  <a:txBody>
                    <a:bodyPr/>
                    <a:lstStyle/>
                    <a:p>
                      <a:pPr indent="394335" algn="just">
                        <a:lnSpc>
                          <a:spcPts val="1400"/>
                        </a:lnSpc>
                      </a:pPr>
                      <a:r>
                        <a:rPr lang="en-US" sz="1100" b="1" u="none" strike="noStrike">
                          <a:effectLst/>
                          <a:hlinkClick r:id="rId12"/>
                        </a:rPr>
                        <a:t>&lt;tfoot&gt;</a:t>
                      </a:r>
                      <a:endParaRPr lang="zh-CN" sz="1100" b="1">
                        <a:effectLst/>
                        <a:latin typeface="Times New Roman" panose="02020603050405020304" pitchFamily="18" charset="0"/>
                        <a:ea typeface="宋体" panose="02010600030101010101" pitchFamily="2" charset="-122"/>
                      </a:endParaRPr>
                    </a:p>
                  </a:txBody>
                  <a:tcPr marL="68580" marR="68580" marT="0" marB="0"/>
                </a:tc>
                <a:tc>
                  <a:txBody>
                    <a:bodyPr/>
                    <a:lstStyle/>
                    <a:p>
                      <a:pPr indent="95885" algn="just">
                        <a:lnSpc>
                          <a:spcPts val="1400"/>
                        </a:lnSpc>
                      </a:pPr>
                      <a:r>
                        <a:rPr lang="zh-CN" sz="1100" b="1" dirty="0">
                          <a:effectLst/>
                        </a:rPr>
                        <a:t>定义表格的页脚</a:t>
                      </a:r>
                      <a:endParaRPr lang="zh-CN" sz="1100" b="1"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35015754"/>
                  </a:ext>
                </a:extLst>
              </a:tr>
            </a:tbl>
          </a:graphicData>
        </a:graphic>
      </p:graphicFrame>
    </p:spTree>
    <p:extLst>
      <p:ext uri="{BB962C8B-B14F-4D97-AF65-F5344CB8AC3E}">
        <p14:creationId xmlns:p14="http://schemas.microsoft.com/office/powerpoint/2010/main" val="1935839521"/>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lang="zh-CN" altLang="en-US" sz="3200" dirty="0">
                <a:latin typeface="+mj-lt"/>
                <a:ea typeface="+mj-ea"/>
                <a:cs typeface="+mj-cs"/>
              </a:rPr>
              <a:t>有序列表和无序列表的区别</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2050" name="图片 54">
            <a:extLst>
              <a:ext uri="{FF2B5EF4-FFF2-40B4-BE49-F238E27FC236}">
                <a16:creationId xmlns:a16="http://schemas.microsoft.com/office/drawing/2014/main" id="{A022AC97-D988-43FE-AD09-3220FE286E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980" y="1885950"/>
            <a:ext cx="5904039" cy="229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3335024"/>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lang="zh-CN" altLang="en-US" sz="3200" dirty="0">
                <a:latin typeface="+mj-lt"/>
                <a:ea typeface="+mj-ea"/>
                <a:cs typeface="+mj-cs"/>
              </a:rPr>
              <a:t> 常用的列表标签</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graphicFrame>
        <p:nvGraphicFramePr>
          <p:cNvPr id="4" name="表格 3">
            <a:extLst>
              <a:ext uri="{FF2B5EF4-FFF2-40B4-BE49-F238E27FC236}">
                <a16:creationId xmlns:a16="http://schemas.microsoft.com/office/drawing/2014/main" id="{CE9F4BF8-067B-4283-BDDC-6CE3A23A937C}"/>
              </a:ext>
            </a:extLst>
          </p:cNvPr>
          <p:cNvGraphicFramePr>
            <a:graphicFrameLocks noGrp="1"/>
          </p:cNvGraphicFramePr>
          <p:nvPr>
            <p:extLst>
              <p:ext uri="{D42A27DB-BD31-4B8C-83A1-F6EECF244321}">
                <p14:modId xmlns:p14="http://schemas.microsoft.com/office/powerpoint/2010/main" val="2374454926"/>
              </p:ext>
            </p:extLst>
          </p:nvPr>
        </p:nvGraphicFramePr>
        <p:xfrm>
          <a:off x="847724" y="1957896"/>
          <a:ext cx="7448551" cy="1834642"/>
        </p:xfrm>
        <a:graphic>
          <a:graphicData uri="http://schemas.openxmlformats.org/drawingml/2006/table">
            <a:tbl>
              <a:tblPr firstRow="1" firstCol="1" bandRow="1" bandCol="1">
                <a:tableStyleId>{5C22544A-7EE6-4342-B048-85BDC9FD1C3A}</a:tableStyleId>
              </a:tblPr>
              <a:tblGrid>
                <a:gridCol w="1861537">
                  <a:extLst>
                    <a:ext uri="{9D8B030D-6E8A-4147-A177-3AD203B41FA5}">
                      <a16:colId xmlns:a16="http://schemas.microsoft.com/office/drawing/2014/main" val="760207734"/>
                    </a:ext>
                  </a:extLst>
                </a:gridCol>
                <a:gridCol w="2091339">
                  <a:extLst>
                    <a:ext uri="{9D8B030D-6E8A-4147-A177-3AD203B41FA5}">
                      <a16:colId xmlns:a16="http://schemas.microsoft.com/office/drawing/2014/main" val="3260867772"/>
                    </a:ext>
                  </a:extLst>
                </a:gridCol>
                <a:gridCol w="1633337">
                  <a:extLst>
                    <a:ext uri="{9D8B030D-6E8A-4147-A177-3AD203B41FA5}">
                      <a16:colId xmlns:a16="http://schemas.microsoft.com/office/drawing/2014/main" val="1671176835"/>
                    </a:ext>
                  </a:extLst>
                </a:gridCol>
                <a:gridCol w="1862338">
                  <a:extLst>
                    <a:ext uri="{9D8B030D-6E8A-4147-A177-3AD203B41FA5}">
                      <a16:colId xmlns:a16="http://schemas.microsoft.com/office/drawing/2014/main" val="440778577"/>
                    </a:ext>
                  </a:extLst>
                </a:gridCol>
              </a:tblGrid>
              <a:tr h="359345">
                <a:tc>
                  <a:txBody>
                    <a:bodyPr/>
                    <a:lstStyle/>
                    <a:p>
                      <a:pPr indent="266700" algn="ctr">
                        <a:lnSpc>
                          <a:spcPts val="1400"/>
                        </a:lnSpc>
                      </a:pPr>
                      <a:r>
                        <a:rPr lang="zh-CN" sz="1100" b="1" kern="100" dirty="0">
                          <a:effectLst/>
                        </a:rPr>
                        <a:t>标</a:t>
                      </a:r>
                      <a:r>
                        <a:rPr lang="en-US" sz="1100" b="1" kern="100" dirty="0">
                          <a:effectLst/>
                        </a:rPr>
                        <a:t>    </a:t>
                      </a:r>
                      <a:r>
                        <a:rPr lang="zh-CN" sz="1100" b="1" kern="100" dirty="0">
                          <a:effectLst/>
                        </a:rPr>
                        <a:t>签</a:t>
                      </a:r>
                      <a:endParaRPr lang="zh-CN" sz="1100" b="1" kern="100" dirty="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indent="266700" algn="ctr">
                        <a:lnSpc>
                          <a:spcPts val="1400"/>
                        </a:lnSpc>
                      </a:pPr>
                      <a:r>
                        <a:rPr lang="zh-CN" sz="1100" b="1" kern="100">
                          <a:effectLst/>
                        </a:rPr>
                        <a:t>描</a:t>
                      </a:r>
                      <a:r>
                        <a:rPr lang="en-US" sz="1100" b="1" kern="100">
                          <a:effectLst/>
                        </a:rPr>
                        <a:t>   </a:t>
                      </a:r>
                      <a:r>
                        <a:rPr lang="zh-CN" sz="1100" b="1" kern="100">
                          <a:effectLst/>
                        </a:rPr>
                        <a:t>述</a:t>
                      </a:r>
                      <a:endParaRPr lang="zh-CN" sz="1100" b="1"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indent="266700" algn="ctr">
                        <a:lnSpc>
                          <a:spcPts val="1400"/>
                        </a:lnSpc>
                      </a:pPr>
                      <a:r>
                        <a:rPr lang="zh-CN" sz="1100" b="1" kern="100">
                          <a:effectLst/>
                        </a:rPr>
                        <a:t>标</a:t>
                      </a:r>
                      <a:r>
                        <a:rPr lang="en-US" sz="1100" b="1" kern="100">
                          <a:effectLst/>
                        </a:rPr>
                        <a:t>    </a:t>
                      </a:r>
                      <a:r>
                        <a:rPr lang="zh-CN" sz="1100" b="1" kern="100">
                          <a:effectLst/>
                        </a:rPr>
                        <a:t>签</a:t>
                      </a:r>
                      <a:endParaRPr lang="zh-CN" sz="1100" b="1"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indent="266700" algn="ctr">
                        <a:lnSpc>
                          <a:spcPts val="1400"/>
                        </a:lnSpc>
                      </a:pPr>
                      <a:r>
                        <a:rPr lang="zh-CN" sz="1100" b="1" kern="100">
                          <a:effectLst/>
                        </a:rPr>
                        <a:t>描</a:t>
                      </a:r>
                      <a:r>
                        <a:rPr lang="en-US" sz="1100" b="1" kern="100">
                          <a:effectLst/>
                        </a:rPr>
                        <a:t>   </a:t>
                      </a:r>
                      <a:r>
                        <a:rPr lang="zh-CN" sz="1100" b="1" kern="100">
                          <a:effectLst/>
                        </a:rPr>
                        <a:t>述</a:t>
                      </a:r>
                      <a:endParaRPr lang="zh-CN" sz="1100" b="1"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77342777"/>
                  </a:ext>
                </a:extLst>
              </a:tr>
              <a:tr h="362741">
                <a:tc>
                  <a:txBody>
                    <a:bodyPr/>
                    <a:lstStyle/>
                    <a:p>
                      <a:pPr indent="572770" algn="just">
                        <a:lnSpc>
                          <a:spcPts val="1400"/>
                        </a:lnSpc>
                      </a:pPr>
                      <a:r>
                        <a:rPr lang="en-US" sz="1100" b="1" u="none" strike="noStrike">
                          <a:effectLst/>
                          <a:hlinkClick r:id="rId3"/>
                        </a:rPr>
                        <a:t>&lt;ol&gt;</a:t>
                      </a:r>
                      <a:endParaRPr lang="zh-CN" sz="1100" b="1">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lnSpc>
                          <a:spcPts val="1400"/>
                        </a:lnSpc>
                      </a:pPr>
                      <a:r>
                        <a:rPr lang="zh-CN" sz="1100" b="1">
                          <a:effectLst/>
                        </a:rPr>
                        <a:t>定义有序列表</a:t>
                      </a:r>
                      <a:endParaRPr lang="zh-CN" sz="1100" b="1">
                        <a:effectLst/>
                        <a:latin typeface="Times New Roman" panose="02020603050405020304" pitchFamily="18" charset="0"/>
                        <a:ea typeface="宋体" panose="02010600030101010101" pitchFamily="2" charset="-122"/>
                      </a:endParaRPr>
                    </a:p>
                  </a:txBody>
                  <a:tcPr marL="68580" marR="68580" marT="0" marB="0"/>
                </a:tc>
                <a:tc>
                  <a:txBody>
                    <a:bodyPr/>
                    <a:lstStyle/>
                    <a:p>
                      <a:pPr indent="572770" algn="just">
                        <a:lnSpc>
                          <a:spcPts val="1400"/>
                        </a:lnSpc>
                      </a:pPr>
                      <a:r>
                        <a:rPr lang="en-US" sz="1100" b="1" u="none" strike="noStrike">
                          <a:effectLst/>
                          <a:hlinkClick r:id="rId4"/>
                        </a:rPr>
                        <a:t>&lt;dl&gt;</a:t>
                      </a:r>
                      <a:endParaRPr lang="zh-CN" sz="1100" b="1">
                        <a:effectLst/>
                        <a:latin typeface="Times New Roman" panose="02020603050405020304" pitchFamily="18" charset="0"/>
                        <a:ea typeface="宋体" panose="02010600030101010101" pitchFamily="2" charset="-122"/>
                      </a:endParaRPr>
                    </a:p>
                  </a:txBody>
                  <a:tcPr marL="68580" marR="68580" marT="0" marB="0"/>
                </a:tc>
                <a:tc>
                  <a:txBody>
                    <a:bodyPr/>
                    <a:lstStyle/>
                    <a:p>
                      <a:pPr indent="161290" algn="just">
                        <a:lnSpc>
                          <a:spcPts val="1400"/>
                        </a:lnSpc>
                      </a:pPr>
                      <a:r>
                        <a:rPr lang="zh-CN" sz="1100" b="1">
                          <a:effectLst/>
                        </a:rPr>
                        <a:t>自定义列表</a:t>
                      </a:r>
                      <a:endParaRPr lang="zh-CN" sz="1100" b="1">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20386439"/>
                  </a:ext>
                </a:extLst>
              </a:tr>
              <a:tr h="362741">
                <a:tc>
                  <a:txBody>
                    <a:bodyPr/>
                    <a:lstStyle/>
                    <a:p>
                      <a:pPr indent="572770" algn="just">
                        <a:lnSpc>
                          <a:spcPts val="1400"/>
                        </a:lnSpc>
                      </a:pPr>
                      <a:r>
                        <a:rPr lang="en-US" sz="1100" b="1" u="none" strike="noStrike">
                          <a:effectLst/>
                          <a:hlinkClick r:id="rId5"/>
                        </a:rPr>
                        <a:t>&lt;ul&gt;</a:t>
                      </a:r>
                      <a:endParaRPr lang="zh-CN" sz="1100" b="1">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lnSpc>
                          <a:spcPts val="1400"/>
                        </a:lnSpc>
                      </a:pPr>
                      <a:r>
                        <a:rPr lang="zh-CN" sz="1100" b="1">
                          <a:effectLst/>
                        </a:rPr>
                        <a:t>定义无序列表</a:t>
                      </a:r>
                      <a:endParaRPr lang="zh-CN" sz="1100" b="1">
                        <a:effectLst/>
                        <a:latin typeface="Times New Roman" panose="02020603050405020304" pitchFamily="18" charset="0"/>
                        <a:ea typeface="宋体" panose="02010600030101010101" pitchFamily="2" charset="-122"/>
                      </a:endParaRPr>
                    </a:p>
                  </a:txBody>
                  <a:tcPr marL="68580" marR="68580" marT="0" marB="0"/>
                </a:tc>
                <a:tc>
                  <a:txBody>
                    <a:bodyPr/>
                    <a:lstStyle/>
                    <a:p>
                      <a:pPr indent="572770" algn="just">
                        <a:lnSpc>
                          <a:spcPts val="1400"/>
                        </a:lnSpc>
                      </a:pPr>
                      <a:r>
                        <a:rPr lang="en-US" sz="1100" b="1" u="none" strike="noStrike">
                          <a:effectLst/>
                          <a:hlinkClick r:id="rId6"/>
                        </a:rPr>
                        <a:t>&lt;dt&gt;</a:t>
                      </a:r>
                      <a:endParaRPr lang="zh-CN" sz="1100" b="1">
                        <a:effectLst/>
                        <a:latin typeface="Times New Roman" panose="02020603050405020304" pitchFamily="18" charset="0"/>
                        <a:ea typeface="宋体" panose="02010600030101010101" pitchFamily="2" charset="-122"/>
                      </a:endParaRPr>
                    </a:p>
                  </a:txBody>
                  <a:tcPr marL="68580" marR="68580" marT="0" marB="0"/>
                </a:tc>
                <a:tc>
                  <a:txBody>
                    <a:bodyPr/>
                    <a:lstStyle/>
                    <a:p>
                      <a:pPr indent="161290" algn="just">
                        <a:lnSpc>
                          <a:spcPts val="1400"/>
                        </a:lnSpc>
                      </a:pPr>
                      <a:r>
                        <a:rPr lang="zh-CN" sz="1100" b="1">
                          <a:effectLst/>
                        </a:rPr>
                        <a:t>自定义列表项</a:t>
                      </a:r>
                      <a:endParaRPr lang="zh-CN" sz="1100" b="1">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83320463"/>
                  </a:ext>
                </a:extLst>
              </a:tr>
              <a:tr h="749815">
                <a:tc>
                  <a:txBody>
                    <a:bodyPr/>
                    <a:lstStyle/>
                    <a:p>
                      <a:pPr indent="572770" algn="just">
                        <a:lnSpc>
                          <a:spcPts val="1400"/>
                        </a:lnSpc>
                      </a:pPr>
                      <a:r>
                        <a:rPr lang="en-US" sz="1100" b="1" u="none" strike="noStrike">
                          <a:effectLst/>
                          <a:hlinkClick r:id="rId7"/>
                        </a:rPr>
                        <a:t>&lt;li&gt;</a:t>
                      </a:r>
                      <a:endParaRPr lang="zh-CN" sz="1100" b="1">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lnSpc>
                          <a:spcPts val="1400"/>
                        </a:lnSpc>
                      </a:pPr>
                      <a:r>
                        <a:rPr lang="zh-CN" sz="1100" b="1">
                          <a:effectLst/>
                        </a:rPr>
                        <a:t>定义</a:t>
                      </a:r>
                      <a:r>
                        <a:rPr lang="en-US" sz="1100" b="1" spc="-20">
                          <a:effectLst/>
                        </a:rPr>
                        <a:t>&lt;ol&gt;</a:t>
                      </a:r>
                      <a:r>
                        <a:rPr lang="zh-CN" sz="1100" b="1" spc="-20">
                          <a:effectLst/>
                        </a:rPr>
                        <a:t>、</a:t>
                      </a:r>
                      <a:r>
                        <a:rPr lang="en-US" sz="1100" b="1" spc="-20">
                          <a:effectLst/>
                        </a:rPr>
                        <a:t>&lt;ul&gt;</a:t>
                      </a:r>
                      <a:r>
                        <a:rPr lang="zh-CN" sz="1100" b="1" spc="-20">
                          <a:effectLst/>
                        </a:rPr>
                        <a:t>下的列表项</a:t>
                      </a:r>
                      <a:endParaRPr lang="zh-CN" sz="1100" b="1">
                        <a:effectLst/>
                        <a:latin typeface="Times New Roman" panose="02020603050405020304" pitchFamily="18" charset="0"/>
                        <a:ea typeface="宋体" panose="02010600030101010101" pitchFamily="2" charset="-122"/>
                      </a:endParaRPr>
                    </a:p>
                  </a:txBody>
                  <a:tcPr marL="68580" marR="68580" marT="0" marB="0"/>
                </a:tc>
                <a:tc>
                  <a:txBody>
                    <a:bodyPr/>
                    <a:lstStyle/>
                    <a:p>
                      <a:pPr indent="572770" algn="just">
                        <a:lnSpc>
                          <a:spcPts val="1400"/>
                        </a:lnSpc>
                      </a:pPr>
                      <a:r>
                        <a:rPr lang="en-US" sz="1100" b="1" u="none" strike="noStrike">
                          <a:effectLst/>
                          <a:hlinkClick r:id="rId8"/>
                        </a:rPr>
                        <a:t>&lt;dd&gt;</a:t>
                      </a:r>
                      <a:endParaRPr lang="zh-CN" sz="1100" b="1">
                        <a:effectLst/>
                        <a:latin typeface="Times New Roman" panose="02020603050405020304" pitchFamily="18" charset="0"/>
                        <a:ea typeface="宋体" panose="02010600030101010101" pitchFamily="2" charset="-122"/>
                      </a:endParaRPr>
                    </a:p>
                  </a:txBody>
                  <a:tcPr marL="68580" marR="68580" marT="0" marB="0"/>
                </a:tc>
                <a:tc>
                  <a:txBody>
                    <a:bodyPr/>
                    <a:lstStyle/>
                    <a:p>
                      <a:pPr indent="161290" algn="just">
                        <a:lnSpc>
                          <a:spcPts val="1400"/>
                        </a:lnSpc>
                      </a:pPr>
                      <a:r>
                        <a:rPr lang="zh-CN" sz="1100" b="1" dirty="0">
                          <a:effectLst/>
                        </a:rPr>
                        <a:t>自定义列表项的描述</a:t>
                      </a:r>
                      <a:endParaRPr lang="zh-CN" sz="1100" b="1"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55755514"/>
                  </a:ext>
                </a:extLst>
              </a:tr>
            </a:tbl>
          </a:graphicData>
        </a:graphic>
      </p:graphicFrame>
    </p:spTree>
    <p:extLst>
      <p:ext uri="{BB962C8B-B14F-4D97-AF65-F5344CB8AC3E}">
        <p14:creationId xmlns:p14="http://schemas.microsoft.com/office/powerpoint/2010/main" val="1921616088"/>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lang="en-US" altLang="zh-CN" sz="3200" dirty="0">
                <a:latin typeface="+mj-lt"/>
                <a:ea typeface="+mj-ea"/>
                <a:cs typeface="+mj-cs"/>
              </a:rPr>
              <a:t>&lt;form&gt;</a:t>
            </a:r>
            <a:r>
              <a:rPr lang="zh-CN" altLang="en-US" sz="3200" dirty="0">
                <a:latin typeface="+mj-lt"/>
                <a:ea typeface="+mj-ea"/>
                <a:cs typeface="+mj-cs"/>
              </a:rPr>
              <a:t>标签的属性</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graphicFrame>
        <p:nvGraphicFramePr>
          <p:cNvPr id="4" name="表格 3">
            <a:extLst>
              <a:ext uri="{FF2B5EF4-FFF2-40B4-BE49-F238E27FC236}">
                <a16:creationId xmlns:a16="http://schemas.microsoft.com/office/drawing/2014/main" id="{5B38DED2-250B-4A60-B511-B4AC121F10B3}"/>
              </a:ext>
            </a:extLst>
          </p:cNvPr>
          <p:cNvGraphicFramePr>
            <a:graphicFrameLocks noGrp="1"/>
          </p:cNvGraphicFramePr>
          <p:nvPr>
            <p:extLst>
              <p:ext uri="{D42A27DB-BD31-4B8C-83A1-F6EECF244321}">
                <p14:modId xmlns:p14="http://schemas.microsoft.com/office/powerpoint/2010/main" val="86144832"/>
              </p:ext>
            </p:extLst>
          </p:nvPr>
        </p:nvGraphicFramePr>
        <p:xfrm>
          <a:off x="1000125" y="1792425"/>
          <a:ext cx="7143750" cy="2058989"/>
        </p:xfrm>
        <a:graphic>
          <a:graphicData uri="http://schemas.openxmlformats.org/drawingml/2006/table">
            <a:tbl>
              <a:tblPr firstRow="1" firstCol="1" bandRow="1" bandCol="1">
                <a:tableStyleId>{5C22544A-7EE6-4342-B048-85BDC9FD1C3A}</a:tableStyleId>
              </a:tblPr>
              <a:tblGrid>
                <a:gridCol w="1508799">
                  <a:extLst>
                    <a:ext uri="{9D8B030D-6E8A-4147-A177-3AD203B41FA5}">
                      <a16:colId xmlns:a16="http://schemas.microsoft.com/office/drawing/2014/main" val="2835136710"/>
                    </a:ext>
                  </a:extLst>
                </a:gridCol>
                <a:gridCol w="5634951">
                  <a:extLst>
                    <a:ext uri="{9D8B030D-6E8A-4147-A177-3AD203B41FA5}">
                      <a16:colId xmlns:a16="http://schemas.microsoft.com/office/drawing/2014/main" val="800816379"/>
                    </a:ext>
                  </a:extLst>
                </a:gridCol>
              </a:tblGrid>
              <a:tr h="340484">
                <a:tc>
                  <a:txBody>
                    <a:bodyPr/>
                    <a:lstStyle/>
                    <a:p>
                      <a:pPr indent="266700" algn="ctr">
                        <a:lnSpc>
                          <a:spcPts val="1400"/>
                        </a:lnSpc>
                      </a:pPr>
                      <a:r>
                        <a:rPr lang="zh-CN" sz="1100" b="1" kern="100" dirty="0">
                          <a:effectLst/>
                        </a:rPr>
                        <a:t>属</a:t>
                      </a:r>
                      <a:r>
                        <a:rPr lang="en-US" sz="1100" b="1" kern="100" dirty="0">
                          <a:effectLst/>
                        </a:rPr>
                        <a:t>    </a:t>
                      </a:r>
                      <a:r>
                        <a:rPr lang="zh-CN" sz="1100" b="1" kern="100" dirty="0">
                          <a:effectLst/>
                        </a:rPr>
                        <a:t>性</a:t>
                      </a:r>
                      <a:endParaRPr lang="zh-CN" sz="1100" b="1" kern="100" dirty="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indent="266700" algn="ctr">
                        <a:lnSpc>
                          <a:spcPts val="1400"/>
                        </a:lnSpc>
                      </a:pPr>
                      <a:r>
                        <a:rPr lang="zh-CN" sz="1100" b="1" kern="100">
                          <a:effectLst/>
                        </a:rPr>
                        <a:t>说</a:t>
                      </a:r>
                      <a:r>
                        <a:rPr lang="en-US" sz="1100" b="1" kern="100">
                          <a:effectLst/>
                        </a:rPr>
                        <a:t>    </a:t>
                      </a:r>
                      <a:r>
                        <a:rPr lang="zh-CN" sz="1100" b="1" kern="100">
                          <a:effectLst/>
                        </a:rPr>
                        <a:t>明</a:t>
                      </a:r>
                      <a:endParaRPr lang="zh-CN" sz="1100" b="1" kern="1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33054624"/>
                  </a:ext>
                </a:extLst>
              </a:tr>
              <a:tr h="343701">
                <a:tc>
                  <a:txBody>
                    <a:bodyPr/>
                    <a:lstStyle/>
                    <a:p>
                      <a:pPr indent="384175" algn="just">
                        <a:lnSpc>
                          <a:spcPts val="1400"/>
                        </a:lnSpc>
                      </a:pPr>
                      <a:r>
                        <a:rPr lang="en-US" sz="1100" b="1">
                          <a:effectLst/>
                        </a:rPr>
                        <a:t>name</a:t>
                      </a:r>
                      <a:endParaRPr lang="zh-CN" sz="1100" b="1">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21310" algn="just">
                        <a:lnSpc>
                          <a:spcPts val="1400"/>
                        </a:lnSpc>
                      </a:pPr>
                      <a:r>
                        <a:rPr lang="zh-CN" sz="1100" b="1">
                          <a:effectLst/>
                        </a:rPr>
                        <a:t>表单的名称</a:t>
                      </a:r>
                      <a:endParaRPr lang="zh-CN" sz="1100" b="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30437733"/>
                  </a:ext>
                </a:extLst>
              </a:tr>
              <a:tr h="343701">
                <a:tc>
                  <a:txBody>
                    <a:bodyPr/>
                    <a:lstStyle/>
                    <a:p>
                      <a:pPr indent="384175" algn="just">
                        <a:lnSpc>
                          <a:spcPts val="1400"/>
                        </a:lnSpc>
                      </a:pPr>
                      <a:r>
                        <a:rPr lang="en-US" sz="1100" b="1">
                          <a:effectLst/>
                        </a:rPr>
                        <a:t>method</a:t>
                      </a:r>
                      <a:endParaRPr lang="zh-CN" sz="1100" b="1">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21310" algn="just">
                        <a:lnSpc>
                          <a:spcPts val="1400"/>
                        </a:lnSpc>
                      </a:pPr>
                      <a:r>
                        <a:rPr lang="zh-CN" sz="1100" b="1">
                          <a:effectLst/>
                        </a:rPr>
                        <a:t>设置表单的提交方式，</a:t>
                      </a:r>
                      <a:r>
                        <a:rPr lang="en-US" sz="1100" b="1">
                          <a:effectLst/>
                        </a:rPr>
                        <a:t>GET</a:t>
                      </a:r>
                      <a:r>
                        <a:rPr lang="zh-CN" sz="1100" b="1">
                          <a:effectLst/>
                        </a:rPr>
                        <a:t>或者</a:t>
                      </a:r>
                      <a:r>
                        <a:rPr lang="en-US" sz="1100" b="1">
                          <a:effectLst/>
                        </a:rPr>
                        <a:t>POST</a:t>
                      </a:r>
                      <a:r>
                        <a:rPr lang="zh-CN" sz="1100" b="1">
                          <a:effectLst/>
                        </a:rPr>
                        <a:t>方法</a:t>
                      </a:r>
                      <a:endParaRPr lang="zh-CN" sz="1100" b="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711994691"/>
                  </a:ext>
                </a:extLst>
              </a:tr>
              <a:tr h="343701">
                <a:tc>
                  <a:txBody>
                    <a:bodyPr/>
                    <a:lstStyle/>
                    <a:p>
                      <a:pPr indent="384175" algn="just">
                        <a:lnSpc>
                          <a:spcPts val="1400"/>
                        </a:lnSpc>
                      </a:pPr>
                      <a:r>
                        <a:rPr lang="en-US" sz="1100" b="1">
                          <a:effectLst/>
                        </a:rPr>
                        <a:t>action</a:t>
                      </a:r>
                      <a:endParaRPr lang="zh-CN" sz="1100" b="1">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21310" algn="just">
                        <a:lnSpc>
                          <a:spcPts val="1400"/>
                        </a:lnSpc>
                      </a:pPr>
                      <a:r>
                        <a:rPr lang="zh-CN" sz="1100" b="1">
                          <a:effectLst/>
                        </a:rPr>
                        <a:t>指向处理该表单页面的</a:t>
                      </a:r>
                      <a:r>
                        <a:rPr lang="en-US" sz="1100" b="1">
                          <a:effectLst/>
                        </a:rPr>
                        <a:t>URL</a:t>
                      </a:r>
                      <a:r>
                        <a:rPr lang="zh-CN" sz="1100" b="1">
                          <a:effectLst/>
                        </a:rPr>
                        <a:t>（相对位置或者绝对位置）</a:t>
                      </a:r>
                      <a:endParaRPr lang="zh-CN" sz="1100" b="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834265006"/>
                  </a:ext>
                </a:extLst>
              </a:tr>
              <a:tr h="343701">
                <a:tc>
                  <a:txBody>
                    <a:bodyPr/>
                    <a:lstStyle/>
                    <a:p>
                      <a:pPr indent="384175" algn="just">
                        <a:lnSpc>
                          <a:spcPts val="1400"/>
                        </a:lnSpc>
                      </a:pPr>
                      <a:r>
                        <a:rPr lang="en-US" sz="1100" b="1">
                          <a:effectLst/>
                        </a:rPr>
                        <a:t>enctype</a:t>
                      </a:r>
                      <a:endParaRPr lang="zh-CN" sz="1100" b="1">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21310" algn="just">
                        <a:lnSpc>
                          <a:spcPts val="1400"/>
                        </a:lnSpc>
                      </a:pPr>
                      <a:r>
                        <a:rPr lang="zh-CN" sz="1100" b="1">
                          <a:effectLst/>
                        </a:rPr>
                        <a:t>设置表单内容的编码方式</a:t>
                      </a:r>
                      <a:endParaRPr lang="zh-CN" sz="1100" b="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88373211"/>
                  </a:ext>
                </a:extLst>
              </a:tr>
              <a:tr h="343701">
                <a:tc>
                  <a:txBody>
                    <a:bodyPr/>
                    <a:lstStyle/>
                    <a:p>
                      <a:pPr indent="384175" algn="just">
                        <a:lnSpc>
                          <a:spcPts val="1400"/>
                        </a:lnSpc>
                      </a:pPr>
                      <a:r>
                        <a:rPr lang="en-US" sz="1100" b="1">
                          <a:effectLst/>
                        </a:rPr>
                        <a:t>target</a:t>
                      </a:r>
                      <a:endParaRPr lang="zh-CN" sz="1100" b="1">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21310" algn="just">
                        <a:lnSpc>
                          <a:spcPts val="1400"/>
                        </a:lnSpc>
                      </a:pPr>
                      <a:r>
                        <a:rPr lang="zh-CN" sz="1100" b="1" dirty="0">
                          <a:effectLst/>
                        </a:rPr>
                        <a:t>设置返回信息的显示方式，属性值包括</a:t>
                      </a:r>
                      <a:r>
                        <a:rPr lang="en-US" sz="1100" b="1" dirty="0">
                          <a:effectLst/>
                        </a:rPr>
                        <a:t>_blank</a:t>
                      </a:r>
                      <a:r>
                        <a:rPr lang="zh-CN" sz="1100" b="1" dirty="0">
                          <a:effectLst/>
                        </a:rPr>
                        <a:t>、</a:t>
                      </a:r>
                      <a:r>
                        <a:rPr lang="en-US" sz="1100" b="1" dirty="0">
                          <a:effectLst/>
                        </a:rPr>
                        <a:t>_parent</a:t>
                      </a:r>
                      <a:r>
                        <a:rPr lang="zh-CN" sz="1100" b="1" dirty="0">
                          <a:effectLst/>
                        </a:rPr>
                        <a:t>、</a:t>
                      </a:r>
                      <a:r>
                        <a:rPr lang="en-US" sz="1100" b="1" dirty="0">
                          <a:effectLst/>
                        </a:rPr>
                        <a:t>_self</a:t>
                      </a:r>
                      <a:r>
                        <a:rPr lang="zh-CN" sz="1100" b="1" dirty="0">
                          <a:effectLst/>
                        </a:rPr>
                        <a:t>、</a:t>
                      </a:r>
                      <a:r>
                        <a:rPr lang="en-US" sz="1100" b="1" dirty="0">
                          <a:effectLst/>
                        </a:rPr>
                        <a:t>top</a:t>
                      </a:r>
                      <a:endParaRPr lang="zh-CN" sz="1100" b="1"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332152338"/>
                  </a:ext>
                </a:extLst>
              </a:tr>
            </a:tbl>
          </a:graphicData>
        </a:graphic>
      </p:graphicFrame>
    </p:spTree>
    <p:extLst>
      <p:ext uri="{BB962C8B-B14F-4D97-AF65-F5344CB8AC3E}">
        <p14:creationId xmlns:p14="http://schemas.microsoft.com/office/powerpoint/2010/main" val="1930039596"/>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lang="zh-CN" altLang="en-US" sz="3200" dirty="0">
                <a:latin typeface="+mj-lt"/>
                <a:ea typeface="+mj-ea"/>
                <a:cs typeface="+mj-cs"/>
              </a:rPr>
              <a:t>用户信息表单</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5122" name="图片 29">
            <a:extLst>
              <a:ext uri="{FF2B5EF4-FFF2-40B4-BE49-F238E27FC236}">
                <a16:creationId xmlns:a16="http://schemas.microsoft.com/office/drawing/2014/main" id="{21AEF195-6646-4D3D-A03B-957185B8A0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1733550"/>
            <a:ext cx="2514600" cy="2867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6151771"/>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800100" y="1657350"/>
            <a:ext cx="7543800" cy="1828800"/>
          </a:xfrm>
          <a:prstGeom prst="rect">
            <a:avLst/>
          </a:prstGeom>
        </p:spPr>
        <p:txBody>
          <a:bodyPr/>
          <a:lstStyle/>
          <a:p>
            <a:pPr lvl="0">
              <a:defRPr/>
            </a:pPr>
            <a:r>
              <a:rPr lang="zh-CN" altLang="en-US" sz="2800" dirty="0">
                <a:latin typeface="+mj-lt"/>
                <a:ea typeface="+mj-ea"/>
                <a:cs typeface="+mj-cs"/>
              </a:rPr>
              <a:t>        </a:t>
            </a:r>
            <a:r>
              <a:rPr lang="en-US" altLang="zh-CN" sz="2800" dirty="0">
                <a:latin typeface="+mj-lt"/>
                <a:ea typeface="+mj-ea"/>
                <a:cs typeface="+mj-cs"/>
              </a:rPr>
              <a:t>1990</a:t>
            </a:r>
            <a:r>
              <a:rPr lang="zh-CN" altLang="en-US" sz="2800" dirty="0">
                <a:latin typeface="+mj-lt"/>
                <a:ea typeface="+mj-ea"/>
                <a:cs typeface="+mj-cs"/>
              </a:rPr>
              <a:t>年圣诞节，伯纳斯</a:t>
            </a:r>
            <a:r>
              <a:rPr lang="en-US" altLang="zh-CN" sz="2800" dirty="0">
                <a:latin typeface="+mn-ea"/>
                <a:ea typeface="+mn-ea"/>
                <a:cs typeface="+mj-cs"/>
              </a:rPr>
              <a:t>·</a:t>
            </a:r>
            <a:r>
              <a:rPr lang="zh-CN" altLang="en-US" sz="2800" dirty="0">
                <a:latin typeface="+mj-lt"/>
                <a:ea typeface="+mj-ea"/>
                <a:cs typeface="+mj-cs"/>
              </a:rPr>
              <a:t>李制作了第一个网页浏览器</a:t>
            </a:r>
            <a:r>
              <a:rPr lang="en-US" altLang="zh-CN" sz="2800" dirty="0" err="1">
                <a:latin typeface="+mj-lt"/>
                <a:ea typeface="+mj-ea"/>
                <a:cs typeface="+mj-cs"/>
              </a:rPr>
              <a:t>WorldWideWeb</a:t>
            </a:r>
            <a:r>
              <a:rPr lang="zh-CN" altLang="en-US" sz="2800" dirty="0">
                <a:latin typeface="+mj-lt"/>
                <a:ea typeface="+mj-ea"/>
                <a:cs typeface="+mj-cs"/>
              </a:rPr>
              <a:t>。本章将介绍什么是</a:t>
            </a:r>
            <a:r>
              <a:rPr lang="en-US" altLang="zh-CN" sz="2800" dirty="0">
                <a:latin typeface="+mj-lt"/>
                <a:ea typeface="+mj-ea"/>
                <a:cs typeface="+mj-cs"/>
              </a:rPr>
              <a:t>Web</a:t>
            </a:r>
            <a:r>
              <a:rPr lang="zh-CN" altLang="en-US" sz="2800" dirty="0">
                <a:latin typeface="+mj-lt"/>
                <a:ea typeface="+mj-ea"/>
                <a:cs typeface="+mj-cs"/>
              </a:rPr>
              <a:t>、</a:t>
            </a:r>
            <a:r>
              <a:rPr lang="en-US" altLang="zh-CN" sz="2800" dirty="0">
                <a:latin typeface="+mj-lt"/>
                <a:ea typeface="+mj-ea"/>
                <a:cs typeface="+mj-cs"/>
              </a:rPr>
              <a:t>Web</a:t>
            </a:r>
            <a:r>
              <a:rPr lang="zh-CN" altLang="en-US" sz="2800" dirty="0">
                <a:latin typeface="+mj-lt"/>
                <a:ea typeface="+mj-ea"/>
                <a:cs typeface="+mj-cs"/>
              </a:rPr>
              <a:t>的工作原理以及发展历史等内容。</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Tree>
    <p:extLst>
      <p:ext uri="{BB962C8B-B14F-4D97-AF65-F5344CB8AC3E}">
        <p14:creationId xmlns:p14="http://schemas.microsoft.com/office/powerpoint/2010/main" val="1523014512"/>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113629" y="1428750"/>
            <a:ext cx="7801771" cy="2082920"/>
          </a:xfrm>
          <a:prstGeom prst="rect">
            <a:avLst/>
          </a:prstGeom>
        </p:spPr>
      </p:pic>
      <p:sp>
        <p:nvSpPr>
          <p:cNvPr id="5" name="TextBox 4"/>
          <p:cNvSpPr txBox="1"/>
          <p:nvPr/>
        </p:nvSpPr>
        <p:spPr>
          <a:xfrm>
            <a:off x="2836203" y="2154021"/>
            <a:ext cx="2957861" cy="646331"/>
          </a:xfrm>
          <a:prstGeom prst="rect">
            <a:avLst/>
          </a:prstGeom>
          <a:noFill/>
        </p:spPr>
        <p:txBody>
          <a:bodyPr wrap="none" rtlCol="0">
            <a:spAutoFit/>
          </a:bodyPr>
          <a:lstStyle/>
          <a:p>
            <a:pPr algn="ctr"/>
            <a:r>
              <a:rPr lang="en-US" altLang="zh-CN" sz="3600" b="1" dirty="0">
                <a:solidFill>
                  <a:schemeClr val="bg1"/>
                </a:solidFill>
              </a:rPr>
              <a:t>1.3  CSS</a:t>
            </a:r>
            <a:r>
              <a:rPr lang="zh-CN" altLang="en-US" sz="3600" b="1" dirty="0">
                <a:solidFill>
                  <a:schemeClr val="bg1"/>
                </a:solidFill>
              </a:rPr>
              <a:t>基础</a:t>
            </a:r>
          </a:p>
        </p:txBody>
      </p:sp>
    </p:spTree>
    <p:extLst>
      <p:ext uri="{BB962C8B-B14F-4D97-AF65-F5344CB8AC3E}">
        <p14:creationId xmlns:p14="http://schemas.microsoft.com/office/powerpoint/2010/main" val="2403006717"/>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17" name="矩形 16"/>
          <p:cNvSpPr/>
          <p:nvPr/>
        </p:nvSpPr>
        <p:spPr>
          <a:xfrm>
            <a:off x="1257300" y="1657350"/>
            <a:ext cx="6629400" cy="1879232"/>
          </a:xfrm>
          <a:prstGeom prst="rect">
            <a:avLst/>
          </a:prstGeom>
        </p:spPr>
        <p:txBody>
          <a:bodyPr wrap="square">
            <a:spAutoFit/>
          </a:bodyPr>
          <a:lstStyle/>
          <a:p>
            <a:pPr>
              <a:lnSpc>
                <a:spcPct val="150000"/>
              </a:lnSpc>
            </a:pPr>
            <a:r>
              <a:rPr lang="en-US" altLang="zh-CN" sz="2000" dirty="0"/>
              <a:t>CSS</a:t>
            </a:r>
            <a:r>
              <a:rPr lang="zh-CN" altLang="en-US" sz="2000" dirty="0"/>
              <a:t>是</a:t>
            </a:r>
            <a:r>
              <a:rPr lang="en-US" altLang="zh-CN" sz="2000" dirty="0"/>
              <a:t>Cascading Style Sheet</a:t>
            </a:r>
            <a:r>
              <a:rPr lang="zh-CN" altLang="en-US" sz="2000" dirty="0"/>
              <a:t>（层叠样式表）的缩写。</a:t>
            </a:r>
            <a:r>
              <a:rPr lang="en-US" altLang="zh-CN" sz="2000" dirty="0"/>
              <a:t>CSS</a:t>
            </a:r>
            <a:r>
              <a:rPr lang="zh-CN" altLang="en-US" sz="2000" dirty="0"/>
              <a:t>是一种标记语言，用于为</a:t>
            </a:r>
            <a:r>
              <a:rPr lang="en-US" altLang="zh-CN" sz="2000" dirty="0"/>
              <a:t>HTML</a:t>
            </a:r>
            <a:r>
              <a:rPr lang="zh-CN" altLang="en-US" sz="2000" dirty="0"/>
              <a:t>文档定义布局。例如，</a:t>
            </a:r>
            <a:r>
              <a:rPr lang="en-US" altLang="zh-CN" sz="2000" dirty="0"/>
              <a:t>CSS</a:t>
            </a:r>
            <a:r>
              <a:rPr lang="zh-CN" altLang="en-US" sz="2000" dirty="0"/>
              <a:t>涉及字体、颜色、边距、高度、宽度、背景图像、高级定位等方面。</a:t>
            </a:r>
            <a:endParaRPr lang="en-US" altLang="zh-CN" sz="2000" dirty="0"/>
          </a:p>
        </p:txBody>
      </p:sp>
    </p:spTree>
    <p:extLst>
      <p:ext uri="{BB962C8B-B14F-4D97-AF65-F5344CB8AC3E}">
        <p14:creationId xmlns:p14="http://schemas.microsoft.com/office/powerpoint/2010/main" val="2784699337"/>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lang="zh-CN" altLang="en-US" sz="3200" dirty="0">
                <a:latin typeface="+mj-lt"/>
                <a:ea typeface="+mj-ea"/>
                <a:cs typeface="+mj-cs"/>
              </a:rPr>
              <a:t>使用</a:t>
            </a:r>
            <a:r>
              <a:rPr lang="en-US" altLang="zh-CN" sz="3200" dirty="0">
                <a:latin typeface="+mj-lt"/>
                <a:ea typeface="+mj-ea"/>
                <a:cs typeface="+mj-cs"/>
              </a:rPr>
              <a:t>CSS</a:t>
            </a:r>
            <a:r>
              <a:rPr lang="zh-CN" altLang="en-US" sz="3200" dirty="0">
                <a:latin typeface="+mj-lt"/>
                <a:ea typeface="+mj-ea"/>
                <a:cs typeface="+mj-cs"/>
              </a:rPr>
              <a:t>前后效果对比</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6146" name="图片 1">
            <a:extLst>
              <a:ext uri="{FF2B5EF4-FFF2-40B4-BE49-F238E27FC236}">
                <a16:creationId xmlns:a16="http://schemas.microsoft.com/office/drawing/2014/main" id="{D8BB2FB6-FEDC-47B9-BCF8-C0EB89ED8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391" y="1657350"/>
            <a:ext cx="6837218" cy="288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9567766"/>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17" name="矩形 16"/>
          <p:cNvSpPr/>
          <p:nvPr/>
        </p:nvSpPr>
        <p:spPr>
          <a:xfrm>
            <a:off x="1752600" y="1581150"/>
            <a:ext cx="4191000" cy="1420325"/>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altLang="zh-CN" sz="2000" dirty="0"/>
              <a:t>CSS</a:t>
            </a:r>
            <a:r>
              <a:rPr lang="zh-CN" altLang="en-US" sz="2000" dirty="0"/>
              <a:t>基础知识</a:t>
            </a:r>
            <a:endParaRPr lang="en-US" altLang="zh-CN" sz="2000" dirty="0"/>
          </a:p>
          <a:p>
            <a:pPr marL="342900" indent="-342900">
              <a:lnSpc>
                <a:spcPct val="150000"/>
              </a:lnSpc>
              <a:buFont typeface="Wingdings" panose="05000000000000000000" pitchFamily="2" charset="2"/>
              <a:buChar char="ü"/>
            </a:pPr>
            <a:r>
              <a:rPr lang="zh-CN" altLang="en-US" sz="2000" dirty="0"/>
              <a:t>嵌入</a:t>
            </a:r>
            <a:r>
              <a:rPr lang="en-US" altLang="zh-CN" sz="2000" dirty="0"/>
              <a:t>CSS</a:t>
            </a:r>
            <a:r>
              <a:rPr lang="zh-CN" altLang="en-US" sz="2000" dirty="0"/>
              <a:t>样式的</a:t>
            </a:r>
            <a:r>
              <a:rPr lang="en-US" altLang="zh-CN" sz="2000" dirty="0"/>
              <a:t>3</a:t>
            </a:r>
            <a:r>
              <a:rPr lang="zh-CN" altLang="en-US" sz="2000" dirty="0"/>
              <a:t>种方式</a:t>
            </a:r>
          </a:p>
          <a:p>
            <a:pPr marL="342900" indent="-342900">
              <a:lnSpc>
                <a:spcPct val="150000"/>
              </a:lnSpc>
              <a:buFont typeface="Wingdings" panose="05000000000000000000" pitchFamily="2" charset="2"/>
              <a:buChar char="ü"/>
            </a:pPr>
            <a:endParaRPr lang="en-US" altLang="zh-CN" sz="2000" dirty="0"/>
          </a:p>
        </p:txBody>
      </p:sp>
    </p:spTree>
    <p:extLst>
      <p:ext uri="{BB962C8B-B14F-4D97-AF65-F5344CB8AC3E}">
        <p14:creationId xmlns:p14="http://schemas.microsoft.com/office/powerpoint/2010/main" val="2079569852"/>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lang="en-US" altLang="zh-CN" sz="3200" dirty="0">
                <a:latin typeface="+mj-lt"/>
                <a:ea typeface="+mj-ea"/>
                <a:cs typeface="+mj-cs"/>
              </a:rPr>
              <a:t>CSS</a:t>
            </a:r>
            <a:r>
              <a:rPr lang="zh-CN" altLang="en-US" sz="3200" dirty="0">
                <a:latin typeface="+mj-lt"/>
                <a:ea typeface="+mj-ea"/>
                <a:cs typeface="+mj-cs"/>
              </a:rPr>
              <a:t>语法结构</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7170" name="图片 52">
            <a:extLst>
              <a:ext uri="{FF2B5EF4-FFF2-40B4-BE49-F238E27FC236}">
                <a16:creationId xmlns:a16="http://schemas.microsoft.com/office/drawing/2014/main" id="{E8560ABB-1FED-4C82-8B89-75B29CA1C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655" y="1962150"/>
            <a:ext cx="6894689"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7378883"/>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17" name="矩形 16"/>
          <p:cNvSpPr/>
          <p:nvPr/>
        </p:nvSpPr>
        <p:spPr>
          <a:xfrm>
            <a:off x="1447800" y="1276350"/>
            <a:ext cx="7315200" cy="2805320"/>
          </a:xfrm>
          <a:prstGeom prst="rect">
            <a:avLst/>
          </a:prstGeom>
        </p:spPr>
        <p:txBody>
          <a:bodyPr wrap="square">
            <a:spAutoFit/>
          </a:bodyPr>
          <a:lstStyle/>
          <a:p>
            <a:pPr>
              <a:lnSpc>
                <a:spcPct val="150000"/>
              </a:lnSpc>
            </a:pPr>
            <a:r>
              <a:rPr lang="en-US" altLang="zh-CN" sz="2000" dirty="0"/>
              <a:t>CSS</a:t>
            </a:r>
            <a:r>
              <a:rPr lang="zh-CN" altLang="en-US" sz="2000" dirty="0"/>
              <a:t>的组成部分说明如下。</a:t>
            </a:r>
          </a:p>
          <a:p>
            <a:pPr marL="342900" indent="-342900">
              <a:lnSpc>
                <a:spcPct val="150000"/>
              </a:lnSpc>
              <a:buFont typeface="Wingdings" panose="05000000000000000000" pitchFamily="2" charset="2"/>
              <a:buChar char="ü"/>
            </a:pPr>
            <a:r>
              <a:rPr lang="zh-CN" altLang="en-US" sz="2000" dirty="0"/>
              <a:t>选择器通常是需要改变样式的</a:t>
            </a:r>
            <a:r>
              <a:rPr lang="en-US" altLang="zh-CN" sz="2000" dirty="0"/>
              <a:t>HTML</a:t>
            </a:r>
            <a:r>
              <a:rPr lang="zh-CN" altLang="en-US" sz="2000" dirty="0"/>
              <a:t>元素。</a:t>
            </a:r>
          </a:p>
          <a:p>
            <a:pPr marL="342900" indent="-342900">
              <a:lnSpc>
                <a:spcPct val="150000"/>
              </a:lnSpc>
              <a:buFont typeface="Wingdings" panose="05000000000000000000" pitchFamily="2" charset="2"/>
              <a:buChar char="ü"/>
            </a:pPr>
            <a:r>
              <a:rPr lang="zh-CN" altLang="en-US" sz="2000" dirty="0"/>
              <a:t>每条声明由一个属性和一个值组成。</a:t>
            </a:r>
          </a:p>
          <a:p>
            <a:pPr marL="342900" indent="-342900">
              <a:lnSpc>
                <a:spcPct val="150000"/>
              </a:lnSpc>
              <a:buFont typeface="Wingdings" panose="05000000000000000000" pitchFamily="2" charset="2"/>
              <a:buChar char="ü"/>
            </a:pPr>
            <a:r>
              <a:rPr lang="zh-CN" altLang="en-US" sz="2000" dirty="0"/>
              <a:t>属性（</a:t>
            </a:r>
            <a:r>
              <a:rPr lang="en-US" altLang="zh-CN" sz="2000" dirty="0"/>
              <a:t>property</a:t>
            </a:r>
            <a:r>
              <a:rPr lang="zh-CN" altLang="en-US" sz="2000" dirty="0"/>
              <a:t>）是希望设置的样式属性（</a:t>
            </a:r>
            <a:r>
              <a:rPr lang="en-US" altLang="zh-CN" sz="2000" dirty="0"/>
              <a:t>style attribute</a:t>
            </a:r>
            <a:r>
              <a:rPr lang="zh-CN" altLang="en-US" sz="2000" dirty="0"/>
              <a:t>）。</a:t>
            </a:r>
          </a:p>
          <a:p>
            <a:pPr marL="342900" indent="-342900">
              <a:lnSpc>
                <a:spcPct val="150000"/>
              </a:lnSpc>
              <a:buFont typeface="Wingdings" panose="05000000000000000000" pitchFamily="2" charset="2"/>
              <a:buChar char="ü"/>
            </a:pPr>
            <a:r>
              <a:rPr lang="zh-CN" altLang="en-US" sz="2000" dirty="0"/>
              <a:t>每个属性有一个值，属性和值被冒号分开。</a:t>
            </a:r>
          </a:p>
          <a:p>
            <a:pPr marL="342900" indent="-342900">
              <a:lnSpc>
                <a:spcPct val="150000"/>
              </a:lnSpc>
              <a:buFont typeface="Wingdings" panose="05000000000000000000" pitchFamily="2" charset="2"/>
              <a:buChar char="ü"/>
            </a:pPr>
            <a:endParaRPr lang="en-US" altLang="zh-CN" sz="2000" dirty="0"/>
          </a:p>
        </p:txBody>
      </p:sp>
    </p:spTree>
    <p:extLst>
      <p:ext uri="{BB962C8B-B14F-4D97-AF65-F5344CB8AC3E}">
        <p14:creationId xmlns:p14="http://schemas.microsoft.com/office/powerpoint/2010/main" val="2628690609"/>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lang="zh-CN" altLang="en-US" sz="3200" dirty="0">
                <a:latin typeface="+mj-lt"/>
                <a:ea typeface="+mj-ea"/>
                <a:cs typeface="+mj-cs"/>
              </a:rPr>
              <a:t>盒子模型</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8194" name="图片 26" descr="CSS box-model">
            <a:extLst>
              <a:ext uri="{FF2B5EF4-FFF2-40B4-BE49-F238E27FC236}">
                <a16:creationId xmlns:a16="http://schemas.microsoft.com/office/drawing/2014/main" id="{15939962-15E7-4067-B4A3-B798B7FDA0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8879" y="1733550"/>
            <a:ext cx="4526242"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7781579"/>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17" name="矩形 16"/>
          <p:cNvSpPr/>
          <p:nvPr/>
        </p:nvSpPr>
        <p:spPr>
          <a:xfrm>
            <a:off x="1447800" y="1276350"/>
            <a:ext cx="7315200" cy="3266985"/>
          </a:xfrm>
          <a:prstGeom prst="rect">
            <a:avLst/>
          </a:prstGeom>
        </p:spPr>
        <p:txBody>
          <a:bodyPr wrap="square">
            <a:spAutoFit/>
          </a:bodyPr>
          <a:lstStyle/>
          <a:p>
            <a:pPr>
              <a:lnSpc>
                <a:spcPct val="150000"/>
              </a:lnSpc>
            </a:pPr>
            <a:r>
              <a:rPr lang="zh-CN" altLang="en-US" sz="2000" dirty="0"/>
              <a:t>盒子模型允许我们在其他元素和周围元素边框之间的空间放置元素。不同部分的说明如下。</a:t>
            </a:r>
          </a:p>
          <a:p>
            <a:pPr marL="342900" indent="-342900">
              <a:lnSpc>
                <a:spcPct val="150000"/>
              </a:lnSpc>
              <a:buFont typeface="Wingdings" panose="05000000000000000000" pitchFamily="2" charset="2"/>
              <a:buChar char="ü"/>
            </a:pPr>
            <a:r>
              <a:rPr lang="en-US" altLang="zh-CN" sz="2000" dirty="0"/>
              <a:t>Margin</a:t>
            </a:r>
            <a:r>
              <a:rPr lang="zh-CN" altLang="en-US" sz="2000" dirty="0"/>
              <a:t>（外边距）：清除边框外的区域，外边距是透明的。</a:t>
            </a:r>
          </a:p>
          <a:p>
            <a:pPr marL="342900" indent="-342900">
              <a:lnSpc>
                <a:spcPct val="150000"/>
              </a:lnSpc>
              <a:buFont typeface="Wingdings" panose="05000000000000000000" pitchFamily="2" charset="2"/>
              <a:buChar char="ü"/>
            </a:pPr>
            <a:r>
              <a:rPr lang="en-US" altLang="zh-CN" sz="2000" dirty="0"/>
              <a:t>Border</a:t>
            </a:r>
            <a:r>
              <a:rPr lang="zh-CN" altLang="en-US" sz="2000" dirty="0"/>
              <a:t>（边框）：围绕在内边距和内容外的边框。</a:t>
            </a:r>
          </a:p>
          <a:p>
            <a:pPr marL="342900" indent="-342900">
              <a:lnSpc>
                <a:spcPct val="150000"/>
              </a:lnSpc>
              <a:buFont typeface="Wingdings" panose="05000000000000000000" pitchFamily="2" charset="2"/>
              <a:buChar char="ü"/>
            </a:pPr>
            <a:r>
              <a:rPr lang="en-US" altLang="zh-CN" sz="2000" dirty="0"/>
              <a:t>Padding</a:t>
            </a:r>
            <a:r>
              <a:rPr lang="zh-CN" altLang="en-US" sz="2000" dirty="0"/>
              <a:t>（内边距）：清除内容周围的区域，内边距是透明的。</a:t>
            </a:r>
          </a:p>
          <a:p>
            <a:pPr marL="342900" indent="-342900">
              <a:lnSpc>
                <a:spcPct val="150000"/>
              </a:lnSpc>
              <a:buFont typeface="Wingdings" panose="05000000000000000000" pitchFamily="2" charset="2"/>
              <a:buChar char="ü"/>
            </a:pPr>
            <a:r>
              <a:rPr lang="en-US" altLang="zh-CN" sz="2000" dirty="0"/>
              <a:t>Content</a:t>
            </a:r>
            <a:r>
              <a:rPr lang="zh-CN" altLang="en-US" sz="2000" dirty="0"/>
              <a:t>（内容）：盒子的内容，显示文本和图像。</a:t>
            </a:r>
          </a:p>
          <a:p>
            <a:pPr marL="342900" indent="-342900">
              <a:lnSpc>
                <a:spcPct val="150000"/>
              </a:lnSpc>
              <a:buFont typeface="Wingdings" panose="05000000000000000000" pitchFamily="2" charset="2"/>
              <a:buChar char="ü"/>
            </a:pPr>
            <a:endParaRPr lang="en-US" altLang="zh-CN" sz="2000" dirty="0"/>
          </a:p>
        </p:txBody>
      </p:sp>
    </p:spTree>
    <p:extLst>
      <p:ext uri="{BB962C8B-B14F-4D97-AF65-F5344CB8AC3E}">
        <p14:creationId xmlns:p14="http://schemas.microsoft.com/office/powerpoint/2010/main" val="4134175491"/>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lang="zh-CN" altLang="en-US" sz="3200" dirty="0">
                <a:latin typeface="+mj-lt"/>
                <a:ea typeface="+mj-ea"/>
                <a:cs typeface="+mj-cs"/>
              </a:rPr>
              <a:t>使用内联样式表运行结果</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9218" name="图片 53">
            <a:extLst>
              <a:ext uri="{FF2B5EF4-FFF2-40B4-BE49-F238E27FC236}">
                <a16:creationId xmlns:a16="http://schemas.microsoft.com/office/drawing/2014/main" id="{44F0F5F2-AEA7-448A-BC8E-543193230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822" y="1844276"/>
            <a:ext cx="7634356" cy="1653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8036099"/>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219200" y="1504950"/>
            <a:ext cx="7420771" cy="1981200"/>
          </a:xfrm>
          <a:prstGeom prst="rect">
            <a:avLst/>
          </a:prstGeom>
        </p:spPr>
      </p:pic>
      <p:sp>
        <p:nvSpPr>
          <p:cNvPr id="5" name="TextBox 4"/>
          <p:cNvSpPr txBox="1"/>
          <p:nvPr/>
        </p:nvSpPr>
        <p:spPr>
          <a:xfrm>
            <a:off x="3310692" y="2154021"/>
            <a:ext cx="2008884" cy="646331"/>
          </a:xfrm>
          <a:prstGeom prst="rect">
            <a:avLst/>
          </a:prstGeom>
          <a:noFill/>
        </p:spPr>
        <p:txBody>
          <a:bodyPr wrap="none" rtlCol="0">
            <a:spAutoFit/>
          </a:bodyPr>
          <a:lstStyle/>
          <a:p>
            <a:pPr algn="ctr"/>
            <a:r>
              <a:rPr lang="en-US" altLang="zh-CN" sz="3600" b="1" dirty="0">
                <a:solidFill>
                  <a:schemeClr val="bg1"/>
                </a:solidFill>
              </a:rPr>
              <a:t>1.4  </a:t>
            </a:r>
            <a:r>
              <a:rPr lang="zh-CN" altLang="en-US" sz="3600" b="1" dirty="0">
                <a:solidFill>
                  <a:schemeClr val="bg1"/>
                </a:solidFill>
              </a:rPr>
              <a:t>小结</a:t>
            </a:r>
          </a:p>
        </p:txBody>
      </p:sp>
    </p:spTree>
    <p:extLst>
      <p:ext uri="{BB962C8B-B14F-4D97-AF65-F5344CB8AC3E}">
        <p14:creationId xmlns:p14="http://schemas.microsoft.com/office/powerpoint/2010/main" val="1541336073"/>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371600" y="1558654"/>
            <a:ext cx="6934200" cy="1851296"/>
          </a:xfrm>
          <a:prstGeom prst="rect">
            <a:avLst/>
          </a:prstGeom>
        </p:spPr>
      </p:pic>
      <p:sp>
        <p:nvSpPr>
          <p:cNvPr id="5" name="TextBox 4"/>
          <p:cNvSpPr txBox="1"/>
          <p:nvPr/>
        </p:nvSpPr>
        <p:spPr>
          <a:xfrm>
            <a:off x="2827545" y="2154021"/>
            <a:ext cx="2975173" cy="646331"/>
          </a:xfrm>
          <a:prstGeom prst="rect">
            <a:avLst/>
          </a:prstGeom>
          <a:noFill/>
        </p:spPr>
        <p:txBody>
          <a:bodyPr wrap="none" rtlCol="0">
            <a:spAutoFit/>
          </a:bodyPr>
          <a:lstStyle/>
          <a:p>
            <a:pPr algn="ctr"/>
            <a:r>
              <a:rPr lang="en-US" altLang="zh-CN" sz="3600" b="1" dirty="0">
                <a:solidFill>
                  <a:schemeClr val="bg1"/>
                </a:solidFill>
              </a:rPr>
              <a:t>1.1  Web</a:t>
            </a:r>
            <a:r>
              <a:rPr lang="zh-CN" altLang="en-US" sz="3600" b="1" dirty="0">
                <a:solidFill>
                  <a:schemeClr val="bg1"/>
                </a:solidFill>
              </a:rPr>
              <a:t>简介</a:t>
            </a:r>
          </a:p>
        </p:txBody>
      </p:sp>
    </p:spTree>
    <p:extLst>
      <p:ext uri="{BB962C8B-B14F-4D97-AF65-F5344CB8AC3E}">
        <p14:creationId xmlns:p14="http://schemas.microsoft.com/office/powerpoint/2010/main" val="4127094505"/>
      </p:ext>
    </p:extLst>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990600" y="1657350"/>
            <a:ext cx="7543800" cy="3276600"/>
          </a:xfrm>
          <a:prstGeom prst="rect">
            <a:avLst/>
          </a:prstGeom>
        </p:spPr>
        <p:txBody>
          <a:bodyPr/>
          <a:lstStyle/>
          <a:p>
            <a:pPr lvl="0">
              <a:defRPr/>
            </a:pPr>
            <a:r>
              <a:rPr lang="zh-CN" altLang="en-US" sz="2800" dirty="0">
                <a:latin typeface="+mj-lt"/>
                <a:ea typeface="+mj-ea"/>
                <a:cs typeface="+mj-cs"/>
              </a:rPr>
              <a:t>        本章首先介绍什么是</a:t>
            </a:r>
            <a:r>
              <a:rPr lang="en-US" altLang="zh-CN" sz="2800" dirty="0">
                <a:latin typeface="+mj-lt"/>
                <a:ea typeface="+mj-ea"/>
                <a:cs typeface="+mj-cs"/>
              </a:rPr>
              <a:t>Web</a:t>
            </a:r>
            <a:r>
              <a:rPr lang="zh-CN" altLang="en-US" sz="2800" dirty="0">
                <a:latin typeface="+mj-lt"/>
                <a:ea typeface="+mj-ea"/>
                <a:cs typeface="+mj-cs"/>
              </a:rPr>
              <a:t>，然后介绍了</a:t>
            </a:r>
            <a:r>
              <a:rPr lang="en-US" altLang="zh-CN" sz="2800" dirty="0">
                <a:latin typeface="+mj-lt"/>
                <a:ea typeface="+mj-ea"/>
                <a:cs typeface="+mj-cs"/>
              </a:rPr>
              <a:t>Web</a:t>
            </a:r>
            <a:r>
              <a:rPr lang="zh-CN" altLang="en-US" sz="2800" dirty="0">
                <a:latin typeface="+mj-lt"/>
                <a:ea typeface="+mj-ea"/>
                <a:cs typeface="+mj-cs"/>
              </a:rPr>
              <a:t>的工作原理。由于本书重点是介绍</a:t>
            </a:r>
            <a:r>
              <a:rPr lang="en-US" altLang="zh-CN" sz="2800" dirty="0">
                <a:latin typeface="+mj-lt"/>
                <a:ea typeface="+mj-ea"/>
                <a:cs typeface="+mj-cs"/>
              </a:rPr>
              <a:t>Python</a:t>
            </a:r>
            <a:r>
              <a:rPr lang="zh-CN" altLang="en-US" sz="2800" dirty="0">
                <a:latin typeface="+mj-lt"/>
                <a:ea typeface="+mj-ea"/>
                <a:cs typeface="+mj-cs"/>
              </a:rPr>
              <a:t>的</a:t>
            </a:r>
            <a:r>
              <a:rPr lang="en-US" altLang="zh-CN" sz="2800" dirty="0">
                <a:latin typeface="+mj-lt"/>
                <a:ea typeface="+mj-ea"/>
                <a:cs typeface="+mj-cs"/>
              </a:rPr>
              <a:t>Web</a:t>
            </a:r>
            <a:r>
              <a:rPr lang="zh-CN" altLang="en-US" sz="2800" dirty="0">
                <a:latin typeface="+mj-lt"/>
                <a:ea typeface="+mj-ea"/>
                <a:cs typeface="+mj-cs"/>
              </a:rPr>
              <a:t>开发，但是作为一名</a:t>
            </a:r>
            <a:r>
              <a:rPr lang="en-US" altLang="zh-CN" sz="2800" dirty="0">
                <a:latin typeface="+mj-lt"/>
                <a:ea typeface="+mj-ea"/>
                <a:cs typeface="+mj-cs"/>
              </a:rPr>
              <a:t>Web</a:t>
            </a:r>
            <a:r>
              <a:rPr lang="zh-CN" altLang="en-US" sz="2800" dirty="0">
                <a:latin typeface="+mj-lt"/>
                <a:ea typeface="+mj-ea"/>
                <a:cs typeface="+mj-cs"/>
              </a:rPr>
              <a:t>开发人员，必须要掌握基本的</a:t>
            </a:r>
            <a:r>
              <a:rPr lang="en-US" altLang="zh-CN" sz="2800" dirty="0">
                <a:latin typeface="+mj-lt"/>
                <a:ea typeface="+mj-ea"/>
                <a:cs typeface="+mj-cs"/>
              </a:rPr>
              <a:t>Web </a:t>
            </a:r>
            <a:r>
              <a:rPr lang="zh-CN" altLang="en-US" sz="2800" dirty="0">
                <a:latin typeface="+mj-lt"/>
                <a:ea typeface="+mj-ea"/>
                <a:cs typeface="+mj-cs"/>
              </a:rPr>
              <a:t>前端技术。所以，接下来又介绍了前端的基础知识，包括</a:t>
            </a:r>
            <a:r>
              <a:rPr lang="en-US" altLang="zh-CN" sz="2800" dirty="0">
                <a:latin typeface="+mj-lt"/>
                <a:ea typeface="+mj-ea"/>
                <a:cs typeface="+mj-cs"/>
              </a:rPr>
              <a:t>HTML</a:t>
            </a:r>
            <a:r>
              <a:rPr lang="zh-CN" altLang="en-US" sz="2800" dirty="0">
                <a:latin typeface="+mj-lt"/>
                <a:ea typeface="+mj-ea"/>
                <a:cs typeface="+mj-cs"/>
              </a:rPr>
              <a:t>和</a:t>
            </a:r>
            <a:r>
              <a:rPr lang="en-US" altLang="zh-CN" sz="2800" dirty="0">
                <a:latin typeface="+mj-lt"/>
                <a:ea typeface="+mj-ea"/>
                <a:cs typeface="+mj-cs"/>
              </a:rPr>
              <a:t>CSS</a:t>
            </a:r>
            <a:r>
              <a:rPr lang="zh-CN" altLang="en-US" sz="2800" dirty="0">
                <a:latin typeface="+mj-lt"/>
                <a:ea typeface="+mj-ea"/>
                <a:cs typeface="+mj-cs"/>
              </a:rPr>
              <a:t>的基础知识，并使用多个实例以不同的方式实现相同的页面效果，以加深读者的</a:t>
            </a:r>
            <a:r>
              <a:rPr lang="zh-CN" altLang="en-US" sz="2800">
                <a:latin typeface="+mj-lt"/>
                <a:ea typeface="+mj-ea"/>
                <a:cs typeface="+mj-cs"/>
              </a:rPr>
              <a:t>理解。</a:t>
            </a:r>
            <a:endParaRPr lang="zh-CN" altLang="en-US" sz="2800" dirty="0">
              <a:latin typeface="+mj-lt"/>
              <a:ea typeface="+mj-ea"/>
              <a:cs typeface="+mj-cs"/>
            </a:endParaRP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8" name="标题 8">
            <a:extLst>
              <a:ext uri="{FF2B5EF4-FFF2-40B4-BE49-F238E27FC236}">
                <a16:creationId xmlns:a16="http://schemas.microsoft.com/office/drawing/2014/main" id="{DD67EE54-11CF-4E23-BFED-42DB0A722716}"/>
              </a:ext>
            </a:extLst>
          </p:cNvPr>
          <p:cNvSpPr txBox="1">
            <a:spLocks/>
          </p:cNvSpPr>
          <p:nvPr/>
        </p:nvSpPr>
        <p:spPr>
          <a:xfrm>
            <a:off x="1143000" y="819150"/>
            <a:ext cx="5562600" cy="609600"/>
          </a:xfrm>
          <a:prstGeom prst="rect">
            <a:avLst/>
          </a:prstGeom>
        </p:spPr>
        <p:txBody>
          <a:bodyPr/>
          <a:lstStyle/>
          <a:p>
            <a:pPr lvl="0">
              <a:defRPr/>
            </a:pPr>
            <a:r>
              <a:rPr lang="zh-CN" altLang="en-US" sz="3200" dirty="0">
                <a:latin typeface="+mj-lt"/>
                <a:ea typeface="+mj-ea"/>
                <a:cs typeface="+mj-cs"/>
              </a:rPr>
              <a:t>小结</a:t>
            </a:r>
          </a:p>
        </p:txBody>
      </p:sp>
    </p:spTree>
    <p:extLst>
      <p:ext uri="{BB962C8B-B14F-4D97-AF65-F5344CB8AC3E}">
        <p14:creationId xmlns:p14="http://schemas.microsoft.com/office/powerpoint/2010/main" val="3781675291"/>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17" name="矩形 16"/>
          <p:cNvSpPr/>
          <p:nvPr/>
        </p:nvSpPr>
        <p:spPr>
          <a:xfrm>
            <a:off x="1600200" y="1504950"/>
            <a:ext cx="3886200" cy="955903"/>
          </a:xfrm>
          <a:prstGeom prst="rect">
            <a:avLst/>
          </a:prstGeom>
        </p:spPr>
        <p:txBody>
          <a:bodyPr wrap="square">
            <a:spAutoFit/>
          </a:bodyPr>
          <a:lstStyle/>
          <a:p>
            <a:pPr marL="342900" indent="-342900">
              <a:lnSpc>
                <a:spcPct val="150000"/>
              </a:lnSpc>
              <a:buFont typeface="Wingdings" panose="05000000000000000000" pitchFamily="2" charset="2"/>
              <a:buChar char="ü"/>
            </a:pPr>
            <a:r>
              <a:rPr lang="zh-CN" altLang="en-US" sz="2000" dirty="0"/>
              <a:t>什么是</a:t>
            </a:r>
            <a:r>
              <a:rPr lang="en-US" altLang="zh-CN" sz="2000" dirty="0"/>
              <a:t>Web</a:t>
            </a:r>
          </a:p>
          <a:p>
            <a:pPr marL="342900" indent="-342900">
              <a:lnSpc>
                <a:spcPct val="150000"/>
              </a:lnSpc>
              <a:buFont typeface="Wingdings" panose="05000000000000000000" pitchFamily="2" charset="2"/>
              <a:buChar char="ü"/>
            </a:pPr>
            <a:r>
              <a:rPr lang="en-US" altLang="zh-CN" sz="2000" dirty="0"/>
              <a:t>Web</a:t>
            </a:r>
            <a:r>
              <a:rPr lang="zh-CN" altLang="en-US" sz="2000" dirty="0"/>
              <a:t>应用程序的工作原理</a:t>
            </a:r>
          </a:p>
        </p:txBody>
      </p:sp>
    </p:spTree>
    <p:extLst>
      <p:ext uri="{BB962C8B-B14F-4D97-AF65-F5344CB8AC3E}">
        <p14:creationId xmlns:p14="http://schemas.microsoft.com/office/powerpoint/2010/main" val="696106208"/>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17" name="矩形 16"/>
          <p:cNvSpPr/>
          <p:nvPr/>
        </p:nvSpPr>
        <p:spPr>
          <a:xfrm>
            <a:off x="1143000" y="1733550"/>
            <a:ext cx="6172200" cy="1417568"/>
          </a:xfrm>
          <a:prstGeom prst="rect">
            <a:avLst/>
          </a:prstGeom>
        </p:spPr>
        <p:txBody>
          <a:bodyPr wrap="square">
            <a:spAutoFit/>
          </a:bodyPr>
          <a:lstStyle/>
          <a:p>
            <a:pPr>
              <a:lnSpc>
                <a:spcPct val="150000"/>
              </a:lnSpc>
            </a:pPr>
            <a:r>
              <a:rPr lang="en-US" altLang="zh-CN" sz="2000" dirty="0"/>
              <a:t>Web</a:t>
            </a:r>
            <a:r>
              <a:rPr lang="zh-CN" altLang="en-US" sz="2000" dirty="0"/>
              <a:t>，全称为</a:t>
            </a:r>
            <a:r>
              <a:rPr lang="en-US" altLang="zh-CN" sz="2000" dirty="0"/>
              <a:t>World Wide Web</a:t>
            </a:r>
            <a:r>
              <a:rPr lang="zh-CN" altLang="en-US" sz="2000" dirty="0"/>
              <a:t>，亦作“</a:t>
            </a:r>
            <a:r>
              <a:rPr lang="en-US" altLang="zh-CN" sz="2000" dirty="0"/>
              <a:t>WWW</a:t>
            </a:r>
            <a:r>
              <a:rPr lang="zh-CN" altLang="en-US" sz="2000" dirty="0"/>
              <a:t>”，中文译为万维网。万维网是一个通过互联网访问的、由许多互相链接的超文本组成的庞大文档系统。</a:t>
            </a:r>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17" name="矩形 16"/>
          <p:cNvSpPr/>
          <p:nvPr/>
        </p:nvSpPr>
        <p:spPr>
          <a:xfrm>
            <a:off x="1219200" y="1733550"/>
            <a:ext cx="6705600" cy="2895600"/>
          </a:xfrm>
          <a:prstGeom prst="rect">
            <a:avLst/>
          </a:prstGeom>
        </p:spPr>
        <p:txBody>
          <a:bodyPr wrap="square">
            <a:spAutoFit/>
          </a:bodyPr>
          <a:lstStyle/>
          <a:p>
            <a:pPr>
              <a:lnSpc>
                <a:spcPct val="150000"/>
              </a:lnSpc>
            </a:pPr>
            <a:r>
              <a:rPr lang="zh-CN" altLang="en-US" sz="2000" dirty="0"/>
              <a:t>互联网（</a:t>
            </a:r>
            <a:r>
              <a:rPr lang="en-US" altLang="zh-CN" sz="2000" dirty="0"/>
              <a:t>internet</a:t>
            </a:r>
            <a:r>
              <a:rPr lang="zh-CN" altLang="en-US" sz="2000" dirty="0"/>
              <a:t>）和万维网（</a:t>
            </a:r>
            <a:r>
              <a:rPr lang="en-US" altLang="zh-CN" sz="2000" dirty="0"/>
              <a:t>www</a:t>
            </a:r>
            <a:r>
              <a:rPr lang="zh-CN" altLang="en-US" sz="2000" dirty="0"/>
              <a:t>）这两个词通常没有多少区别，但本质上两者并不相同。互联网是一个全球互相连接的计算机网络系统，相比之下，万维网只是通过超链接和统一资源标识符连接的全球收集的文件和其他资源系统。万维网资源通常使用</a:t>
            </a:r>
            <a:r>
              <a:rPr lang="en-US" altLang="zh-CN" sz="2000" dirty="0"/>
              <a:t>HTTP</a:t>
            </a:r>
            <a:r>
              <a:rPr lang="zh-CN" altLang="en-US" sz="2000" dirty="0"/>
              <a:t>协议访问，该协议是互联网通信协议中非常关键的一环。</a:t>
            </a:r>
          </a:p>
        </p:txBody>
      </p:sp>
    </p:spTree>
    <p:extLst>
      <p:ext uri="{BB962C8B-B14F-4D97-AF65-F5344CB8AC3E}">
        <p14:creationId xmlns:p14="http://schemas.microsoft.com/office/powerpoint/2010/main" val="1336873046"/>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17" name="矩形 16"/>
          <p:cNvSpPr/>
          <p:nvPr/>
        </p:nvSpPr>
        <p:spPr>
          <a:xfrm>
            <a:off x="1219200" y="1200150"/>
            <a:ext cx="6705600" cy="3725892"/>
          </a:xfrm>
          <a:prstGeom prst="rect">
            <a:avLst/>
          </a:prstGeom>
        </p:spPr>
        <p:txBody>
          <a:bodyPr wrap="square">
            <a:spAutoFit/>
          </a:bodyPr>
          <a:lstStyle/>
          <a:p>
            <a:pPr>
              <a:lnSpc>
                <a:spcPct val="150000"/>
              </a:lnSpc>
            </a:pPr>
            <a:r>
              <a:rPr lang="zh-CN" altLang="en-US" sz="2000" dirty="0"/>
              <a:t>首先，</a:t>
            </a:r>
            <a:r>
              <a:rPr lang="en-US" altLang="zh-CN" sz="2000" dirty="0"/>
              <a:t>URL</a:t>
            </a:r>
            <a:r>
              <a:rPr lang="zh-CN" altLang="en-US" sz="2000" dirty="0"/>
              <a:t>的服务器名部分，被命名为“域名系统”，分布于全球的因特网数据库所解析，并根据解析结果决定进入哪一个</a:t>
            </a:r>
            <a:r>
              <a:rPr lang="en-US" altLang="zh-CN" sz="2000" dirty="0"/>
              <a:t>IP</a:t>
            </a:r>
            <a:r>
              <a:rPr lang="zh-CN" altLang="en-US" sz="2000" dirty="0"/>
              <a:t>地址（</a:t>
            </a:r>
            <a:r>
              <a:rPr lang="en-US" altLang="zh-CN" sz="2000" dirty="0"/>
              <a:t>IP Address</a:t>
            </a:r>
            <a:r>
              <a:rPr lang="zh-CN" altLang="en-US" sz="2000" dirty="0"/>
              <a:t>）；接下来向该</a:t>
            </a:r>
            <a:r>
              <a:rPr lang="en-US" altLang="zh-CN" sz="2000" dirty="0"/>
              <a:t>IP</a:t>
            </a:r>
            <a:r>
              <a:rPr lang="zh-CN" altLang="en-US" sz="2000" dirty="0"/>
              <a:t>地址所在的服务器发送一个</a:t>
            </a:r>
            <a:r>
              <a:rPr lang="en-US" altLang="zh-CN" sz="2000" dirty="0"/>
              <a:t>HTTP</a:t>
            </a:r>
            <a:r>
              <a:rPr lang="zh-CN" altLang="en-US" sz="2000" dirty="0"/>
              <a:t>请求。在通常情况下，</a:t>
            </a:r>
            <a:r>
              <a:rPr lang="en-US" altLang="zh-CN" sz="2000" dirty="0"/>
              <a:t>HTML</a:t>
            </a:r>
            <a:r>
              <a:rPr lang="zh-CN" altLang="en-US" sz="2000" dirty="0"/>
              <a:t>文本、图片和构成该网页的其他文件很快会被逐一请求并发送回用户。最后，网络浏览器把</a:t>
            </a:r>
            <a:r>
              <a:rPr lang="en-US" altLang="zh-CN" sz="2000" dirty="0"/>
              <a:t>HTML</a:t>
            </a:r>
            <a:r>
              <a:rPr lang="zh-CN" altLang="en-US" sz="2000" dirty="0"/>
              <a:t>（超文本标记语言）、</a:t>
            </a:r>
            <a:r>
              <a:rPr lang="en-US" altLang="zh-CN" sz="2000" dirty="0"/>
              <a:t>CSS</a:t>
            </a:r>
            <a:r>
              <a:rPr lang="zh-CN" altLang="en-US" sz="2000" dirty="0"/>
              <a:t>（层叠样式表）和其他接收到的文件所描述的内容，加上图像、链接和其他必需的资源，显示给用户。</a:t>
            </a:r>
          </a:p>
        </p:txBody>
      </p:sp>
    </p:spTree>
    <p:extLst>
      <p:ext uri="{BB962C8B-B14F-4D97-AF65-F5344CB8AC3E}">
        <p14:creationId xmlns:p14="http://schemas.microsoft.com/office/powerpoint/2010/main" val="3129130580"/>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lang="en-US" altLang="zh-CN" sz="3200" dirty="0">
                <a:latin typeface="+mj-lt"/>
                <a:ea typeface="+mj-ea"/>
                <a:cs typeface="+mj-cs"/>
              </a:rPr>
              <a:t>Web</a:t>
            </a:r>
            <a:r>
              <a:rPr lang="zh-CN" altLang="en-US" sz="3200" dirty="0">
                <a:latin typeface="+mj-lt"/>
                <a:ea typeface="+mj-ea"/>
                <a:cs typeface="+mj-cs"/>
              </a:rPr>
              <a:t>访问流程</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1026" name="图片 47">
            <a:extLst>
              <a:ext uri="{FF2B5EF4-FFF2-40B4-BE49-F238E27FC236}">
                <a16:creationId xmlns:a16="http://schemas.microsoft.com/office/drawing/2014/main" id="{AF176222-43E7-4772-B9AA-56879B64E4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300" y="1537939"/>
            <a:ext cx="5611400" cy="316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15084"/>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371600" y="1504950"/>
            <a:ext cx="7315200" cy="1953015"/>
          </a:xfrm>
          <a:prstGeom prst="rect">
            <a:avLst/>
          </a:prstGeom>
        </p:spPr>
      </p:pic>
      <p:sp>
        <p:nvSpPr>
          <p:cNvPr id="5" name="TextBox 4"/>
          <p:cNvSpPr txBox="1"/>
          <p:nvPr/>
        </p:nvSpPr>
        <p:spPr>
          <a:xfrm>
            <a:off x="2669491" y="2154021"/>
            <a:ext cx="3291286" cy="646331"/>
          </a:xfrm>
          <a:prstGeom prst="rect">
            <a:avLst/>
          </a:prstGeom>
          <a:noFill/>
        </p:spPr>
        <p:txBody>
          <a:bodyPr wrap="none" rtlCol="0">
            <a:spAutoFit/>
          </a:bodyPr>
          <a:lstStyle/>
          <a:p>
            <a:pPr algn="ctr"/>
            <a:r>
              <a:rPr lang="en-US" altLang="zh-CN" sz="3600" b="1" dirty="0">
                <a:solidFill>
                  <a:schemeClr val="bg1"/>
                </a:solidFill>
              </a:rPr>
              <a:t>1.2  HTML</a:t>
            </a:r>
            <a:r>
              <a:rPr lang="zh-CN" altLang="en-US" sz="3600" b="1" dirty="0">
                <a:solidFill>
                  <a:schemeClr val="bg1"/>
                </a:solidFill>
              </a:rPr>
              <a:t>基础</a:t>
            </a:r>
          </a:p>
        </p:txBody>
      </p:sp>
    </p:spTree>
    <p:extLst>
      <p:ext uri="{BB962C8B-B14F-4D97-AF65-F5344CB8AC3E}">
        <p14:creationId xmlns:p14="http://schemas.microsoft.com/office/powerpoint/2010/main" val="914813141"/>
      </p:ext>
    </p:extLst>
  </p:cSld>
  <p:clrMapOvr>
    <a:masterClrMapping/>
  </p:clrMapOvr>
  <p:transition>
    <p:wipe/>
  </p:transition>
</p:sld>
</file>

<file path=ppt/theme/theme1.xml><?xml version="1.0" encoding="utf-8"?>
<a:theme xmlns:a="http://schemas.openxmlformats.org/drawingml/2006/main" name="Office 主题">
  <a:themeElements>
    <a:clrScheme name="Office">
      <a:dk1>
        <a:sysClr val="windowText" lastClr="000000"/>
      </a:dk1>
      <a:lt1>
        <a:sysClr val="window" lastClr="CAEACE"/>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defPPr>
      </a:lstStyle>
    </a:txDef>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CAEACE"/>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79646"/>
        </a:solidFill>
        <a:ln>
          <a:solidFill>
            <a:srgbClr val="F79646"/>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00FF"/>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AEACE"/>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CAEACE"/>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17853</TotalTime>
  <Words>1001</Words>
  <Application>Microsoft Office PowerPoint</Application>
  <PresentationFormat>全屏显示(16:9)</PresentationFormat>
  <Paragraphs>108</Paragraphs>
  <Slides>30</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30</vt:i4>
      </vt:variant>
    </vt:vector>
  </HeadingPairs>
  <TitlesOfParts>
    <vt:vector size="37" baseType="lpstr">
      <vt:lpstr>宋体</vt:lpstr>
      <vt:lpstr>Arial</vt:lpstr>
      <vt:lpstr>Calibri</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明日科技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申小琦</dc:creator>
  <cp:lastModifiedBy>贾 小龙</cp:lastModifiedBy>
  <cp:revision>1739</cp:revision>
  <cp:lastPrinted>1601-01-01T00:00:00Z</cp:lastPrinted>
  <dcterms:created xsi:type="dcterms:W3CDTF">2014-11-20T08:27:06Z</dcterms:created>
  <dcterms:modified xsi:type="dcterms:W3CDTF">2022-03-28T08:19:39Z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