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9"/>
  </p:notesMasterIdLst>
  <p:handoutMasterIdLst>
    <p:handoutMasterId r:id="rId50"/>
  </p:handoutMasterIdLst>
  <p:sldIdLst>
    <p:sldId id="871" r:id="rId3"/>
    <p:sldId id="881" r:id="rId4"/>
    <p:sldId id="681" r:id="rId5"/>
    <p:sldId id="938" r:id="rId6"/>
    <p:sldId id="962" r:id="rId7"/>
    <p:sldId id="963" r:id="rId8"/>
    <p:sldId id="959" r:id="rId9"/>
    <p:sldId id="686" r:id="rId10"/>
    <p:sldId id="958" r:id="rId11"/>
    <p:sldId id="687" r:id="rId12"/>
    <p:sldId id="878" r:id="rId13"/>
    <p:sldId id="906" r:id="rId14"/>
    <p:sldId id="964" r:id="rId15"/>
    <p:sldId id="912" r:id="rId16"/>
    <p:sldId id="960" r:id="rId17"/>
    <p:sldId id="905" r:id="rId18"/>
    <p:sldId id="924" r:id="rId19"/>
    <p:sldId id="965" r:id="rId20"/>
    <p:sldId id="942" r:id="rId21"/>
    <p:sldId id="943" r:id="rId22"/>
    <p:sldId id="944" r:id="rId23"/>
    <p:sldId id="931" r:id="rId24"/>
    <p:sldId id="935" r:id="rId25"/>
    <p:sldId id="966" r:id="rId26"/>
    <p:sldId id="967" r:id="rId27"/>
    <p:sldId id="968" r:id="rId28"/>
    <p:sldId id="875" r:id="rId29"/>
    <p:sldId id="969" r:id="rId30"/>
    <p:sldId id="970" r:id="rId31"/>
    <p:sldId id="971" r:id="rId32"/>
    <p:sldId id="972" r:id="rId33"/>
    <p:sldId id="946" r:id="rId34"/>
    <p:sldId id="947" r:id="rId35"/>
    <p:sldId id="932" r:id="rId36"/>
    <p:sldId id="954" r:id="rId37"/>
    <p:sldId id="973" r:id="rId38"/>
    <p:sldId id="961" r:id="rId39"/>
    <p:sldId id="933" r:id="rId40"/>
    <p:sldId id="936" r:id="rId41"/>
    <p:sldId id="974" r:id="rId42"/>
    <p:sldId id="925" r:id="rId43"/>
    <p:sldId id="952" r:id="rId44"/>
    <p:sldId id="953" r:id="rId45"/>
    <p:sldId id="929" r:id="rId46"/>
    <p:sldId id="872" r:id="rId47"/>
    <p:sldId id="873" r:id="rId4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89" d="100"/>
          <a:sy n="89" d="100"/>
        </p:scale>
        <p:origin x="102" y="8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2022-04-20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2022-04-20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9588"/>
            <a:ext cx="800100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84213" y="2316163"/>
            <a:ext cx="74882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3600" b="1" dirty="0">
                <a:solidFill>
                  <a:prstClr val="white"/>
                </a:solidFill>
              </a:rPr>
              <a:t>10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Tornado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框架基础</a:t>
            </a: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2452" y="2154021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10.3  </a:t>
            </a:r>
            <a:r>
              <a:rPr lang="zh-CN" altLang="en-US" sz="3600" b="1" dirty="0">
                <a:solidFill>
                  <a:schemeClr val="bg1"/>
                </a:solidFill>
              </a:rPr>
              <a:t>路由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609600" y="1504950"/>
            <a:ext cx="8305800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在第一个</a:t>
            </a:r>
            <a:r>
              <a:rPr lang="en-US" altLang="zh-CN" sz="2000" dirty="0"/>
              <a:t>Tornado</a:t>
            </a:r>
            <a:r>
              <a:rPr lang="zh-CN" altLang="en-US" sz="2000" dirty="0"/>
              <a:t>程序中，访问</a:t>
            </a:r>
            <a:r>
              <a:rPr lang="en-US" altLang="zh-CN" sz="2000" dirty="0"/>
              <a:t>http://127.0.0.1/</a:t>
            </a:r>
            <a:r>
              <a:rPr lang="zh-CN" altLang="en-US" sz="2000" dirty="0"/>
              <a:t>时，程序会执行</a:t>
            </a:r>
            <a:r>
              <a:rPr lang="en-US" altLang="zh-CN" sz="2000" dirty="0" err="1"/>
              <a:t>MainHandler</a:t>
            </a:r>
            <a:r>
              <a:rPr lang="zh-CN" altLang="en-US" sz="2000" dirty="0"/>
              <a:t>类的</a:t>
            </a:r>
            <a:r>
              <a:rPr lang="en-US" altLang="zh-CN" sz="2000" dirty="0"/>
              <a:t>get()</a:t>
            </a:r>
            <a:r>
              <a:rPr lang="zh-CN" altLang="en-US" sz="2000" dirty="0"/>
              <a:t>方法，这是因为在</a:t>
            </a:r>
            <a:r>
              <a:rPr lang="en-US" altLang="zh-CN" sz="2000" dirty="0" err="1"/>
              <a:t>make_app</a:t>
            </a:r>
            <a:r>
              <a:rPr lang="en-US" altLang="zh-CN" sz="2000" dirty="0"/>
              <a:t>()</a:t>
            </a:r>
            <a:r>
              <a:rPr lang="zh-CN" altLang="en-US" sz="2000" dirty="0"/>
              <a:t>函数中设置了如下代码：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tornado.web.Application</a:t>
            </a:r>
            <a:r>
              <a:rPr lang="en-US" altLang="zh-CN" sz="2000" dirty="0"/>
              <a:t>([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(r"/", </a:t>
            </a:r>
            <a:r>
              <a:rPr lang="en-US" altLang="zh-CN" sz="2000" dirty="0" err="1"/>
              <a:t>MainHandler</a:t>
            </a:r>
            <a:r>
              <a:rPr lang="en-US" altLang="zh-CN" sz="2000" dirty="0"/>
              <a:t>),   					#</a:t>
            </a:r>
            <a:r>
              <a:rPr lang="zh-CN" altLang="en-US" sz="2000" dirty="0"/>
              <a:t>设置路由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089989670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9723" y="2154021"/>
            <a:ext cx="347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10.4  HTTP</a:t>
            </a:r>
            <a:r>
              <a:rPr lang="zh-CN" altLang="en-US" sz="3600" b="1" dirty="0">
                <a:solidFill>
                  <a:schemeClr val="bg1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177855868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981200" y="1733550"/>
            <a:ext cx="51816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Tornado</a:t>
            </a:r>
            <a:r>
              <a:rPr lang="zh-CN" altLang="en-US" sz="2000" dirty="0"/>
              <a:t>同样支持</a:t>
            </a:r>
            <a:r>
              <a:rPr lang="en-US" altLang="zh-CN" sz="2000" dirty="0"/>
              <a:t>HTTP</a:t>
            </a:r>
            <a:r>
              <a:rPr lang="zh-CN" altLang="en-US" sz="2000" dirty="0"/>
              <a:t>方法。在</a:t>
            </a:r>
            <a:r>
              <a:rPr lang="en-US" altLang="zh-CN" sz="2000" dirty="0"/>
              <a:t>hello.py</a:t>
            </a:r>
            <a:r>
              <a:rPr lang="zh-CN" altLang="en-US" sz="2000" dirty="0"/>
              <a:t>文件中定义了一个</a:t>
            </a:r>
            <a:r>
              <a:rPr lang="en-US" altLang="zh-CN" sz="2000" dirty="0" err="1"/>
              <a:t>MainHandler</a:t>
            </a:r>
            <a:r>
              <a:rPr lang="zh-CN" altLang="en-US" sz="2000" dirty="0"/>
              <a:t>类，使其继承</a:t>
            </a:r>
            <a:r>
              <a:rPr lang="en-US" altLang="zh-CN" sz="2000" dirty="0"/>
              <a:t>tornado. </a:t>
            </a:r>
            <a:r>
              <a:rPr lang="en-US" altLang="zh-CN" sz="2000" dirty="0" err="1"/>
              <a:t>web.RequestHandler</a:t>
            </a:r>
            <a:r>
              <a:rPr lang="zh-CN" altLang="en-US" sz="2000" dirty="0"/>
              <a:t>父类。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52094924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GET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方式请求效果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1">
            <a:extLst>
              <a:ext uri="{FF2B5EF4-FFF2-40B4-BE49-F238E27FC236}">
                <a16:creationId xmlns:a16="http://schemas.microsoft.com/office/drawing/2014/main" id="{7D0837BF-AE31-45CD-8525-30E8FF628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38350"/>
            <a:ext cx="5791200" cy="210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254132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POST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方式请求效果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1">
            <a:extLst>
              <a:ext uri="{FF2B5EF4-FFF2-40B4-BE49-F238E27FC236}">
                <a16:creationId xmlns:a16="http://schemas.microsoft.com/office/drawing/2014/main" id="{5221E76D-5493-4CD3-A3AB-086D93B4C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9" y="2190750"/>
            <a:ext cx="7621401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316721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2451" y="2154021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10.5  </a:t>
            </a:r>
            <a:r>
              <a:rPr lang="zh-CN" altLang="en-US" sz="3600" b="1" dirty="0">
                <a:solidFill>
                  <a:schemeClr val="bg1"/>
                </a:solidFill>
              </a:rPr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3891582641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371600" y="1733550"/>
            <a:ext cx="640080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Flask</a:t>
            </a:r>
            <a:r>
              <a:rPr lang="zh-CN" altLang="en-US" sz="2000" dirty="0"/>
              <a:t>和</a:t>
            </a:r>
            <a:r>
              <a:rPr lang="en-US" altLang="zh-CN" sz="2000" dirty="0"/>
              <a:t>Django</a:t>
            </a:r>
            <a:r>
              <a:rPr lang="zh-CN" altLang="en-US" sz="2000" dirty="0"/>
              <a:t>框架有模板，</a:t>
            </a:r>
            <a:r>
              <a:rPr lang="en-US" altLang="zh-CN" sz="2000" dirty="0"/>
              <a:t>Tornado</a:t>
            </a:r>
            <a:r>
              <a:rPr lang="zh-CN" altLang="en-US" sz="2000" dirty="0"/>
              <a:t>自身也提供了一个轻量级、快速并且灵活的模板语言在</a:t>
            </a:r>
            <a:r>
              <a:rPr lang="en-US" altLang="zh-CN" sz="2000" dirty="0" err="1"/>
              <a:t>tornado.template</a:t>
            </a:r>
            <a:r>
              <a:rPr lang="zh-CN" altLang="en-US" sz="2000" dirty="0"/>
              <a:t>模块中。使用模板可以简化</a:t>
            </a:r>
            <a:r>
              <a:rPr lang="en-US" altLang="zh-CN" sz="2000" dirty="0"/>
              <a:t>Web</a:t>
            </a:r>
            <a:r>
              <a:rPr lang="zh-CN" altLang="en-US" sz="2000" dirty="0"/>
              <a:t>页面，并且提高代码的可读性。</a:t>
            </a:r>
          </a:p>
        </p:txBody>
      </p:sp>
    </p:spTree>
    <p:extLst>
      <p:ext uri="{BB962C8B-B14F-4D97-AF65-F5344CB8AC3E}">
        <p14:creationId xmlns:p14="http://schemas.microsoft.com/office/powerpoint/2010/main" val="40414508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49530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渲染模板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模板语法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提供静态文件</a:t>
            </a:r>
          </a:p>
        </p:txBody>
      </p:sp>
    </p:spTree>
    <p:extLst>
      <p:ext uri="{BB962C8B-B14F-4D97-AF65-F5344CB8AC3E}">
        <p14:creationId xmlns:p14="http://schemas.microsoft.com/office/powerpoint/2010/main" val="976917501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登录页面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1">
            <a:extLst>
              <a:ext uri="{FF2B5EF4-FFF2-40B4-BE49-F238E27FC236}">
                <a16:creationId xmlns:a16="http://schemas.microsoft.com/office/drawing/2014/main" id="{005FC442-22FC-45C4-9D22-9E17708E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2" r="26"/>
          <a:stretch>
            <a:fillRect/>
          </a:stretch>
        </p:blipFill>
        <p:spPr bwMode="auto">
          <a:xfrm>
            <a:off x="1531284" y="2114550"/>
            <a:ext cx="608143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857291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800100" y="1657350"/>
            <a:ext cx="7543800" cy="23622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Tornado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是一个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Python 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框架和异步网络库，起初由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FriendFeed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开发。通过使用非阻塞网络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I/O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Tornado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可以支撑上万级的连接，处理长连接、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WebSockets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和其他需要与每个用户保持长久连接的应用。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301451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81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接收用户提交的内容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1">
            <a:extLst>
              <a:ext uri="{FF2B5EF4-FFF2-40B4-BE49-F238E27FC236}">
                <a16:creationId xmlns:a16="http://schemas.microsoft.com/office/drawing/2014/main" id="{67945626-1C89-44BB-91B4-785AAA8CE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88" y="2000250"/>
            <a:ext cx="6371024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559883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使用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Bootstrap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美化页面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1">
            <a:extLst>
              <a:ext uri="{FF2B5EF4-FFF2-40B4-BE49-F238E27FC236}">
                <a16:creationId xmlns:a16="http://schemas.microsoft.com/office/drawing/2014/main" id="{A0C862C1-9A56-4909-A501-982B7527F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81150"/>
            <a:ext cx="3810000" cy="306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064391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7549" y="2154021"/>
            <a:ext cx="3655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10.6  </a:t>
            </a:r>
            <a:r>
              <a:rPr lang="zh-CN" altLang="en-US" sz="3600" b="1" dirty="0">
                <a:solidFill>
                  <a:schemeClr val="bg1"/>
                </a:solidFill>
              </a:rPr>
              <a:t>异步与协程</a:t>
            </a:r>
          </a:p>
        </p:txBody>
      </p:sp>
    </p:spTree>
    <p:extLst>
      <p:ext uri="{BB962C8B-B14F-4D97-AF65-F5344CB8AC3E}">
        <p14:creationId xmlns:p14="http://schemas.microsoft.com/office/powerpoint/2010/main" val="4141025530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752600" y="1862966"/>
            <a:ext cx="56388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Tornado</a:t>
            </a:r>
            <a:r>
              <a:rPr lang="zh-CN" altLang="en-US" sz="2000" dirty="0"/>
              <a:t>是一个可定制的非阻塞式异步加载框架，为了充分利用</a:t>
            </a:r>
            <a:r>
              <a:rPr lang="en-US" altLang="zh-CN" sz="2000" dirty="0"/>
              <a:t>Tornado</a:t>
            </a:r>
            <a:r>
              <a:rPr lang="zh-CN" altLang="en-US" sz="2000" dirty="0"/>
              <a:t>的特性，我们来回顾一下异步与协程的基础知识。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64170932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49530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基本概念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asyncio</a:t>
            </a:r>
            <a:r>
              <a:rPr lang="zh-CN" altLang="en-US" sz="2000" dirty="0"/>
              <a:t>模块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Tornado</a:t>
            </a:r>
            <a:r>
              <a:rPr lang="zh-CN" altLang="en-US" sz="2000" dirty="0"/>
              <a:t>框架的</a:t>
            </a:r>
            <a:r>
              <a:rPr lang="en-US" altLang="zh-CN" sz="2000" dirty="0"/>
              <a:t>gen</a:t>
            </a:r>
            <a:r>
              <a:rPr lang="zh-CN" altLang="en-US" sz="2000" dirty="0"/>
              <a:t>模块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98512168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990600" y="1657350"/>
            <a:ext cx="7162800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．阻塞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程序未得到所需计算资源时被挂起的状态称之为阻塞。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程序在等待某个操作完成期间，自身无法继续干别的事情，则称该程序在该操作上是阻塞的。常见的阻塞形式有网络</a:t>
            </a:r>
            <a:r>
              <a:rPr lang="en-US" altLang="zh-CN" sz="2000" dirty="0"/>
              <a:t>I/O</a:t>
            </a:r>
            <a:r>
              <a:rPr lang="zh-CN" altLang="en-US" sz="2000" dirty="0"/>
              <a:t>阻塞、磁盘</a:t>
            </a:r>
            <a:r>
              <a:rPr lang="en-US" altLang="zh-CN" sz="2000" dirty="0"/>
              <a:t>I/O</a:t>
            </a:r>
            <a:r>
              <a:rPr lang="zh-CN" altLang="en-US" sz="2000" dirty="0"/>
              <a:t>阻塞、用户输入阻塞等。</a:t>
            </a:r>
          </a:p>
        </p:txBody>
      </p:sp>
    </p:spTree>
    <p:extLst>
      <p:ext uri="{BB962C8B-B14F-4D97-AF65-F5344CB8AC3E}">
        <p14:creationId xmlns:p14="http://schemas.microsoft.com/office/powerpoint/2010/main" val="4250168768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990600" y="1657350"/>
            <a:ext cx="71628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．非阻塞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程序在等待某操作过程中，自身不被阻塞，可以继续运行干别的事情，则称该程序在该操作上是非阻塞的。</a:t>
            </a:r>
          </a:p>
        </p:txBody>
      </p:sp>
    </p:spTree>
    <p:extLst>
      <p:ext uri="{BB962C8B-B14F-4D97-AF65-F5344CB8AC3E}">
        <p14:creationId xmlns:p14="http://schemas.microsoft.com/office/powerpoint/2010/main" val="1574501266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阻塞与非阻塞的区别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图片 14">
            <a:extLst>
              <a:ext uri="{FF2B5EF4-FFF2-40B4-BE49-F238E27FC236}">
                <a16:creationId xmlns:a16="http://schemas.microsoft.com/office/drawing/2014/main" id="{E3B669E6-852A-417A-B3CB-2A3F887E0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" b="2194"/>
          <a:stretch>
            <a:fillRect/>
          </a:stretch>
        </p:blipFill>
        <p:spPr bwMode="auto">
          <a:xfrm>
            <a:off x="3397250" y="1733550"/>
            <a:ext cx="23495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378883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990600" y="1657350"/>
            <a:ext cx="716280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．同步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不同程序单元为了完成某个任务，在执行过程中需要靠某种通信方式来协调一致，称这些程序单元是同步执行的。例如，购物系统中更新商品库存，需要用“行锁”作为通信信号，让不同的更新请求强制排队顺序执行，因此更新库存的操作是同步的。</a:t>
            </a:r>
          </a:p>
        </p:txBody>
      </p:sp>
    </p:spTree>
    <p:extLst>
      <p:ext uri="{BB962C8B-B14F-4D97-AF65-F5344CB8AC3E}">
        <p14:creationId xmlns:p14="http://schemas.microsoft.com/office/powerpoint/2010/main" val="767205112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990600" y="1657350"/>
            <a:ext cx="716280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4</a:t>
            </a:r>
            <a:r>
              <a:rPr lang="zh-CN" altLang="en-US" sz="2000" dirty="0"/>
              <a:t>．异步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异步是指为完成某个任务，不同程序单元之间过程中无须通信协调，也能完成任务的方式。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不相关的程序单元之间可以是异步的。</a:t>
            </a:r>
          </a:p>
        </p:txBody>
      </p:sp>
    </p:spTree>
    <p:extLst>
      <p:ext uri="{BB962C8B-B14F-4D97-AF65-F5344CB8AC3E}">
        <p14:creationId xmlns:p14="http://schemas.microsoft.com/office/powerpoint/2010/main" val="228033736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58654"/>
            <a:ext cx="6934200" cy="1851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76241" y="2154021"/>
            <a:ext cx="4077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10.1  </a:t>
            </a:r>
            <a:r>
              <a:rPr lang="zh-CN" altLang="en-US" sz="3600" b="1" dirty="0">
                <a:solidFill>
                  <a:schemeClr val="bg1"/>
                </a:solidFill>
              </a:rPr>
              <a:t>认识</a:t>
            </a:r>
            <a:r>
              <a:rPr lang="en-US" altLang="zh-CN" sz="3600" b="1" dirty="0">
                <a:solidFill>
                  <a:schemeClr val="bg1"/>
                </a:solidFill>
              </a:rPr>
              <a:t>Tornado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990600" y="1657350"/>
            <a:ext cx="716280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5</a:t>
            </a:r>
            <a:r>
              <a:rPr lang="zh-CN" altLang="en-US" sz="2000" dirty="0"/>
              <a:t>．并发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并发描述的是程序的组织结构，指程序要被设计成多个可独立执行的子任务，以利用有限的计算资源使多个任务可以被实时地或近乎实时地执行。</a:t>
            </a:r>
          </a:p>
        </p:txBody>
      </p:sp>
    </p:spTree>
    <p:extLst>
      <p:ext uri="{BB962C8B-B14F-4D97-AF65-F5344CB8AC3E}">
        <p14:creationId xmlns:p14="http://schemas.microsoft.com/office/powerpoint/2010/main" val="1085004696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990600" y="1657350"/>
            <a:ext cx="71628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6</a:t>
            </a:r>
            <a:r>
              <a:rPr lang="zh-CN" altLang="en-US" sz="2000" dirty="0"/>
              <a:t>．并行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并行描述的是程序的执行状态，指多个任务同时被执行，以利用富余计算资源（多核</a:t>
            </a:r>
            <a:r>
              <a:rPr lang="en-US" altLang="zh-CN" sz="2000" dirty="0"/>
              <a:t>CPU</a:t>
            </a:r>
            <a:r>
              <a:rPr lang="zh-CN" altLang="en-US" sz="2000" dirty="0"/>
              <a:t>）加速完成多个任务。</a:t>
            </a:r>
          </a:p>
        </p:txBody>
      </p:sp>
    </p:spTree>
    <p:extLst>
      <p:ext uri="{BB962C8B-B14F-4D97-AF65-F5344CB8AC3E}">
        <p14:creationId xmlns:p14="http://schemas.microsoft.com/office/powerpoint/2010/main" val="1632656636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同步和异步的区别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图片 15">
            <a:extLst>
              <a:ext uri="{FF2B5EF4-FFF2-40B4-BE49-F238E27FC236}">
                <a16:creationId xmlns:a16="http://schemas.microsoft.com/office/drawing/2014/main" id="{4EDF38F9-914F-47DB-B5DB-8A30FAB74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481" y="1428750"/>
            <a:ext cx="5253037" cy="351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78281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并发和并行的区别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图片 16">
            <a:extLst>
              <a:ext uri="{FF2B5EF4-FFF2-40B4-BE49-F238E27FC236}">
                <a16:creationId xmlns:a16="http://schemas.microsoft.com/office/drawing/2014/main" id="{DB1C7639-3C9B-45BA-AFF3-1E54B260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7" y="1428750"/>
            <a:ext cx="4695825" cy="34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295110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4589" y="2154021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10.7  </a:t>
            </a:r>
            <a:r>
              <a:rPr lang="zh-CN" altLang="en-US" sz="3200" b="1" dirty="0">
                <a:solidFill>
                  <a:schemeClr val="bg1"/>
                </a:solidFill>
              </a:rPr>
              <a:t>操作</a:t>
            </a:r>
            <a:r>
              <a:rPr lang="en-US" altLang="zh-CN" sz="3200" b="1" dirty="0">
                <a:solidFill>
                  <a:schemeClr val="bg1"/>
                </a:solidFill>
              </a:rPr>
              <a:t>MySQL</a:t>
            </a:r>
            <a:r>
              <a:rPr lang="zh-CN" altLang="en-US" sz="3200" b="1" dirty="0">
                <a:solidFill>
                  <a:schemeClr val="bg1"/>
                </a:solidFill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293193282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295400" y="1885950"/>
            <a:ext cx="6553200" cy="955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Tornado-MySQL</a:t>
            </a:r>
            <a:r>
              <a:rPr lang="zh-CN" altLang="en-US" sz="2000" dirty="0"/>
              <a:t>是对</a:t>
            </a:r>
            <a:r>
              <a:rPr lang="en-US" altLang="zh-CN" sz="2000" dirty="0" err="1"/>
              <a:t>PyMySQL</a:t>
            </a:r>
            <a:r>
              <a:rPr lang="zh-CN" altLang="en-US" sz="2000" dirty="0"/>
              <a:t>异步化的一个第三方库，使用它可以在</a:t>
            </a:r>
            <a:r>
              <a:rPr lang="en-US" altLang="zh-CN" sz="2000" dirty="0"/>
              <a:t>Tornado</a:t>
            </a:r>
            <a:r>
              <a:rPr lang="zh-CN" altLang="en-US" sz="2000" dirty="0"/>
              <a:t>框架中操作</a:t>
            </a:r>
            <a:r>
              <a:rPr lang="en-US" altLang="zh-CN" sz="2000" dirty="0"/>
              <a:t>MySQL</a:t>
            </a:r>
            <a:r>
              <a:rPr lang="zh-CN" altLang="en-US" sz="2000" dirty="0"/>
              <a:t>数据库。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96547205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4953000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安装</a:t>
            </a:r>
            <a:r>
              <a:rPr lang="en-US" altLang="zh-CN" sz="2000" dirty="0"/>
              <a:t>Tornado-MySQL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Tornado-MySQL</a:t>
            </a:r>
            <a:r>
              <a:rPr lang="zh-CN" altLang="en-US" sz="2000" dirty="0"/>
              <a:t>的基本应用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5749896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028700" y="1630755"/>
            <a:ext cx="70866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可以使用</a:t>
            </a:r>
            <a:r>
              <a:rPr lang="en-US" altLang="zh-CN" sz="2000" dirty="0"/>
              <a:t>pip</a:t>
            </a:r>
            <a:r>
              <a:rPr lang="zh-CN" altLang="en-US" sz="2000" dirty="0"/>
              <a:t>安装</a:t>
            </a:r>
            <a:r>
              <a:rPr lang="en-US" altLang="zh-CN" sz="2000" dirty="0"/>
              <a:t>Tornado-MySQL</a:t>
            </a:r>
            <a:r>
              <a:rPr lang="zh-CN" altLang="en-US" sz="2000" dirty="0"/>
              <a:t>，命令如下：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pip  install  Tornado-MySQL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3830008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2867" y="2154021"/>
            <a:ext cx="4384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10.8  </a:t>
            </a:r>
            <a:r>
              <a:rPr lang="zh-CN" altLang="en-US" sz="3200" b="1" dirty="0">
                <a:solidFill>
                  <a:schemeClr val="bg1"/>
                </a:solidFill>
              </a:rPr>
              <a:t>操作</a:t>
            </a:r>
            <a:r>
              <a:rPr lang="en-US" altLang="zh-CN" sz="3200" b="1" dirty="0">
                <a:solidFill>
                  <a:schemeClr val="bg1"/>
                </a:solidFill>
              </a:rPr>
              <a:t>Redis</a:t>
            </a:r>
            <a:r>
              <a:rPr lang="zh-CN" altLang="en-US" sz="3200" b="1" dirty="0">
                <a:solidFill>
                  <a:schemeClr val="bg1"/>
                </a:solidFill>
              </a:rPr>
              <a:t>数据库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799757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990600" y="1350963"/>
            <a:ext cx="7162800" cy="3264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Redis</a:t>
            </a:r>
            <a:r>
              <a:rPr lang="zh-CN" altLang="en-US" sz="2000" dirty="0"/>
              <a:t>（</a:t>
            </a:r>
            <a:r>
              <a:rPr lang="en-US" altLang="zh-CN" sz="2000" dirty="0"/>
              <a:t>Remote Dictionary Server</a:t>
            </a:r>
            <a:r>
              <a:rPr lang="zh-CN" altLang="en-US" sz="2000" dirty="0"/>
              <a:t>），即远程字典服务，是一个开源的，使用</a:t>
            </a:r>
            <a:r>
              <a:rPr lang="en-US" altLang="zh-CN" sz="2000" dirty="0"/>
              <a:t>ANSI C</a:t>
            </a:r>
            <a:r>
              <a:rPr lang="zh-CN" altLang="en-US" sz="2000" dirty="0"/>
              <a:t>语言所编写，支持网络，可基于内存亦可持久化的日志型、</a:t>
            </a:r>
            <a:r>
              <a:rPr lang="en-US" altLang="zh-CN" sz="2000" dirty="0"/>
              <a:t>Key-Value</a:t>
            </a:r>
            <a:r>
              <a:rPr lang="zh-CN" altLang="en-US" sz="2000" dirty="0"/>
              <a:t>数据库（与</a:t>
            </a:r>
            <a:r>
              <a:rPr lang="en-US" altLang="zh-CN" sz="2000" dirty="0"/>
              <a:t>Python</a:t>
            </a:r>
            <a:r>
              <a:rPr lang="zh-CN" altLang="en-US" sz="2000" dirty="0"/>
              <a:t>中的字典数据类似），并提供多种语言的</a:t>
            </a:r>
            <a:r>
              <a:rPr lang="en-US" altLang="zh-CN" sz="2000" dirty="0"/>
              <a:t>API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它通常被称为数据结构服务器，因为值（</a:t>
            </a:r>
            <a:r>
              <a:rPr lang="en-US" altLang="zh-CN" sz="2000" dirty="0"/>
              <a:t>value</a:t>
            </a:r>
            <a:r>
              <a:rPr lang="zh-CN" altLang="en-US" sz="2000" dirty="0"/>
              <a:t>）可以是字符串（</a:t>
            </a:r>
            <a:r>
              <a:rPr lang="en-US" altLang="zh-CN" sz="2000" dirty="0"/>
              <a:t>String</a:t>
            </a:r>
            <a:r>
              <a:rPr lang="zh-CN" altLang="en-US" sz="2000" dirty="0"/>
              <a:t>）、哈希（</a:t>
            </a:r>
            <a:r>
              <a:rPr lang="en-US" altLang="zh-CN" sz="2000" dirty="0"/>
              <a:t>Hash</a:t>
            </a:r>
            <a:r>
              <a:rPr lang="zh-CN" altLang="en-US" sz="2000" dirty="0"/>
              <a:t>）、列表（</a:t>
            </a:r>
            <a:r>
              <a:rPr lang="en-US" altLang="zh-CN" sz="2000" dirty="0"/>
              <a:t>list</a:t>
            </a:r>
            <a:r>
              <a:rPr lang="zh-CN" altLang="en-US" sz="2000" dirty="0"/>
              <a:t>）、集合（</a:t>
            </a:r>
            <a:r>
              <a:rPr lang="en-US" altLang="zh-CN" sz="2000" dirty="0"/>
              <a:t>sets</a:t>
            </a:r>
            <a:r>
              <a:rPr lang="zh-CN" altLang="en-US" sz="2000" dirty="0"/>
              <a:t>）和有序集合（</a:t>
            </a:r>
            <a:r>
              <a:rPr lang="en-US" altLang="zh-CN" sz="2000" dirty="0"/>
              <a:t>sorted sets</a:t>
            </a:r>
            <a:r>
              <a:rPr lang="zh-CN" altLang="en-US" sz="2000" dirty="0"/>
              <a:t>）等类型。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24566202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447800" y="1581150"/>
            <a:ext cx="2971800" cy="1447800"/>
          </a:xfrm>
          <a:prstGeom prst="rect">
            <a:avLst/>
          </a:prstGeo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Tornado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简介</a:t>
            </a:r>
            <a:endParaRPr lang="en-US" altLang="zh-CN" sz="20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</a:t>
            </a:r>
            <a:r>
              <a:rPr lang="en-US" altLang="zh-CN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Tornado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5079424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4343400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安装</a:t>
            </a:r>
            <a:r>
              <a:rPr lang="en-US" altLang="zh-CN" sz="2000" dirty="0"/>
              <a:t>Redis</a:t>
            </a:r>
            <a:r>
              <a:rPr lang="zh-CN" altLang="en-US" sz="2000" dirty="0"/>
              <a:t>数据库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安装</a:t>
            </a:r>
            <a:r>
              <a:rPr lang="en-US" altLang="zh-CN" sz="2000" dirty="0"/>
              <a:t>Tornado-Redis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Tornado-Redis</a:t>
            </a:r>
            <a:r>
              <a:rPr lang="zh-CN" altLang="en-US" sz="2000" dirty="0"/>
              <a:t>的基本应用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06692211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下载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Redis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数据库安装文件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图片 4">
            <a:extLst>
              <a:ext uri="{FF2B5EF4-FFF2-40B4-BE49-F238E27FC236}">
                <a16:creationId xmlns:a16="http://schemas.microsoft.com/office/drawing/2014/main" id="{009D3E34-2491-47E7-A592-25EB7A61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68" y="1581150"/>
            <a:ext cx="4487863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944336"/>
      </p:ext>
    </p:ext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测试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Redis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数据库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图片 19">
            <a:extLst>
              <a:ext uri="{FF2B5EF4-FFF2-40B4-BE49-F238E27FC236}">
                <a16:creationId xmlns:a16="http://schemas.microsoft.com/office/drawing/2014/main" id="{A82073B5-B8BE-494C-9865-2BF140892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45" y="1924050"/>
            <a:ext cx="5923709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222497"/>
      </p:ext>
    </p:ext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连接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Redis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服务器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图片 1">
            <a:extLst>
              <a:ext uri="{FF2B5EF4-FFF2-40B4-BE49-F238E27FC236}">
                <a16:creationId xmlns:a16="http://schemas.microsoft.com/office/drawing/2014/main" id="{51D9E1C6-984C-4B2C-8772-DFCB7F8A3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2" y="1504950"/>
            <a:ext cx="45624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427079"/>
      </p:ext>
    </p:extLst>
  </p:cSld>
  <p:clrMapOvr>
    <a:masterClrMapping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查看数据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图片 1">
            <a:extLst>
              <a:ext uri="{FF2B5EF4-FFF2-40B4-BE49-F238E27FC236}">
                <a16:creationId xmlns:a16="http://schemas.microsoft.com/office/drawing/2014/main" id="{11EABFE7-5E17-4946-8FA6-C030E2C96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58" y="1752600"/>
            <a:ext cx="6676084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408320"/>
      </p:ext>
    </p:extLst>
  </p:cSld>
  <p:clrMapOvr>
    <a:masterClrMapping/>
  </p:clrMapOvr>
  <p:transition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2452" y="2154021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10.9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800100" y="1922463"/>
            <a:ext cx="7543800" cy="27432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        本章首先介绍了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Tornado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框架的安装方法、路由、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HTTP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方法和模板等基础知识；接下来重点介绍了异步与协程的基础知识以及如何在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Tornado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框架中使用异步模块；最后介绍在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Torando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框架中如何操作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MySQL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数据库和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Redis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数据。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78167529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219200" y="1657350"/>
            <a:ext cx="6705600" cy="2057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Tornado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是使用</a:t>
            </a:r>
            <a:r>
              <a:rPr lang="en-US" altLang="zh-CN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编写的一个强大的、可扩展的</a:t>
            </a:r>
            <a:r>
              <a:rPr lang="en-US" altLang="zh-CN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服务器。它在处理庞大的网络流量时表现得足够强健，同时在创建和编写时有着足够的轻量级，并能够被用在大量的应用和工具中。</a:t>
            </a:r>
            <a:endParaRPr lang="en-US" altLang="zh-CN" sz="20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5356966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219200" y="1657350"/>
            <a:ext cx="6705600" cy="2057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多学两招：</a:t>
            </a:r>
            <a:r>
              <a:rPr lang="en-US" altLang="zh-CN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C10K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问题指的是优化网络套接字来处理客户端的请求时产生的问题。之所以被称为</a:t>
            </a:r>
            <a:r>
              <a:rPr lang="en-US" altLang="zh-CN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C10K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，是为了描述并发地处理</a:t>
            </a:r>
            <a:r>
              <a:rPr lang="en-US" altLang="zh-CN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10k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数量级的连接数。</a:t>
            </a:r>
            <a:endParaRPr lang="en-US" altLang="zh-CN" sz="20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686170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342900" y="1350963"/>
            <a:ext cx="8724900" cy="3430587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Tornado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大体上可以被分为</a:t>
            </a:r>
            <a:r>
              <a:rPr lang="en-US" altLang="zh-CN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个主要部分。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框架，包括创建</a:t>
            </a:r>
            <a:r>
              <a:rPr lang="en-US" altLang="zh-CN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应用的</a:t>
            </a:r>
            <a:r>
              <a:rPr lang="en-US" altLang="zh-CN" sz="2000" kern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RequestHandler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类，还有很多其他支持的类。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HTTPServer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kern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AsyncHTTPClient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）的客户端和服务器端实现。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异步网络库（</a:t>
            </a:r>
            <a:r>
              <a:rPr lang="en-US" altLang="zh-CN" sz="2000" kern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IOLoop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kern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IOStream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），为</a:t>
            </a:r>
            <a:r>
              <a:rPr lang="en-US" altLang="zh-CN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组件提供构建模块，也可以用来实现其他协议。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协程库（</a:t>
            </a:r>
            <a:r>
              <a:rPr lang="en-US" altLang="zh-CN" sz="2000" kern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tornado.gen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），允许以比链式回调更直接的方式编写异步代码。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6628622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28750"/>
            <a:ext cx="8001000" cy="2136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1341" y="2154021"/>
            <a:ext cx="546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10.2  </a:t>
            </a:r>
            <a:r>
              <a:rPr lang="zh-CN" altLang="en-US" sz="3600" b="1" dirty="0">
                <a:solidFill>
                  <a:schemeClr val="bg1"/>
                </a:solidFill>
              </a:rPr>
              <a:t>第一个</a:t>
            </a:r>
            <a:r>
              <a:rPr lang="en-US" altLang="zh-CN" sz="3600" b="1" dirty="0">
                <a:solidFill>
                  <a:schemeClr val="bg1"/>
                </a:solidFill>
              </a:rPr>
              <a:t>Tornado</a:t>
            </a:r>
            <a:r>
              <a:rPr lang="zh-CN" altLang="en-US" sz="3600" b="1" dirty="0">
                <a:solidFill>
                  <a:schemeClr val="bg1"/>
                </a:solidFill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输出“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Hello World!”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1">
            <a:extLst>
              <a:ext uri="{FF2B5EF4-FFF2-40B4-BE49-F238E27FC236}">
                <a16:creationId xmlns:a16="http://schemas.microsoft.com/office/drawing/2014/main" id="{DFE0ED01-9B71-4BF3-894D-30FF63490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963" y="1962150"/>
            <a:ext cx="5944073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342958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18153</TotalTime>
  <Words>1001</Words>
  <Application>Microsoft Office PowerPoint</Application>
  <PresentationFormat>全屏显示(16:9)</PresentationFormat>
  <Paragraphs>73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Arial</vt:lpstr>
      <vt:lpstr>Calibri</vt:lpstr>
      <vt:lpstr>Times New Roman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1744</cp:revision>
  <cp:lastPrinted>1601-01-01T00:00:00Z</cp:lastPrinted>
  <dcterms:created xsi:type="dcterms:W3CDTF">2014-11-20T08:27:06Z</dcterms:created>
  <dcterms:modified xsi:type="dcterms:W3CDTF">2022-04-20T03:18:42Z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