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7"/>
  </p:notesMasterIdLst>
  <p:handoutMasterIdLst>
    <p:handoutMasterId r:id="rId48"/>
  </p:handoutMasterIdLst>
  <p:sldIdLst>
    <p:sldId id="871" r:id="rId3"/>
    <p:sldId id="881" r:id="rId4"/>
    <p:sldId id="681" r:id="rId5"/>
    <p:sldId id="938" r:id="rId6"/>
    <p:sldId id="960" r:id="rId7"/>
    <p:sldId id="686" r:id="rId8"/>
    <p:sldId id="874" r:id="rId9"/>
    <p:sldId id="910" r:id="rId10"/>
    <p:sldId id="964" r:id="rId11"/>
    <p:sldId id="687" r:id="rId12"/>
    <p:sldId id="878" r:id="rId13"/>
    <p:sldId id="918" r:id="rId14"/>
    <p:sldId id="919" r:id="rId15"/>
    <p:sldId id="890" r:id="rId16"/>
    <p:sldId id="906" r:id="rId17"/>
    <p:sldId id="904" r:id="rId18"/>
    <p:sldId id="912" r:id="rId19"/>
    <p:sldId id="891" r:id="rId20"/>
    <p:sldId id="942" r:id="rId21"/>
    <p:sldId id="905" r:id="rId22"/>
    <p:sldId id="924" r:id="rId23"/>
    <p:sldId id="961" r:id="rId24"/>
    <p:sldId id="943" r:id="rId25"/>
    <p:sldId id="944" r:id="rId26"/>
    <p:sldId id="931" r:id="rId27"/>
    <p:sldId id="935" r:id="rId28"/>
    <p:sldId id="965" r:id="rId29"/>
    <p:sldId id="875" r:id="rId30"/>
    <p:sldId id="945" r:id="rId31"/>
    <p:sldId id="932" r:id="rId32"/>
    <p:sldId id="954" r:id="rId33"/>
    <p:sldId id="962" r:id="rId34"/>
    <p:sldId id="933" r:id="rId35"/>
    <p:sldId id="936" r:id="rId36"/>
    <p:sldId id="966" r:id="rId37"/>
    <p:sldId id="967" r:id="rId38"/>
    <p:sldId id="959" r:id="rId39"/>
    <p:sldId id="953" r:id="rId40"/>
    <p:sldId id="929" r:id="rId41"/>
    <p:sldId id="925" r:id="rId42"/>
    <p:sldId id="952" r:id="rId43"/>
    <p:sldId id="963" r:id="rId44"/>
    <p:sldId id="872" r:id="rId45"/>
    <p:sldId id="873" r:id="rId4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3600" b="1" dirty="0">
                <a:solidFill>
                  <a:prstClr val="white"/>
                </a:solidFill>
              </a:rPr>
              <a:t>11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FastAPI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框架基础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019" y="2154021"/>
            <a:ext cx="299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11.3  API</a:t>
            </a:r>
            <a:r>
              <a:rPr lang="zh-CN" altLang="en-US" sz="3600" b="1" dirty="0">
                <a:solidFill>
                  <a:schemeClr val="bg1"/>
                </a:solidFill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055659"/>
            <a:ext cx="3505200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交互式</a:t>
            </a:r>
            <a:r>
              <a:rPr lang="en-US" altLang="zh-CN" sz="2000" dirty="0"/>
              <a:t>API</a:t>
            </a:r>
            <a:r>
              <a:rPr lang="zh-CN" altLang="en-US" sz="2000" dirty="0"/>
              <a:t>文档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备用</a:t>
            </a:r>
            <a:r>
              <a:rPr lang="en-US" altLang="zh-CN" sz="2000" dirty="0"/>
              <a:t>API</a:t>
            </a:r>
            <a:r>
              <a:rPr lang="zh-CN" altLang="en-US" sz="2000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 API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列表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4">
            <a:extLst>
              <a:ext uri="{FF2B5EF4-FFF2-40B4-BE49-F238E27FC236}">
                <a16:creationId xmlns:a16="http://schemas.microsoft.com/office/drawing/2014/main" id="{E83ED20E-FA1E-43F6-A1AF-D6A5F5521A5A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33550"/>
            <a:ext cx="42672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9346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667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返回响应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27">
            <a:extLst>
              <a:ext uri="{FF2B5EF4-FFF2-40B4-BE49-F238E27FC236}">
                <a16:creationId xmlns:a16="http://schemas.microsoft.com/office/drawing/2014/main" id="{CD8CFC8A-02FB-4476-BD78-1A92391A6A4F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48"/>
          <a:stretch>
            <a:fillRect/>
          </a:stretch>
        </p:blipFill>
        <p:spPr bwMode="auto">
          <a:xfrm>
            <a:off x="3505200" y="971550"/>
            <a:ext cx="3124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76113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备用文档信息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9">
            <a:extLst>
              <a:ext uri="{FF2B5EF4-FFF2-40B4-BE49-F238E27FC236}">
                <a16:creationId xmlns:a16="http://schemas.microsoft.com/office/drawing/2014/main" id="{78692882-02F2-45A9-A7BB-574B00C6A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609725"/>
            <a:ext cx="5613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56776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1775" y="2154021"/>
            <a:ext cx="4166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11.4  Path</a:t>
            </a:r>
            <a:r>
              <a:rPr lang="zh-CN" altLang="en-US" sz="3600" b="1" dirty="0">
                <a:solidFill>
                  <a:schemeClr val="bg1"/>
                </a:solidFill>
              </a:rPr>
              <a:t>路径参数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38862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声明路径参数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路径参数的类型与转换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数据类型校验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指定路径顺序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API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文档中显示参数类型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35">
            <a:extLst>
              <a:ext uri="{FF2B5EF4-FFF2-40B4-BE49-F238E27FC236}">
                <a16:creationId xmlns:a16="http://schemas.microsoft.com/office/drawing/2014/main" id="{65D8E243-7281-49C9-BBE6-CF066CDD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23711"/>
            <a:ext cx="3429000" cy="310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访问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users/me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运行结果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6">
            <a:extLst>
              <a:ext uri="{FF2B5EF4-FFF2-40B4-BE49-F238E27FC236}">
                <a16:creationId xmlns:a16="http://schemas.microsoft.com/office/drawing/2014/main" id="{46E58498-2E65-4E77-BDDB-F1AD949EC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" y="2019302"/>
            <a:ext cx="695321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781579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访问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users/1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运行结果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24">
            <a:extLst>
              <a:ext uri="{FF2B5EF4-FFF2-40B4-BE49-F238E27FC236}">
                <a16:creationId xmlns:a16="http://schemas.microsoft.com/office/drawing/2014/main" id="{4BD26747-39DC-42B0-BD6F-16E1A941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31" y="2266950"/>
            <a:ext cx="57953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5729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657350"/>
            <a:ext cx="7543800" cy="3200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表现层状态转换是基于超文本传输协议（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HTTP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）的一组约束和属性，是一种设计提供万维网络服务的软件构建风格。符合或兼容于这种架构风格（简称为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REST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或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RESTful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）的网络服务，允许客户端发出以统一资源标识符访问和操作网络资源的请求，而与预先定义好的无状态操作集一致化。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5062" y="2154021"/>
            <a:ext cx="450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11.5  Query</a:t>
            </a:r>
            <a:r>
              <a:rPr lang="zh-CN" altLang="en-US" sz="3600" b="1" dirty="0">
                <a:solidFill>
                  <a:schemeClr val="bg1"/>
                </a:solidFill>
              </a:rPr>
              <a:t>查询参数</a:t>
            </a:r>
          </a:p>
        </p:txBody>
      </p:sp>
    </p:spTree>
    <p:extLst>
      <p:ext uri="{BB962C8B-B14F-4D97-AF65-F5344CB8AC3E}">
        <p14:creationId xmlns:p14="http://schemas.microsoft.com/office/powerpoint/2010/main" val="389158264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64008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Query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设置</a:t>
            </a:r>
            <a:r>
              <a:rPr lang="en-US" altLang="zh-CN" sz="2000" dirty="0"/>
              <a:t>Query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Query</a:t>
            </a:r>
            <a:r>
              <a:rPr lang="zh-CN" altLang="en-US" sz="2000" dirty="0"/>
              <a:t>参数类型转换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同时使用</a:t>
            </a:r>
            <a:r>
              <a:rPr lang="en-US" altLang="zh-CN" sz="2000" dirty="0"/>
              <a:t>Path</a:t>
            </a:r>
            <a:r>
              <a:rPr lang="zh-CN" altLang="en-US" sz="2000" dirty="0"/>
              <a:t>参数和</a:t>
            </a:r>
            <a:r>
              <a:rPr lang="en-US" altLang="zh-CN" sz="2000" dirty="0"/>
              <a:t>Query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必需的查询参数</a:t>
            </a:r>
          </a:p>
        </p:txBody>
      </p:sp>
    </p:spTree>
    <p:extLst>
      <p:ext uri="{BB962C8B-B14F-4D97-AF65-F5344CB8AC3E}">
        <p14:creationId xmlns:p14="http://schemas.microsoft.com/office/powerpoint/2010/main" val="40414508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81100" y="1047750"/>
            <a:ext cx="6972300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声明</a:t>
            </a:r>
            <a:r>
              <a:rPr lang="en-US" altLang="zh-CN" sz="2000" dirty="0"/>
              <a:t>Query</a:t>
            </a:r>
            <a:r>
              <a:rPr lang="zh-CN" altLang="en-US" sz="2000" dirty="0"/>
              <a:t>参数的示例代码如下：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01 	from </a:t>
            </a:r>
            <a:r>
              <a:rPr lang="en-US" altLang="zh-CN" sz="2000" dirty="0" err="1"/>
              <a:t>fastapi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FastAPI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02 	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03 	app = </a:t>
            </a:r>
            <a:r>
              <a:rPr lang="en-US" altLang="zh-CN" sz="2000" dirty="0" err="1"/>
              <a:t>FastAPI</a:t>
            </a:r>
            <a:r>
              <a:rPr lang="en-US" altLang="zh-CN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04 	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05 	@app.get("/items/")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06 	async def </a:t>
            </a:r>
            <a:r>
              <a:rPr lang="en-US" altLang="zh-CN" sz="2000" dirty="0" err="1"/>
              <a:t>read_item</a:t>
            </a:r>
            <a:r>
              <a:rPr lang="en-US" altLang="zh-CN" sz="2000" dirty="0"/>
              <a:t>(skip: int = 0, limit: int = 10):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07 	    return </a:t>
            </a:r>
            <a:r>
              <a:rPr lang="en-US" altLang="zh-CN" sz="2000" dirty="0" err="1"/>
              <a:t>fake_items_db</a:t>
            </a:r>
            <a:r>
              <a:rPr lang="en-US" altLang="zh-CN" sz="2000" dirty="0"/>
              <a:t>[skip : skip + limit]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293675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添加请求参数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1">
            <a:extLst>
              <a:ext uri="{FF2B5EF4-FFF2-40B4-BE49-F238E27FC236}">
                <a16:creationId xmlns:a16="http://schemas.microsoft.com/office/drawing/2014/main" id="{99960F2C-B766-4419-8EAA-B66738FD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"/>
          <a:stretch>
            <a:fillRect/>
          </a:stretch>
        </p:blipFill>
        <p:spPr bwMode="auto">
          <a:xfrm>
            <a:off x="1398856" y="1809750"/>
            <a:ext cx="627008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59883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返回响应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2">
            <a:extLst>
              <a:ext uri="{FF2B5EF4-FFF2-40B4-BE49-F238E27FC236}">
                <a16:creationId xmlns:a16="http://schemas.microsoft.com/office/drawing/2014/main" id="{CF23A45C-E369-4920-888A-D172F983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19" y="1581150"/>
            <a:ext cx="6506962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06439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17583"/>
            <a:ext cx="8686800" cy="2319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2154019"/>
            <a:ext cx="580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11.6  Request Body</a:t>
            </a:r>
            <a:r>
              <a:rPr lang="zh-CN" altLang="en-US" sz="3600" b="1" dirty="0">
                <a:solidFill>
                  <a:schemeClr val="bg1"/>
                </a:solidFill>
              </a:rPr>
              <a:t>请求体</a:t>
            </a:r>
          </a:p>
        </p:txBody>
      </p:sp>
    </p:spTree>
    <p:extLst>
      <p:ext uri="{BB962C8B-B14F-4D97-AF65-F5344CB8AC3E}">
        <p14:creationId xmlns:p14="http://schemas.microsoft.com/office/powerpoint/2010/main" val="4141025530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52500" y="1581150"/>
            <a:ext cx="72390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什么是请求体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创建数据模型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使用</a:t>
            </a:r>
            <a:r>
              <a:rPr lang="en-US" altLang="zh-CN" sz="2000" dirty="0"/>
              <a:t>Request Body</a:t>
            </a:r>
            <a:r>
              <a:rPr lang="zh-CN" altLang="en-US" sz="2000" dirty="0"/>
              <a:t>的好处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同时定义</a:t>
            </a:r>
            <a:r>
              <a:rPr lang="en-US" altLang="zh-CN" sz="2000" dirty="0"/>
              <a:t>Path</a:t>
            </a:r>
            <a:r>
              <a:rPr lang="zh-CN" altLang="en-US" sz="2000" dirty="0"/>
              <a:t>参数、</a:t>
            </a:r>
            <a:r>
              <a:rPr lang="en-US" altLang="zh-CN" sz="2000" dirty="0"/>
              <a:t>Query</a:t>
            </a:r>
            <a:r>
              <a:rPr lang="zh-CN" altLang="en-US" sz="2000" dirty="0"/>
              <a:t>参数和请求</a:t>
            </a:r>
            <a:r>
              <a:rPr lang="en-US" altLang="zh-CN" sz="2000" dirty="0"/>
              <a:t>Request Body</a:t>
            </a:r>
            <a:r>
              <a:rPr lang="zh-CN" altLang="en-US" sz="2000" dirty="0"/>
              <a:t>参数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64170932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52500" y="1581150"/>
            <a:ext cx="72390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定义请求体需要使用</a:t>
            </a:r>
            <a:r>
              <a:rPr lang="en-US" altLang="zh-CN" sz="2000" dirty="0" err="1"/>
              <a:t>pydantic</a:t>
            </a:r>
            <a:r>
              <a:rPr lang="zh-CN" altLang="en-US" sz="2000" dirty="0"/>
              <a:t>模型，不能通过</a:t>
            </a:r>
            <a:r>
              <a:rPr lang="en-US" altLang="zh-CN" sz="2000" dirty="0"/>
              <a:t>GET</a:t>
            </a:r>
            <a:r>
              <a:rPr lang="zh-CN" altLang="en-US" sz="2000" dirty="0"/>
              <a:t>请求发送请求体。发送请求体数据，必须使用以下几种方法之一。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POST</a:t>
            </a:r>
            <a:r>
              <a:rPr lang="zh-CN" altLang="en-US" sz="2000" dirty="0"/>
              <a:t>（最常见）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PUT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DELETE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2242210632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JSON Schema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在文档中显示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40">
            <a:extLst>
              <a:ext uri="{FF2B5EF4-FFF2-40B4-BE49-F238E27FC236}">
                <a16:creationId xmlns:a16="http://schemas.microsoft.com/office/drawing/2014/main" id="{B52F9B78-803E-4752-B3B5-90EB0E4F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7" y="1463040"/>
            <a:ext cx="3806825" cy="342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667000" cy="1295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添加多个参数</a:t>
            </a: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响应结果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20">
            <a:extLst>
              <a:ext uri="{FF2B5EF4-FFF2-40B4-BE49-F238E27FC236}">
                <a16:creationId xmlns:a16="http://schemas.microsoft.com/office/drawing/2014/main" id="{2B8B04A9-2662-45A1-93EA-51A7C4AA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85816"/>
            <a:ext cx="3806825" cy="404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6926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6241" y="2154021"/>
            <a:ext cx="4077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11.1  </a:t>
            </a:r>
            <a:r>
              <a:rPr lang="zh-CN" altLang="en-US" sz="3600" b="1" dirty="0">
                <a:solidFill>
                  <a:schemeClr val="bg1"/>
                </a:solidFill>
              </a:rPr>
              <a:t>认识</a:t>
            </a:r>
            <a:r>
              <a:rPr lang="en-US" altLang="zh-CN" sz="3600" b="1" dirty="0" err="1">
                <a:solidFill>
                  <a:schemeClr val="bg1"/>
                </a:solidFill>
              </a:rPr>
              <a:t>FastAPI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4589" y="2154021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11.7  Header</a:t>
            </a:r>
            <a:r>
              <a:rPr lang="zh-CN" altLang="en-US" sz="3200" b="1" dirty="0">
                <a:solidFill>
                  <a:schemeClr val="bg1"/>
                </a:solidFill>
              </a:rPr>
              <a:t>请求头参数</a:t>
            </a:r>
          </a:p>
        </p:txBody>
      </p:sp>
    </p:spTree>
    <p:extLst>
      <p:ext uri="{BB962C8B-B14F-4D97-AF65-F5344CB8AC3E}">
        <p14:creationId xmlns:p14="http://schemas.microsoft.com/office/powerpoint/2010/main" val="2293193282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08710" y="1448883"/>
            <a:ext cx="67056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FastAPI</a:t>
            </a:r>
            <a:r>
              <a:rPr lang="zh-CN" altLang="en-US" sz="2000" dirty="0"/>
              <a:t>使用</a:t>
            </a:r>
            <a:r>
              <a:rPr lang="en-US" altLang="zh-CN" sz="2000" dirty="0"/>
              <a:t>Header</a:t>
            </a:r>
            <a:r>
              <a:rPr lang="zh-CN" altLang="en-US" sz="2000" dirty="0"/>
              <a:t>类可以获取到</a:t>
            </a:r>
            <a:r>
              <a:rPr lang="en-US" altLang="zh-CN" sz="2000" dirty="0"/>
              <a:t>Header</a:t>
            </a:r>
            <a:r>
              <a:rPr lang="zh-CN" altLang="en-US" sz="2000" dirty="0"/>
              <a:t>参数。首先导入 </a:t>
            </a:r>
            <a:r>
              <a:rPr lang="en-US" altLang="zh-CN" sz="2000" dirty="0"/>
              <a:t>Header</a:t>
            </a:r>
            <a:r>
              <a:rPr lang="zh-CN" altLang="en-US" sz="2000" dirty="0"/>
              <a:t>类，代码如下：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fastapi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FastAPI</a:t>
            </a:r>
            <a:r>
              <a:rPr lang="en-US" altLang="zh-CN" sz="2000" dirty="0"/>
              <a:t>, Header </a:t>
            </a:r>
          </a:p>
        </p:txBody>
      </p:sp>
    </p:spTree>
    <p:extLst>
      <p:ext uri="{BB962C8B-B14F-4D97-AF65-F5344CB8AC3E}">
        <p14:creationId xmlns:p14="http://schemas.microsoft.com/office/powerpoint/2010/main" val="2396547205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81100" y="856886"/>
            <a:ext cx="7581900" cy="392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接下来，声明</a:t>
            </a:r>
            <a:r>
              <a:rPr lang="en-US" altLang="zh-CN" sz="2000" dirty="0"/>
              <a:t>Header</a:t>
            </a:r>
            <a:r>
              <a:rPr lang="zh-CN" altLang="en-US" sz="2000" dirty="0"/>
              <a:t>参数。第一个值是默认值，可以传递所有其他验证或注释参数，例如：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01 	from </a:t>
            </a:r>
            <a:r>
              <a:rPr lang="en-US" altLang="zh-CN" sz="1600" dirty="0" err="1"/>
              <a:t>fastapi</a:t>
            </a:r>
            <a:r>
              <a:rPr lang="en-US" altLang="zh-CN" sz="1600" dirty="0"/>
              <a:t> import </a:t>
            </a:r>
            <a:r>
              <a:rPr lang="en-US" altLang="zh-CN" sz="1600" dirty="0" err="1"/>
              <a:t>FastAPI</a:t>
            </a:r>
            <a:r>
              <a:rPr lang="en-US" altLang="zh-CN" sz="1600" dirty="0"/>
              <a:t>, Header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02 	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03 	app = </a:t>
            </a:r>
            <a:r>
              <a:rPr lang="en-US" altLang="zh-CN" sz="1600" dirty="0" err="1"/>
              <a:t>FastAPI</a:t>
            </a:r>
            <a:r>
              <a:rPr lang="en-US" altLang="zh-CN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04 	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05 	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06 	@app.get("/items/")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07 	async def </a:t>
            </a:r>
            <a:r>
              <a:rPr lang="en-US" altLang="zh-CN" sz="1600" dirty="0" err="1"/>
              <a:t>read_items</a:t>
            </a:r>
            <a:r>
              <a:rPr lang="en-US" altLang="zh-CN" sz="1600" dirty="0"/>
              <a:t>(*, </a:t>
            </a:r>
            <a:r>
              <a:rPr lang="en-US" altLang="zh-CN" sz="1600" dirty="0" err="1"/>
              <a:t>user_agent</a:t>
            </a:r>
            <a:r>
              <a:rPr lang="en-US" altLang="zh-CN" sz="1600" dirty="0"/>
              <a:t>: str = Header(None)):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08 	    return {"User-Agent": </a:t>
            </a:r>
            <a:r>
              <a:rPr lang="en-US" altLang="zh-CN" sz="1600" dirty="0" err="1"/>
              <a:t>user_agent</a:t>
            </a: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863575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5054" y="2154021"/>
            <a:ext cx="3860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11.8  Form</a:t>
            </a:r>
            <a:r>
              <a:rPr lang="zh-CN" altLang="en-US" sz="3200" b="1" dirty="0">
                <a:solidFill>
                  <a:schemeClr val="bg1"/>
                </a:solidFill>
              </a:rPr>
              <a:t>表单数据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99757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28700" y="1581150"/>
            <a:ext cx="7086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当需要接收表单字段而不是</a:t>
            </a:r>
            <a:r>
              <a:rPr lang="en-US" altLang="zh-CN" sz="2000" dirty="0"/>
              <a:t>JSON</a:t>
            </a:r>
            <a:r>
              <a:rPr lang="zh-CN" altLang="en-US" sz="2000" dirty="0"/>
              <a:t>时，可以使用</a:t>
            </a:r>
            <a:r>
              <a:rPr lang="en-US" altLang="zh-CN" sz="2000" dirty="0"/>
              <a:t>Form</a:t>
            </a:r>
            <a:r>
              <a:rPr lang="zh-CN" altLang="en-US" sz="2000" dirty="0"/>
              <a:t>类。使用</a:t>
            </a:r>
            <a:r>
              <a:rPr lang="en-US" altLang="zh-CN" sz="2000" dirty="0"/>
              <a:t>Form</a:t>
            </a:r>
            <a:r>
              <a:rPr lang="zh-CN" altLang="en-US" sz="2000" dirty="0"/>
              <a:t>类需要先安装</a:t>
            </a:r>
            <a:r>
              <a:rPr lang="en-US" altLang="zh-CN" sz="2000" dirty="0"/>
              <a:t>python-multipart</a:t>
            </a:r>
            <a:r>
              <a:rPr lang="zh-CN" altLang="en-US" sz="2000" dirty="0"/>
              <a:t>，安装命令如下：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pip install python-multipart</a:t>
            </a:r>
          </a:p>
          <a:p>
            <a:endParaRPr lang="en-US" altLang="zh-CN" sz="2000" dirty="0">
              <a:highlight>
                <a:srgbClr val="C0C0C0"/>
              </a:highlight>
            </a:endParaRPr>
          </a:p>
          <a:p>
            <a:endParaRPr lang="en-US" altLang="zh-CN" sz="2000" dirty="0">
              <a:highlight>
                <a:srgbClr val="C0C0C0"/>
              </a:highlight>
            </a:endParaRPr>
          </a:p>
          <a:p>
            <a:r>
              <a:rPr lang="zh-CN" altLang="en-US" sz="2000" dirty="0"/>
              <a:t>首先，从</a:t>
            </a:r>
            <a:r>
              <a:rPr lang="en-US" altLang="zh-CN" sz="2000" dirty="0" err="1"/>
              <a:t>FastAPI</a:t>
            </a:r>
            <a:r>
              <a:rPr lang="zh-CN" altLang="en-US" sz="2000" dirty="0"/>
              <a:t>中导入</a:t>
            </a:r>
            <a:r>
              <a:rPr lang="en-US" altLang="zh-CN" sz="2000" dirty="0"/>
              <a:t>Form</a:t>
            </a:r>
            <a:r>
              <a:rPr lang="zh-CN" altLang="en-US" sz="2000" dirty="0"/>
              <a:t>，代码如下：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from </a:t>
            </a:r>
            <a:r>
              <a:rPr lang="en-US" altLang="zh-CN" sz="2000" dirty="0" err="1">
                <a:highlight>
                  <a:srgbClr val="C0C0C0"/>
                </a:highlight>
              </a:rPr>
              <a:t>fastapi</a:t>
            </a:r>
            <a:r>
              <a:rPr lang="en-US" altLang="zh-CN" sz="2000" dirty="0">
                <a:highlight>
                  <a:srgbClr val="C0C0C0"/>
                </a:highlight>
              </a:rPr>
              <a:t> import </a:t>
            </a:r>
            <a:r>
              <a:rPr lang="en-US" altLang="zh-CN" sz="2000" dirty="0" err="1">
                <a:highlight>
                  <a:srgbClr val="C0C0C0"/>
                </a:highlight>
              </a:rPr>
              <a:t>FastAPI</a:t>
            </a:r>
            <a:r>
              <a:rPr lang="en-US" altLang="zh-CN" sz="2000" dirty="0">
                <a:highlight>
                  <a:srgbClr val="C0C0C0"/>
                </a:highlight>
              </a:rPr>
              <a:t>, Form</a:t>
            </a:r>
          </a:p>
        </p:txBody>
      </p:sp>
    </p:spTree>
    <p:extLst>
      <p:ext uri="{BB962C8B-B14F-4D97-AF65-F5344CB8AC3E}">
        <p14:creationId xmlns:p14="http://schemas.microsoft.com/office/powerpoint/2010/main" val="3524566202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28700" y="120015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接下来创建</a:t>
            </a:r>
            <a:r>
              <a:rPr lang="en-US" altLang="zh-CN" sz="2000" dirty="0"/>
              <a:t>Form</a:t>
            </a:r>
            <a:r>
              <a:rPr lang="zh-CN" altLang="en-US" sz="2000" dirty="0"/>
              <a:t>参数，和之前创建</a:t>
            </a:r>
            <a:r>
              <a:rPr lang="en-US" altLang="zh-CN" sz="2000" dirty="0"/>
              <a:t>Body</a:t>
            </a:r>
            <a:r>
              <a:rPr lang="zh-CN" altLang="en-US" sz="2000" dirty="0"/>
              <a:t>和</a:t>
            </a:r>
            <a:r>
              <a:rPr lang="en-US" altLang="zh-CN" sz="2000" dirty="0"/>
              <a:t>Query</a:t>
            </a:r>
            <a:r>
              <a:rPr lang="zh-CN" altLang="en-US" sz="2000" dirty="0"/>
              <a:t>参数的方法一样，代码如下：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01 	from </a:t>
            </a:r>
            <a:r>
              <a:rPr lang="en-US" altLang="zh-CN" sz="2000" dirty="0" err="1">
                <a:highlight>
                  <a:srgbClr val="C0C0C0"/>
                </a:highlight>
              </a:rPr>
              <a:t>fastapi</a:t>
            </a:r>
            <a:r>
              <a:rPr lang="en-US" altLang="zh-CN" sz="2000" dirty="0">
                <a:highlight>
                  <a:srgbClr val="C0C0C0"/>
                </a:highlight>
              </a:rPr>
              <a:t> import </a:t>
            </a:r>
            <a:r>
              <a:rPr lang="en-US" altLang="zh-CN" sz="2000" dirty="0" err="1">
                <a:highlight>
                  <a:srgbClr val="C0C0C0"/>
                </a:highlight>
              </a:rPr>
              <a:t>FastAPI</a:t>
            </a:r>
            <a:r>
              <a:rPr lang="en-US" altLang="zh-CN" sz="2000" dirty="0">
                <a:highlight>
                  <a:srgbClr val="C0C0C0"/>
                </a:highlight>
              </a:rPr>
              <a:t>, Form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02 	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03 	app = </a:t>
            </a:r>
            <a:r>
              <a:rPr lang="en-US" altLang="zh-CN" sz="2000" dirty="0" err="1">
                <a:highlight>
                  <a:srgbClr val="C0C0C0"/>
                </a:highlight>
              </a:rPr>
              <a:t>FastAPI</a:t>
            </a:r>
            <a:r>
              <a:rPr lang="en-US" altLang="zh-CN" sz="2000" dirty="0">
                <a:highlight>
                  <a:srgbClr val="C0C0C0"/>
                </a:highlight>
              </a:rPr>
              <a:t>()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04 	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05 	@app.post("/login/")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06 	async def login(*,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07 	    username: str = Form(...),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08 	    password: str = Form(...)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09 	):</a:t>
            </a:r>
          </a:p>
          <a:p>
            <a:r>
              <a:rPr lang="en-US" altLang="zh-CN" sz="2000" dirty="0">
                <a:highlight>
                  <a:srgbClr val="C0C0C0"/>
                </a:highlight>
              </a:rPr>
              <a:t>10 	    return {"username": username}</a:t>
            </a:r>
          </a:p>
        </p:txBody>
      </p:sp>
    </p:spTree>
    <p:extLst>
      <p:ext uri="{BB962C8B-B14F-4D97-AF65-F5344CB8AC3E}">
        <p14:creationId xmlns:p14="http://schemas.microsoft.com/office/powerpoint/2010/main" val="742791478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28700" y="2063918"/>
            <a:ext cx="708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说明：</a:t>
            </a:r>
            <a:r>
              <a:rPr lang="en-US" altLang="zh-CN" sz="2000" dirty="0"/>
              <a:t>Form</a:t>
            </a:r>
            <a:r>
              <a:rPr lang="zh-CN" altLang="en-US" sz="2000" dirty="0"/>
              <a:t>是一个类，直接继承自</a:t>
            </a:r>
            <a:r>
              <a:rPr lang="en-US" altLang="zh-CN" sz="2000" dirty="0"/>
              <a:t>Body</a:t>
            </a:r>
            <a:r>
              <a:rPr lang="zh-CN" altLang="en-US" sz="2000" dirty="0"/>
              <a:t>。要声明表单主体，需要明确地使用</a:t>
            </a:r>
            <a:r>
              <a:rPr lang="en-US" altLang="zh-CN" sz="2000" dirty="0"/>
              <a:t>Form</a:t>
            </a:r>
            <a:r>
              <a:rPr lang="zh-CN" altLang="en-US" sz="2000" dirty="0"/>
              <a:t>。因为没有它，参数将被解释为查询参数或主体（</a:t>
            </a:r>
            <a:r>
              <a:rPr lang="en-US" altLang="zh-CN" sz="2000" dirty="0"/>
              <a:t>JSON</a:t>
            </a:r>
            <a:r>
              <a:rPr lang="zh-CN" altLang="en-US" sz="2000" dirty="0"/>
              <a:t>）参数。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01538075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5906" y="2154021"/>
            <a:ext cx="465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11.9  </a:t>
            </a:r>
            <a:r>
              <a:rPr lang="zh-CN" altLang="en-US" sz="3200" b="1" dirty="0">
                <a:solidFill>
                  <a:schemeClr val="bg1"/>
                </a:solidFill>
              </a:rPr>
              <a:t>操作</a:t>
            </a:r>
            <a:r>
              <a:rPr lang="en-US" altLang="zh-CN" sz="3200" b="1" dirty="0">
                <a:solidFill>
                  <a:schemeClr val="bg1"/>
                </a:solidFill>
              </a:rPr>
              <a:t>MySQL</a:t>
            </a:r>
            <a:r>
              <a:rPr lang="zh-CN" altLang="en-US" sz="3200" b="1" dirty="0">
                <a:solidFill>
                  <a:schemeClr val="bg1"/>
                </a:solidFill>
              </a:rPr>
              <a:t>数据库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76151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目录结构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3">
            <a:extLst>
              <a:ext uri="{FF2B5EF4-FFF2-40B4-BE49-F238E27FC236}">
                <a16:creationId xmlns:a16="http://schemas.microsoft.com/office/drawing/2014/main" id="{AC0ECCA9-70A9-44F5-9AFF-947378C7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1" b="1982"/>
          <a:stretch>
            <a:fillRect/>
          </a:stretch>
        </p:blipFill>
        <p:spPr bwMode="auto">
          <a:xfrm>
            <a:off x="3351890" y="1809750"/>
            <a:ext cx="244022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27079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新建数据表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16">
            <a:extLst>
              <a:ext uri="{FF2B5EF4-FFF2-40B4-BE49-F238E27FC236}">
                <a16:creationId xmlns:a16="http://schemas.microsoft.com/office/drawing/2014/main" id="{A1996EC7-7049-4302-8EA8-F01B6AEA7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222" y="1885950"/>
            <a:ext cx="343355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0832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447800" y="1581150"/>
            <a:ext cx="2971800" cy="1447800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FastAPI</a:t>
            </a: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简介</a:t>
            </a:r>
            <a:endParaRPr lang="en-US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</a:t>
            </a:r>
            <a:r>
              <a:rPr lang="en-US" altLang="zh-CN" sz="20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FastAPI</a:t>
            </a:r>
            <a:endParaRPr lang="en-US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5079424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创建用户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12">
            <a:extLst>
              <a:ext uri="{FF2B5EF4-FFF2-40B4-BE49-F238E27FC236}">
                <a16:creationId xmlns:a16="http://schemas.microsoft.com/office/drawing/2014/main" id="{3E3B3EA7-9FFB-466E-84BC-9EC3FE88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90" y="1809750"/>
            <a:ext cx="653121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44336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获取用户信息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18">
            <a:extLst>
              <a:ext uri="{FF2B5EF4-FFF2-40B4-BE49-F238E27FC236}">
                <a16:creationId xmlns:a16="http://schemas.microsoft.com/office/drawing/2014/main" id="{81F0843D-0CDE-40BD-BFF8-6EDECB70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2" y="1733550"/>
            <a:ext cx="7706815" cy="285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22497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用户信息不存在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21">
            <a:extLst>
              <a:ext uri="{FF2B5EF4-FFF2-40B4-BE49-F238E27FC236}">
                <a16:creationId xmlns:a16="http://schemas.microsoft.com/office/drawing/2014/main" id="{0344E062-2064-4D22-980F-42CE8BC7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1" y="1657350"/>
            <a:ext cx="8185818" cy="298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796851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6939" y="2154021"/>
            <a:ext cx="249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11.10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33152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本章主要介绍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FastAPI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的基础知识。首先介绍如何安装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FastAPI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、编写第一个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FastAPI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程序以及查看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API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文档；接下来，介绍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FastAPI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中比较常用的请求形式，包括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Path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路径参数、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Query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查询参数、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Request Body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请求体、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Header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请求参数和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Form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表单数据；最后介绍如何使用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FaskAPI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操作数据库。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123950"/>
            <a:ext cx="7881620" cy="36576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14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FastAPI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具备如下特点。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高性能：与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NodeJS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相当，拥有高性能，是现有最快的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开发框架之一。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快速编码：将功能开发速度提高约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倍。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更少的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Bug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：减少约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40%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的人为（开发人员）错误。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直观：更好的编辑支持，可智能感知并补全多处代码（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IntelliSense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），减少调试时间。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简单：方便使用和学习，减少阅读文档的时间。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简洁：最小化代码重复，每个参数可以声明多个要素。更少的错误。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Robust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：获取便于生产的代码，带自动交互式文档。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基于标准：基于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的开放标准</a:t>
            </a:r>
            <a:r>
              <a:rPr lang="en-US" altLang="zh-CN" sz="14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OpenAPI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（以前称为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Swagger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）和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 Schema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，并完全兼容。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Starlette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：用于</a:t>
            </a:r>
            <a:r>
              <a:rPr lang="en-US" altLang="zh-CN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相关部分。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Pydantic</a:t>
            </a:r>
            <a:r>
              <a:rPr lang="zh-CN" altLang="en-US" sz="1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：用于数据相关部分。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911706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8001000" cy="213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1341" y="2154021"/>
            <a:ext cx="546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11.2  </a:t>
            </a:r>
            <a:r>
              <a:rPr lang="zh-CN" altLang="en-US" sz="3600" b="1" dirty="0">
                <a:solidFill>
                  <a:schemeClr val="bg1"/>
                </a:solidFill>
              </a:rPr>
              <a:t>第一个</a:t>
            </a:r>
            <a:r>
              <a:rPr lang="en-US" altLang="zh-CN" sz="3600" b="1" dirty="0" err="1">
                <a:solidFill>
                  <a:schemeClr val="bg1"/>
                </a:solidFill>
              </a:rPr>
              <a:t>FastAPI</a:t>
            </a:r>
            <a:r>
              <a:rPr lang="zh-CN" altLang="en-US" sz="3600" b="1" dirty="0">
                <a:solidFill>
                  <a:schemeClr val="bg1"/>
                </a:solidFill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334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read_root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函数的输出结果 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5">
            <a:extLst>
              <a:ext uri="{FF2B5EF4-FFF2-40B4-BE49-F238E27FC236}">
                <a16:creationId xmlns:a16="http://schemas.microsoft.com/office/drawing/2014/main" id="{3FE7AB58-9013-43EB-A3FF-EFAB58A13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614" y="1943100"/>
            <a:ext cx="611277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59065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162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read_item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()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函数的输出结果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3">
            <a:extLst>
              <a:ext uri="{FF2B5EF4-FFF2-40B4-BE49-F238E27FC236}">
                <a16:creationId xmlns:a16="http://schemas.microsoft.com/office/drawing/2014/main" id="{7BF03CD3-641C-4120-89E7-0D54DD42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9" y="2038350"/>
            <a:ext cx="6889801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56833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6553200" cy="298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多学两招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highlight>
                  <a:srgbClr val="C0C0C0"/>
                </a:highlight>
              </a:rPr>
              <a:t>如果需要用到异步</a:t>
            </a:r>
            <a:r>
              <a:rPr lang="en-US" altLang="zh-CN" sz="2000" dirty="0">
                <a:highlight>
                  <a:srgbClr val="C0C0C0"/>
                </a:highlight>
              </a:rPr>
              <a:t>async/await</a:t>
            </a:r>
            <a:r>
              <a:rPr lang="zh-CN" altLang="en-US" sz="2000" dirty="0">
                <a:highlight>
                  <a:srgbClr val="C0C0C0"/>
                </a:highlight>
              </a:rPr>
              <a:t>功能，应使用</a:t>
            </a:r>
            <a:r>
              <a:rPr lang="en-US" altLang="zh-CN" sz="2000" dirty="0">
                <a:highlight>
                  <a:srgbClr val="C0C0C0"/>
                </a:highlight>
              </a:rPr>
              <a:t>async def</a:t>
            </a:r>
            <a:r>
              <a:rPr lang="zh-CN" altLang="en-US" sz="2000" dirty="0">
                <a:highlight>
                  <a:srgbClr val="C0C0C0"/>
                </a:highlight>
              </a:rPr>
              <a:t>，示例如下：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01	@app.get("/")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02	async def </a:t>
            </a:r>
            <a:r>
              <a:rPr lang="en-US" altLang="zh-CN" sz="2000" dirty="0" err="1">
                <a:highlight>
                  <a:srgbClr val="C0C0C0"/>
                </a:highlight>
              </a:rPr>
              <a:t>read_root</a:t>
            </a:r>
            <a:r>
              <a:rPr lang="en-US" altLang="zh-CN" sz="2000" dirty="0">
                <a:highlight>
                  <a:srgbClr val="C0C0C0"/>
                </a:highlight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03	    return {"Hello": "World"}</a:t>
            </a:r>
            <a:endParaRPr lang="zh-CN" altLang="en-US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397443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18136</TotalTime>
  <Words>923</Words>
  <Application>Microsoft Office PowerPoint</Application>
  <PresentationFormat>全屏显示(16:9)</PresentationFormat>
  <Paragraphs>107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1744</cp:revision>
  <cp:lastPrinted>1601-01-01T00:00:00Z</cp:lastPrinted>
  <dcterms:created xsi:type="dcterms:W3CDTF">2014-11-20T08:27:06Z</dcterms:created>
  <dcterms:modified xsi:type="dcterms:W3CDTF">2022-04-20T06:36:08Z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