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41"/>
  </p:notesMasterIdLst>
  <p:handoutMasterIdLst>
    <p:handoutMasterId r:id="rId42"/>
  </p:handoutMasterIdLst>
  <p:sldIdLst>
    <p:sldId id="871" r:id="rId3"/>
    <p:sldId id="938" r:id="rId4"/>
    <p:sldId id="681" r:id="rId5"/>
    <p:sldId id="964" r:id="rId6"/>
    <p:sldId id="686" r:id="rId7"/>
    <p:sldId id="880" r:id="rId8"/>
    <p:sldId id="886" r:id="rId9"/>
    <p:sldId id="965" r:id="rId10"/>
    <p:sldId id="917" r:id="rId11"/>
    <p:sldId id="706" r:id="rId12"/>
    <p:sldId id="955" r:id="rId13"/>
    <p:sldId id="956" r:id="rId14"/>
    <p:sldId id="687" r:id="rId15"/>
    <p:sldId id="878" r:id="rId16"/>
    <p:sldId id="959" r:id="rId17"/>
    <p:sldId id="918" r:id="rId18"/>
    <p:sldId id="906" r:id="rId19"/>
    <p:sldId id="904" r:id="rId20"/>
    <p:sldId id="966" r:id="rId21"/>
    <p:sldId id="912" r:id="rId22"/>
    <p:sldId id="960" r:id="rId23"/>
    <p:sldId id="905" r:id="rId24"/>
    <p:sldId id="924" r:id="rId25"/>
    <p:sldId id="967" r:id="rId26"/>
    <p:sldId id="942" r:id="rId27"/>
    <p:sldId id="961" r:id="rId28"/>
    <p:sldId id="943" r:id="rId29"/>
    <p:sldId id="944" r:id="rId30"/>
    <p:sldId id="945" r:id="rId31"/>
    <p:sldId id="931" r:id="rId32"/>
    <p:sldId id="935" r:id="rId33"/>
    <p:sldId id="962" r:id="rId34"/>
    <p:sldId id="875" r:id="rId35"/>
    <p:sldId id="946" r:id="rId36"/>
    <p:sldId id="947" r:id="rId37"/>
    <p:sldId id="963" r:id="rId38"/>
    <p:sldId id="872" r:id="rId39"/>
    <p:sldId id="873" r:id="rId4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125810"/>
    <a:srgbClr val="F6910A"/>
    <a:srgbClr val="EF6011"/>
    <a:srgbClr val="20A31D"/>
    <a:srgbClr val="990033"/>
    <a:srgbClr val="FF7D7D"/>
    <a:srgbClr val="FF3737"/>
    <a:srgbClr val="FF0000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2" autoAdjust="0"/>
    <p:restoredTop sz="92523" autoAdjust="0"/>
  </p:normalViewPr>
  <p:slideViewPr>
    <p:cSldViewPr>
      <p:cViewPr varScale="1">
        <p:scale>
          <a:sx n="89" d="100"/>
          <a:sy n="89" d="100"/>
        </p:scale>
        <p:origin x="102" y="8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2022-04-20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28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2022-04-20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28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7871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88039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26404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00970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4264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85281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8165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288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09281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51020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0792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大标题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9588"/>
            <a:ext cx="8001000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684213" y="2316163"/>
            <a:ext cx="74882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2800" b="1" dirty="0">
                <a:solidFill>
                  <a:prstClr val="white"/>
                </a:solidFill>
              </a:rPr>
              <a:t>12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　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Flask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框架开发好记星博客系统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75425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1905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博客首页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图片 13">
            <a:extLst>
              <a:ext uri="{FF2B5EF4-FFF2-40B4-BE49-F238E27FC236}">
                <a16:creationId xmlns:a16="http://schemas.microsoft.com/office/drawing/2014/main" id="{D5EB3C5E-C9A4-47DA-9D84-BE76F7570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971550"/>
            <a:ext cx="3630613" cy="385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156573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3048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博客详情页面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图片 15">
            <a:extLst>
              <a:ext uri="{FF2B5EF4-FFF2-40B4-BE49-F238E27FC236}">
                <a16:creationId xmlns:a16="http://schemas.microsoft.com/office/drawing/2014/main" id="{FC34D77F-C654-46E3-AB2A-E45CF48B7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123950"/>
            <a:ext cx="418531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782065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781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博客管理后台页面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图片 1">
            <a:extLst>
              <a:ext uri="{FF2B5EF4-FFF2-40B4-BE49-F238E27FC236}">
                <a16:creationId xmlns:a16="http://schemas.microsoft.com/office/drawing/2014/main" id="{32F00EF2-7583-4367-A08B-CD27A5908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657350"/>
            <a:ext cx="4953000" cy="300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818299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5916" y="2154021"/>
            <a:ext cx="4118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12.3  </a:t>
            </a:r>
            <a:r>
              <a:rPr lang="zh-CN" altLang="en-US" sz="3600" b="1" dirty="0">
                <a:solidFill>
                  <a:schemeClr val="bg1"/>
                </a:solidFill>
              </a:rPr>
              <a:t>系统开发必备</a:t>
            </a:r>
          </a:p>
        </p:txBody>
      </p:sp>
    </p:spTree>
    <p:extLst>
      <p:ext uri="{BB962C8B-B14F-4D97-AF65-F5344CB8AC3E}">
        <p14:creationId xmlns:p14="http://schemas.microsoft.com/office/powerpoint/2010/main" val="2403006717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905000" y="1055659"/>
            <a:ext cx="3505200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系统开发环境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文件夹组织结构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89989670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0"/>
            <a:ext cx="6477000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本系统的软件开发及运行环境具体如下。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操作系统：</a:t>
            </a:r>
            <a:r>
              <a:rPr lang="en-US" altLang="zh-CN" sz="2000" dirty="0"/>
              <a:t>Windows 7</a:t>
            </a:r>
            <a:r>
              <a:rPr lang="zh-CN" altLang="en-US" sz="2000" dirty="0"/>
              <a:t>及以上。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开发工具：</a:t>
            </a:r>
            <a:r>
              <a:rPr lang="en-US" altLang="zh-CN" sz="2000" dirty="0"/>
              <a:t>PyCharm</a:t>
            </a:r>
            <a:r>
              <a:rPr lang="zh-CN" altLang="en-US" sz="2000" dirty="0"/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数据库：</a:t>
            </a:r>
            <a:r>
              <a:rPr lang="en-US" altLang="zh-CN" sz="2000" dirty="0" err="1"/>
              <a:t>MySQL+PyMySQL</a:t>
            </a:r>
            <a:r>
              <a:rPr lang="zh-CN" altLang="en-US" sz="2000" dirty="0"/>
              <a:t>驱动。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Web</a:t>
            </a:r>
            <a:r>
              <a:rPr lang="zh-CN" altLang="en-US" sz="2000" dirty="0"/>
              <a:t>框架：</a:t>
            </a:r>
            <a:r>
              <a:rPr lang="en-US" altLang="zh-CN" sz="2000" dirty="0"/>
              <a:t>Flask</a:t>
            </a:r>
            <a:r>
              <a:rPr lang="zh-CN" altLang="en-US" sz="2000" dirty="0"/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第三方模块：</a:t>
            </a:r>
            <a:r>
              <a:rPr lang="en-US" altLang="zh-CN" sz="2000" dirty="0" err="1"/>
              <a:t>WTForms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passlib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04715394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项目文件结构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图片 4">
            <a:extLst>
              <a:ext uri="{FF2B5EF4-FFF2-40B4-BE49-F238E27FC236}">
                <a16:creationId xmlns:a16="http://schemas.microsoft.com/office/drawing/2014/main" id="{4FA811E8-A624-4834-BE9B-6CD11193F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984" y="1733550"/>
            <a:ext cx="5061268" cy="27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193462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7550" y="2154021"/>
            <a:ext cx="3655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12.4  </a:t>
            </a:r>
            <a:r>
              <a:rPr lang="zh-CN" altLang="en-US" sz="3600" b="1" dirty="0">
                <a:solidFill>
                  <a:schemeClr val="bg1"/>
                </a:solidFill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177855868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1"/>
            <a:ext cx="5791200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数据库概要说明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创建数据表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数据库操作类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34175491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181100" y="1630755"/>
            <a:ext cx="6781800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本项目采用</a:t>
            </a:r>
            <a:r>
              <a:rPr lang="en-US" altLang="zh-CN" sz="2000" dirty="0"/>
              <a:t>MySQL</a:t>
            </a:r>
            <a:r>
              <a:rPr lang="zh-CN" altLang="en-US" sz="2000" dirty="0"/>
              <a:t>数据库，数据库名称为</a:t>
            </a:r>
            <a:r>
              <a:rPr lang="en-US" altLang="zh-CN" sz="2000" dirty="0"/>
              <a:t>notebook</a:t>
            </a:r>
            <a:r>
              <a:rPr lang="zh-CN" altLang="en-US" sz="2000" dirty="0"/>
              <a:t>。我们可以使用</a:t>
            </a:r>
            <a:r>
              <a:rPr lang="en-US" altLang="zh-CN" sz="2000" dirty="0"/>
              <a:t>MySQL</a:t>
            </a:r>
            <a:r>
              <a:rPr lang="zh-CN" altLang="en-US" sz="2000" dirty="0"/>
              <a:t>命令行方式或</a:t>
            </a:r>
            <a:r>
              <a:rPr lang="en-US" altLang="zh-CN" sz="2000" dirty="0"/>
              <a:t>MySQL</a:t>
            </a:r>
            <a:r>
              <a:rPr lang="zh-CN" altLang="en-US" sz="2000" dirty="0"/>
              <a:t>可视化管理工具（如</a:t>
            </a:r>
            <a:r>
              <a:rPr lang="en-US" altLang="zh-CN" sz="2000" dirty="0" err="1"/>
              <a:t>Navicat</a:t>
            </a:r>
            <a:r>
              <a:rPr lang="zh-CN" altLang="en-US" sz="2000" dirty="0"/>
              <a:t>）创建数据库。使用命令行方式如下：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highlight>
                  <a:srgbClr val="C0C0C0"/>
                </a:highlight>
              </a:rPr>
              <a:t>create database notebook default character set utf8;</a:t>
            </a:r>
          </a:p>
        </p:txBody>
      </p:sp>
    </p:spTree>
    <p:extLst>
      <p:ext uri="{BB962C8B-B14F-4D97-AF65-F5344CB8AC3E}">
        <p14:creationId xmlns:p14="http://schemas.microsoft.com/office/powerpoint/2010/main" val="1411496405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447557"/>
            <a:ext cx="7162800" cy="2820988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于程序员而言，编程技术浩如烟海，新技术又层出不穷，对知识快速消化吸收且不易遗忘的最佳方式就是记录学习笔记。而程序员又是一个特别的群体，喜欢使用互联网的方式记录笔记，所以本章带领大家开发一个基于</a:t>
            </a:r>
            <a:r>
              <a:rPr lang="en-US" altLang="zh-CN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Flask</a:t>
            </a: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的好记星博客系统。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5079424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users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表数据结构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图片 90">
            <a:extLst>
              <a:ext uri="{FF2B5EF4-FFF2-40B4-BE49-F238E27FC236}">
                <a16:creationId xmlns:a16="http://schemas.microsoft.com/office/drawing/2014/main" id="{C6D68F4E-ECAD-4FC6-93FF-2FD03ED9E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81" y="1885950"/>
            <a:ext cx="711883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254132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articles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表数据结构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图片 14">
            <a:extLst>
              <a:ext uri="{FF2B5EF4-FFF2-40B4-BE49-F238E27FC236}">
                <a16:creationId xmlns:a16="http://schemas.microsoft.com/office/drawing/2014/main" id="{770FF7E0-5FF5-45E3-9798-BE1C11BA4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00" y="1802766"/>
            <a:ext cx="7570999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249795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5915" y="2154021"/>
            <a:ext cx="4118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12.5  </a:t>
            </a:r>
            <a:r>
              <a:rPr lang="zh-CN" altLang="en-US" sz="3600" b="1" dirty="0">
                <a:solidFill>
                  <a:schemeClr val="bg1"/>
                </a:solidFill>
              </a:rPr>
              <a:t>用户模块设计</a:t>
            </a:r>
          </a:p>
        </p:txBody>
      </p:sp>
    </p:spTree>
    <p:extLst>
      <p:ext uri="{BB962C8B-B14F-4D97-AF65-F5344CB8AC3E}">
        <p14:creationId xmlns:p14="http://schemas.microsoft.com/office/powerpoint/2010/main" val="3891582641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524000" y="1962150"/>
            <a:ext cx="6096000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用户模块主要包括</a:t>
            </a:r>
            <a:r>
              <a:rPr lang="en-US" altLang="zh-CN" sz="2000" dirty="0"/>
              <a:t>4</a:t>
            </a:r>
            <a:r>
              <a:rPr lang="zh-CN" altLang="en-US" sz="2000" dirty="0"/>
              <a:t>部分功能：用户注册、用户登录、退出登录和用户权限管理。这里的用户权限管理是指，只有登录后用户才能访问某些页面（如控制台）。</a:t>
            </a:r>
          </a:p>
        </p:txBody>
      </p:sp>
    </p:spTree>
    <p:extLst>
      <p:ext uri="{BB962C8B-B14F-4D97-AF65-F5344CB8AC3E}">
        <p14:creationId xmlns:p14="http://schemas.microsoft.com/office/powerpoint/2010/main" val="404145087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0"/>
            <a:ext cx="4953000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用户登录功能实现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退出登录功能实现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用户权限管理功能实现</a:t>
            </a:r>
          </a:p>
        </p:txBody>
      </p:sp>
    </p:spTree>
    <p:extLst>
      <p:ext uri="{BB962C8B-B14F-4D97-AF65-F5344CB8AC3E}">
        <p14:creationId xmlns:p14="http://schemas.microsoft.com/office/powerpoint/2010/main" val="2138000134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用户登录流程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图片 96">
            <a:extLst>
              <a:ext uri="{FF2B5EF4-FFF2-40B4-BE49-F238E27FC236}">
                <a16:creationId xmlns:a16="http://schemas.microsoft.com/office/drawing/2014/main" id="{5231B60F-652F-4AB9-A765-68386B339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0" b="1132"/>
          <a:stretch>
            <a:fillRect/>
          </a:stretch>
        </p:blipFill>
        <p:spPr bwMode="auto">
          <a:xfrm>
            <a:off x="846235" y="1797050"/>
            <a:ext cx="7451529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857291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用户名不存在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图片 16">
            <a:extLst>
              <a:ext uri="{FF2B5EF4-FFF2-40B4-BE49-F238E27FC236}">
                <a16:creationId xmlns:a16="http://schemas.microsoft.com/office/drawing/2014/main" id="{37FEEFCB-EECF-400F-9738-5E2AD2A04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5" y="1657350"/>
            <a:ext cx="595047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330181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781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用户名和密码不匹配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图片 20">
            <a:extLst>
              <a:ext uri="{FF2B5EF4-FFF2-40B4-BE49-F238E27FC236}">
                <a16:creationId xmlns:a16="http://schemas.microsoft.com/office/drawing/2014/main" id="{A290D272-1511-4E88-AE6E-3F246C1E5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33550"/>
            <a:ext cx="5867400" cy="26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559883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成功退出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图片 21">
            <a:extLst>
              <a:ext uri="{FF2B5EF4-FFF2-40B4-BE49-F238E27FC236}">
                <a16:creationId xmlns:a16="http://schemas.microsoft.com/office/drawing/2014/main" id="{66E8CAFB-E5BD-4501-9F8F-CD7C5F21C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33550"/>
            <a:ext cx="5943600" cy="273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064391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未登录提示无权访问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图片 24">
            <a:extLst>
              <a:ext uri="{FF2B5EF4-FFF2-40B4-BE49-F238E27FC236}">
                <a16:creationId xmlns:a16="http://schemas.microsoft.com/office/drawing/2014/main" id="{17CDC43C-6659-4206-B6CB-0D42C1C2E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814" y="1809750"/>
            <a:ext cx="5820371" cy="2660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69265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558654"/>
            <a:ext cx="6934200" cy="1851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9183" y="2154021"/>
            <a:ext cx="319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12.1  </a:t>
            </a:r>
            <a:r>
              <a:rPr lang="zh-CN" altLang="en-US" sz="3600" b="1" dirty="0">
                <a:solidFill>
                  <a:schemeClr val="bg1"/>
                </a:solidFill>
              </a:rPr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4127094505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5915" y="2154021"/>
            <a:ext cx="4118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12.6  </a:t>
            </a:r>
            <a:r>
              <a:rPr lang="zh-CN" altLang="en-US" sz="3600" b="1" dirty="0">
                <a:solidFill>
                  <a:schemeClr val="bg1"/>
                </a:solidFill>
              </a:rPr>
              <a:t>博客模块设计</a:t>
            </a:r>
          </a:p>
        </p:txBody>
      </p:sp>
    </p:spTree>
    <p:extLst>
      <p:ext uri="{BB962C8B-B14F-4D97-AF65-F5344CB8AC3E}">
        <p14:creationId xmlns:p14="http://schemas.microsoft.com/office/powerpoint/2010/main" val="4141025530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914400" y="1581150"/>
            <a:ext cx="7010400" cy="1879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博客模块主要包括</a:t>
            </a:r>
            <a:r>
              <a:rPr lang="en-US" altLang="zh-CN" sz="2000" dirty="0"/>
              <a:t>4</a:t>
            </a:r>
            <a:r>
              <a:rPr lang="zh-CN" altLang="en-US" sz="2000" dirty="0"/>
              <a:t>部分功能：博客列表、添加博客、编辑博客和删除博客。用户必须登录后才能执行相应的操作，所以在每一个方法前添加</a:t>
            </a:r>
            <a:r>
              <a:rPr lang="en-US" altLang="zh-CN" sz="2000" dirty="0"/>
              <a:t>@is_logged_in</a:t>
            </a:r>
            <a:r>
              <a:rPr lang="zh-CN" altLang="en-US" sz="2000" dirty="0"/>
              <a:t>装饰器来判断用户是否登录，如果没有登录，则跳转到登录页面。</a:t>
            </a:r>
          </a:p>
        </p:txBody>
      </p:sp>
    </p:spTree>
    <p:extLst>
      <p:ext uri="{BB962C8B-B14F-4D97-AF65-F5344CB8AC3E}">
        <p14:creationId xmlns:p14="http://schemas.microsoft.com/office/powerpoint/2010/main" val="464170932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0"/>
            <a:ext cx="4953000" cy="1879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博客列表功能实现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添加博客功能实现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编辑博客功能实现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删除博客功能实现</a:t>
            </a:r>
          </a:p>
        </p:txBody>
      </p:sp>
    </p:spTree>
    <p:extLst>
      <p:ext uri="{BB962C8B-B14F-4D97-AF65-F5344CB8AC3E}">
        <p14:creationId xmlns:p14="http://schemas.microsoft.com/office/powerpoint/2010/main" val="2247587250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博客列表页面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图片 47">
            <a:extLst>
              <a:ext uri="{FF2B5EF4-FFF2-40B4-BE49-F238E27FC236}">
                <a16:creationId xmlns:a16="http://schemas.microsoft.com/office/drawing/2014/main" id="{2CE762C2-ECCE-466B-AD91-C9FB1DEE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298" y="1885950"/>
            <a:ext cx="666140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378883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 err="1">
                <a:latin typeface="+mj-lt"/>
                <a:ea typeface="+mj-ea"/>
                <a:cs typeface="+mj-cs"/>
              </a:rPr>
              <a:t>CKEditor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和</a:t>
            </a:r>
            <a:r>
              <a:rPr lang="en-US" altLang="zh-CN" sz="3200" dirty="0" err="1">
                <a:latin typeface="+mj-lt"/>
                <a:ea typeface="+mj-ea"/>
                <a:cs typeface="+mj-cs"/>
              </a:rPr>
              <a:t>Textarea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效果对比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图片 45">
            <a:extLst>
              <a:ext uri="{FF2B5EF4-FFF2-40B4-BE49-F238E27FC236}">
                <a16:creationId xmlns:a16="http://schemas.microsoft.com/office/drawing/2014/main" id="{3D50A843-DC63-49BB-94D4-6D04B1BC5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49" y="1851660"/>
            <a:ext cx="785330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78281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添加博客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图片 43">
            <a:extLst>
              <a:ext uri="{FF2B5EF4-FFF2-40B4-BE49-F238E27FC236}">
                <a16:creationId xmlns:a16="http://schemas.microsoft.com/office/drawing/2014/main" id="{2877325F-F2BD-405E-AF9E-181E55086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7" y="1581150"/>
            <a:ext cx="5051425" cy="30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295110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编辑博客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图片 46">
            <a:extLst>
              <a:ext uri="{FF2B5EF4-FFF2-40B4-BE49-F238E27FC236}">
                <a16:creationId xmlns:a16="http://schemas.microsoft.com/office/drawing/2014/main" id="{7C55C78A-BBAC-4786-B5C2-6C364EAB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7" y="1657350"/>
            <a:ext cx="4200525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657631"/>
      </p:ext>
    </p:extLst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504950"/>
            <a:ext cx="7420771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2452" y="2154021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12.7  </a:t>
            </a:r>
            <a:r>
              <a:rPr lang="zh-CN" altLang="en-US" sz="3600" b="1" dirty="0">
                <a:solidFill>
                  <a:schemeClr val="bg1"/>
                </a:solidFill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41336073"/>
      </p:ext>
    </p:extLst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3429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        本章主要使用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Flask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开发一个在线学习笔记的博客系统。在该项目中，我们首先介绍博客系统的用户模块，主要包括用户注册、登录、退出登录和权限管理功能。接下来，介绍博客模块的增、删、改、查功能。通过本章的学习，希望读者能够了解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Flask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的开发流程并掌握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Web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开发中常用的模块。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781675291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457200" y="1480502"/>
            <a:ext cx="8229600" cy="2820988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好记星博客系统应具有以下功能。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完整的用户管理模块，包括用户登录和退出登录等功能。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完整的博客管理模块，包括添加博客、编辑博客、删除博客等。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完善的会员权限管理，只有登录的用户才能访问控制台及管理博客。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响应式布局，用户在</a:t>
            </a:r>
            <a:r>
              <a:rPr lang="en-US" altLang="zh-CN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端和移动端都能达到较好的阅读体验。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13890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428750"/>
            <a:ext cx="8001000" cy="21361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5917" y="2154021"/>
            <a:ext cx="4118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12.2  </a:t>
            </a:r>
            <a:r>
              <a:rPr lang="zh-CN" altLang="en-US" sz="3600" b="1" dirty="0">
                <a:solidFill>
                  <a:schemeClr val="bg1"/>
                </a:solidFill>
              </a:rPr>
              <a:t>系统功能设计</a:t>
            </a:r>
          </a:p>
        </p:txBody>
      </p:sp>
    </p:spTree>
    <p:extLst>
      <p:ext uri="{BB962C8B-B14F-4D97-AF65-F5344CB8AC3E}">
        <p14:creationId xmlns:p14="http://schemas.microsoft.com/office/powerpoint/2010/main" val="914813141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600200" y="1504951"/>
            <a:ext cx="5181600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系统功能结构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系统业务流程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系统预览</a:t>
            </a:r>
          </a:p>
        </p:txBody>
      </p:sp>
    </p:spTree>
    <p:extLst>
      <p:ext uri="{BB962C8B-B14F-4D97-AF65-F5344CB8AC3E}">
        <p14:creationId xmlns:p14="http://schemas.microsoft.com/office/powerpoint/2010/main" val="696106208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系统功能结构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图片 2">
            <a:extLst>
              <a:ext uri="{FF2B5EF4-FFF2-40B4-BE49-F238E27FC236}">
                <a16:creationId xmlns:a16="http://schemas.microsoft.com/office/drawing/2014/main" id="{F853C580-337A-4DE0-9FB3-B6E862283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1" b="1236"/>
          <a:stretch>
            <a:fillRect/>
          </a:stretch>
        </p:blipFill>
        <p:spPr bwMode="auto">
          <a:xfrm>
            <a:off x="2008261" y="1733550"/>
            <a:ext cx="512747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335024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447557"/>
            <a:ext cx="7162800" cy="2820988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用户访问好记星博客系统项目时，可以使用游客的身份浏览博客首页，以及博客内容。如果需要管理博客（如添加博客、编辑博客等），就必须先注册为网站会员，登录网站后才能执行相应的操作。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702545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系统业务流程图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图片 3">
            <a:extLst>
              <a:ext uri="{FF2B5EF4-FFF2-40B4-BE49-F238E27FC236}">
                <a16:creationId xmlns:a16="http://schemas.microsoft.com/office/drawing/2014/main" id="{77C4D224-C441-4698-81CF-CB685139A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29" y="1962150"/>
            <a:ext cx="858834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700695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18129</TotalTime>
  <Words>629</Words>
  <Application>Microsoft Office PowerPoint</Application>
  <PresentationFormat>全屏显示(16:9)</PresentationFormat>
  <Paragraphs>59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Arial</vt:lpstr>
      <vt:lpstr>Calibri</vt:lpstr>
      <vt:lpstr>Times New Roman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贾 小龙</cp:lastModifiedBy>
  <cp:revision>1745</cp:revision>
  <cp:lastPrinted>1601-01-01T00:00:00Z</cp:lastPrinted>
  <dcterms:created xsi:type="dcterms:W3CDTF">2014-11-20T08:27:06Z</dcterms:created>
  <dcterms:modified xsi:type="dcterms:W3CDTF">2022-04-20T06:40:24Z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