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2"/>
  </p:notesMasterIdLst>
  <p:handoutMasterIdLst>
    <p:handoutMasterId r:id="rId63"/>
  </p:handoutMasterIdLst>
  <p:sldIdLst>
    <p:sldId id="871" r:id="rId3"/>
    <p:sldId id="881" r:id="rId4"/>
    <p:sldId id="681" r:id="rId5"/>
    <p:sldId id="938" r:id="rId6"/>
    <p:sldId id="686" r:id="rId7"/>
    <p:sldId id="880" r:id="rId8"/>
    <p:sldId id="886" r:id="rId9"/>
    <p:sldId id="917" r:id="rId10"/>
    <p:sldId id="970" r:id="rId11"/>
    <p:sldId id="706" r:id="rId12"/>
    <p:sldId id="955" r:id="rId13"/>
    <p:sldId id="956" r:id="rId14"/>
    <p:sldId id="957" r:id="rId15"/>
    <p:sldId id="687" r:id="rId16"/>
    <p:sldId id="878" r:id="rId17"/>
    <p:sldId id="959" r:id="rId18"/>
    <p:sldId id="918" r:id="rId19"/>
    <p:sldId id="906" r:id="rId20"/>
    <p:sldId id="904" r:id="rId21"/>
    <p:sldId id="971" r:id="rId22"/>
    <p:sldId id="912" r:id="rId23"/>
    <p:sldId id="960" r:id="rId24"/>
    <p:sldId id="961" r:id="rId25"/>
    <p:sldId id="972" r:id="rId26"/>
    <p:sldId id="905" r:id="rId27"/>
    <p:sldId id="924" r:id="rId28"/>
    <p:sldId id="942" r:id="rId29"/>
    <p:sldId id="931" r:id="rId30"/>
    <p:sldId id="935" r:id="rId31"/>
    <p:sldId id="973" r:id="rId32"/>
    <p:sldId id="875" r:id="rId33"/>
    <p:sldId id="946" r:id="rId34"/>
    <p:sldId id="947" r:id="rId35"/>
    <p:sldId id="948" r:id="rId36"/>
    <p:sldId id="949" r:id="rId37"/>
    <p:sldId id="943" r:id="rId38"/>
    <p:sldId id="932" r:id="rId39"/>
    <p:sldId id="954" r:id="rId40"/>
    <p:sldId id="911" r:id="rId41"/>
    <p:sldId id="962" r:id="rId42"/>
    <p:sldId id="974" r:id="rId43"/>
    <p:sldId id="963" r:id="rId44"/>
    <p:sldId id="964" r:id="rId45"/>
    <p:sldId id="944" r:id="rId46"/>
    <p:sldId id="945" r:id="rId47"/>
    <p:sldId id="933" r:id="rId48"/>
    <p:sldId id="936" r:id="rId49"/>
    <p:sldId id="925" r:id="rId50"/>
    <p:sldId id="975" r:id="rId51"/>
    <p:sldId id="952" r:id="rId52"/>
    <p:sldId id="969" r:id="rId53"/>
    <p:sldId id="953" r:id="rId54"/>
    <p:sldId id="929" r:id="rId55"/>
    <p:sldId id="965" r:id="rId56"/>
    <p:sldId id="966" r:id="rId57"/>
    <p:sldId id="967" r:id="rId58"/>
    <p:sldId id="968" r:id="rId59"/>
    <p:sldId id="872" r:id="rId60"/>
    <p:sldId id="873" r:id="rId6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89" d="100"/>
          <a:sy n="89" d="100"/>
        </p:scale>
        <p:origin x="10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9588"/>
            <a:ext cx="80010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2400" b="1" dirty="0">
                <a:solidFill>
                  <a:prstClr val="white"/>
                </a:solidFill>
              </a:rPr>
              <a:t>13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Django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框架开发智慧星学生管理系统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学生成绩列表页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24">
            <a:extLst>
              <a:ext uri="{FF2B5EF4-FFF2-40B4-BE49-F238E27FC236}">
                <a16:creationId xmlns:a16="http://schemas.microsoft.com/office/drawing/2014/main" id="{D1088281-198E-49EF-8E3F-80205FBE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6" y="1733550"/>
            <a:ext cx="760250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56573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学生成绩详情页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37">
            <a:extLst>
              <a:ext uri="{FF2B5EF4-FFF2-40B4-BE49-F238E27FC236}">
                <a16:creationId xmlns:a16="http://schemas.microsoft.com/office/drawing/2014/main" id="{804BDD60-AD40-401E-A23F-56B1457FB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618870"/>
            <a:ext cx="5867400" cy="301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78206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老师管理页面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39">
            <a:extLst>
              <a:ext uri="{FF2B5EF4-FFF2-40B4-BE49-F238E27FC236}">
                <a16:creationId xmlns:a16="http://schemas.microsoft.com/office/drawing/2014/main" id="{EBFC44B9-72CD-4125-A4AF-1587BD002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657350"/>
            <a:ext cx="5410200" cy="315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818299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管理员管理页面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38">
            <a:extLst>
              <a:ext uri="{FF2B5EF4-FFF2-40B4-BE49-F238E27FC236}">
                <a16:creationId xmlns:a16="http://schemas.microsoft.com/office/drawing/2014/main" id="{A5D36B17-8D51-44E6-BFED-28D37D224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36" y="1733550"/>
            <a:ext cx="653952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499630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6" y="2154021"/>
            <a:ext cx="411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13.3  </a:t>
            </a:r>
            <a:r>
              <a:rPr lang="zh-CN" altLang="en-US" sz="3600" b="1" dirty="0">
                <a:solidFill>
                  <a:schemeClr val="bg1"/>
                </a:solidFill>
              </a:rPr>
              <a:t>系统开发必备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905000" y="1055659"/>
            <a:ext cx="3505200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系统开发环境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文件夹组织结构</a:t>
            </a:r>
          </a:p>
        </p:txBody>
      </p:sp>
    </p:spTree>
    <p:extLst>
      <p:ext uri="{BB962C8B-B14F-4D97-AF65-F5344CB8AC3E}">
        <p14:creationId xmlns:p14="http://schemas.microsoft.com/office/powerpoint/2010/main" val="408998967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43000" y="1324293"/>
            <a:ext cx="6172200" cy="3264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本系统的软件开发及运行环境如下。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操作系统：</a:t>
            </a:r>
            <a:r>
              <a:rPr lang="en-US" altLang="zh-CN" sz="2000" dirty="0"/>
              <a:t>Windows 7</a:t>
            </a:r>
            <a:r>
              <a:rPr lang="zh-CN" altLang="en-US" sz="2000" dirty="0"/>
              <a:t>及以上、</a:t>
            </a:r>
            <a:r>
              <a:rPr lang="en-US" altLang="zh-CN" sz="2000" dirty="0"/>
              <a:t>Linux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虚拟环境：</a:t>
            </a:r>
            <a:r>
              <a:rPr lang="en-US" altLang="zh-CN" sz="2000" dirty="0" err="1"/>
              <a:t>VirtualEnv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数据库和驱动：</a:t>
            </a:r>
            <a:r>
              <a:rPr lang="en-US" altLang="zh-CN" sz="2000" dirty="0"/>
              <a:t>MySQL + </a:t>
            </a:r>
            <a:r>
              <a:rPr lang="en-US" altLang="zh-CN" sz="2000" dirty="0" err="1"/>
              <a:t>PyMySQL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开发工具：</a:t>
            </a:r>
            <a:r>
              <a:rPr lang="en-US" altLang="zh-CN" sz="2000" dirty="0"/>
              <a:t>PyCharm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开发框架：</a:t>
            </a:r>
            <a:r>
              <a:rPr lang="en-US" altLang="zh-CN" sz="2000" dirty="0"/>
              <a:t>Django 3 + Bootstrap + jQuery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浏览器：</a:t>
            </a:r>
            <a:r>
              <a:rPr lang="en-US" altLang="zh-CN" sz="2000" dirty="0"/>
              <a:t>Chrome</a:t>
            </a:r>
            <a:r>
              <a:rPr lang="zh-CN" altLang="en-US" sz="2000" dirty="0"/>
              <a:t>浏览器。</a:t>
            </a:r>
          </a:p>
        </p:txBody>
      </p:sp>
    </p:spTree>
    <p:extLst>
      <p:ext uri="{BB962C8B-B14F-4D97-AF65-F5344CB8AC3E}">
        <p14:creationId xmlns:p14="http://schemas.microsoft.com/office/powerpoint/2010/main" val="3421999383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文件夹组织结构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1">
            <a:extLst>
              <a:ext uri="{FF2B5EF4-FFF2-40B4-BE49-F238E27FC236}">
                <a16:creationId xmlns:a16="http://schemas.microsoft.com/office/drawing/2014/main" id="{EF9540B5-D70C-46D6-886B-266548258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28750"/>
            <a:ext cx="3810000" cy="331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193462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7550" y="2154021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13.4  </a:t>
            </a:r>
            <a:r>
              <a:rPr lang="zh-CN" altLang="en-US" sz="3600" b="1" dirty="0">
                <a:solidFill>
                  <a:schemeClr val="bg1"/>
                </a:solidFill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177855868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1"/>
            <a:ext cx="51054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数据库概要说明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数据表模型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417549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800100" y="1581150"/>
            <a:ext cx="7543800" cy="3200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学生管理系统是针对学校的大量业务处理工作而开发的管理软件，主要用于学生信息和学生分数的管理。总体任务是实现学生信息关系的科学化、系统化、规范化和自动化，方便教务人员使用计算机对学生各种信息进行日常管理，如查询、修改、增加、删除等，此外还涉及学生自主查询成绩等功能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301451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09700" y="1733550"/>
            <a:ext cx="63246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智慧星学生管理系统使用</a:t>
            </a:r>
            <a:r>
              <a:rPr lang="en-US" altLang="zh-CN" sz="2000" dirty="0"/>
              <a:t>MySQL</a:t>
            </a:r>
            <a:r>
              <a:rPr lang="zh-CN" altLang="en-US" sz="2000" dirty="0"/>
              <a:t>数据库来存储数据，数据库名为</a:t>
            </a:r>
            <a:r>
              <a:rPr lang="en-US" altLang="zh-CN" sz="2000" dirty="0" err="1"/>
              <a:t>student_system</a:t>
            </a:r>
            <a:r>
              <a:rPr lang="zh-CN" altLang="en-US" sz="2000" dirty="0"/>
              <a:t>，共包含</a:t>
            </a:r>
            <a:r>
              <a:rPr lang="en-US" altLang="zh-CN" sz="2000" dirty="0"/>
              <a:t>14</a:t>
            </a:r>
            <a:r>
              <a:rPr lang="zh-CN" altLang="en-US" sz="2000" dirty="0"/>
              <a:t>张数据表，其中以</a:t>
            </a:r>
            <a:r>
              <a:rPr lang="en-US" altLang="zh-CN" sz="2000" dirty="0"/>
              <a:t>auth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django</a:t>
            </a:r>
            <a:r>
              <a:rPr lang="zh-CN" altLang="en-US" sz="2000" dirty="0"/>
              <a:t>为前缀的表都是</a:t>
            </a:r>
            <a:r>
              <a:rPr lang="en-US" altLang="zh-CN" sz="2000" dirty="0"/>
              <a:t>Django</a:t>
            </a:r>
            <a:r>
              <a:rPr lang="zh-CN" altLang="en-US" sz="2000" dirty="0"/>
              <a:t>框架自动创建的表，其余为用户需要创建的数据表。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14695589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数据库表结构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3">
            <a:extLst>
              <a:ext uri="{FF2B5EF4-FFF2-40B4-BE49-F238E27FC236}">
                <a16:creationId xmlns:a16="http://schemas.microsoft.com/office/drawing/2014/main" id="{4BA41707-4C22-4F5E-BE8F-90E3C5C5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>
            <a:fillRect/>
          </a:stretch>
        </p:blipFill>
        <p:spPr bwMode="auto">
          <a:xfrm>
            <a:off x="3352800" y="1581150"/>
            <a:ext cx="2438400" cy="310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54132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620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err="1">
                <a:latin typeface="+mj-lt"/>
                <a:ea typeface="+mj-ea"/>
                <a:cs typeface="+mj-cs"/>
              </a:rPr>
              <a:t>student_system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数据库中的数据表及作用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A374DF-45D4-45EB-85D9-F2F2EACE8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93087"/>
              </p:ext>
            </p:extLst>
          </p:nvPr>
        </p:nvGraphicFramePr>
        <p:xfrm>
          <a:off x="838200" y="1581150"/>
          <a:ext cx="7467600" cy="312420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434057">
                  <a:extLst>
                    <a:ext uri="{9D8B030D-6E8A-4147-A177-3AD203B41FA5}">
                      <a16:colId xmlns:a16="http://schemas.microsoft.com/office/drawing/2014/main" val="3338253138"/>
                    </a:ext>
                  </a:extLst>
                </a:gridCol>
                <a:gridCol w="2434057">
                  <a:extLst>
                    <a:ext uri="{9D8B030D-6E8A-4147-A177-3AD203B41FA5}">
                      <a16:colId xmlns:a16="http://schemas.microsoft.com/office/drawing/2014/main" val="2872194542"/>
                    </a:ext>
                  </a:extLst>
                </a:gridCol>
                <a:gridCol w="2599486">
                  <a:extLst>
                    <a:ext uri="{9D8B030D-6E8A-4147-A177-3AD203B41FA5}">
                      <a16:colId xmlns:a16="http://schemas.microsoft.com/office/drawing/2014/main" val="2518811901"/>
                    </a:ext>
                  </a:extLst>
                </a:gridCol>
              </a:tblGrid>
              <a:tr h="19274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英 文 表 名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中 文 表 名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描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述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7608353"/>
                  </a:ext>
                </a:extLst>
              </a:tr>
              <a:tr h="194561">
                <a:tc>
                  <a:txBody>
                    <a:bodyPr/>
                    <a:lstStyle/>
                    <a:p>
                      <a:pPr indent="24003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auth_group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5687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授权组表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 kern="100">
                          <a:effectLst/>
                        </a:rPr>
                        <a:t>Django</a:t>
                      </a:r>
                      <a:r>
                        <a:rPr lang="zh-CN" sz="900" kern="100">
                          <a:effectLst/>
                        </a:rPr>
                        <a:t>默认的授权组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2433501"/>
                  </a:ext>
                </a:extLst>
              </a:tr>
              <a:tr h="194561">
                <a:tc>
                  <a:txBody>
                    <a:bodyPr/>
                    <a:lstStyle/>
                    <a:p>
                      <a:pPr indent="24003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auth_group_permissions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5687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授权组权限表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 kern="100">
                          <a:effectLst/>
                        </a:rPr>
                        <a:t>Django</a:t>
                      </a:r>
                      <a:r>
                        <a:rPr lang="zh-CN" sz="900" kern="100">
                          <a:effectLst/>
                        </a:rPr>
                        <a:t>默认的授权组权限信息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048108"/>
                  </a:ext>
                </a:extLst>
              </a:tr>
              <a:tr h="194561">
                <a:tc>
                  <a:txBody>
                    <a:bodyPr/>
                    <a:lstStyle/>
                    <a:p>
                      <a:pPr indent="24003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auth_permission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5687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授权权限表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 kern="100">
                          <a:effectLst/>
                        </a:rPr>
                        <a:t>Django</a:t>
                      </a:r>
                      <a:r>
                        <a:rPr lang="zh-CN" sz="900" kern="100">
                          <a:effectLst/>
                        </a:rPr>
                        <a:t>默认的权限信息</a:t>
                      </a:r>
                      <a:r>
                        <a:rPr lang="en-US" sz="900" kern="100">
                          <a:effectLst/>
                        </a:rPr>
                        <a:t> 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1313220"/>
                  </a:ext>
                </a:extLst>
              </a:tr>
              <a:tr h="194561">
                <a:tc>
                  <a:txBody>
                    <a:bodyPr/>
                    <a:lstStyle/>
                    <a:p>
                      <a:pPr indent="24003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auth_user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5687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授权用户表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 kern="100">
                          <a:effectLst/>
                        </a:rPr>
                        <a:t>Django</a:t>
                      </a:r>
                      <a:r>
                        <a:rPr lang="zh-CN" sz="900" kern="100">
                          <a:effectLst/>
                        </a:rPr>
                        <a:t>默认的用户授权信息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7865105"/>
                  </a:ext>
                </a:extLst>
              </a:tr>
              <a:tr h="194561">
                <a:tc>
                  <a:txBody>
                    <a:bodyPr/>
                    <a:lstStyle/>
                    <a:p>
                      <a:pPr indent="24003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auth_user_groups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5687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授权用户组表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 kern="100">
                          <a:effectLst/>
                        </a:rPr>
                        <a:t>Django</a:t>
                      </a:r>
                      <a:r>
                        <a:rPr lang="zh-CN" sz="900" kern="100">
                          <a:effectLst/>
                        </a:rPr>
                        <a:t>默认的用户组信息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7966085"/>
                  </a:ext>
                </a:extLst>
              </a:tr>
              <a:tr h="194561">
                <a:tc>
                  <a:txBody>
                    <a:bodyPr/>
                    <a:lstStyle/>
                    <a:p>
                      <a:pPr indent="24003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auth_user_user_permissions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5687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授权用户权限表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 kern="100">
                          <a:effectLst/>
                        </a:rPr>
                        <a:t>Django</a:t>
                      </a:r>
                      <a:r>
                        <a:rPr lang="zh-CN" sz="900" kern="100">
                          <a:effectLst/>
                        </a:rPr>
                        <a:t>默认的用户权限信息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6824974"/>
                  </a:ext>
                </a:extLst>
              </a:tr>
              <a:tr h="194561">
                <a:tc>
                  <a:txBody>
                    <a:bodyPr/>
                    <a:lstStyle/>
                    <a:p>
                      <a:pPr indent="24003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django_admin_log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56870" algn="just">
                        <a:lnSpc>
                          <a:spcPts val="1400"/>
                        </a:lnSpc>
                      </a:pPr>
                      <a:r>
                        <a:rPr lang="en-US" sz="900" kern="100">
                          <a:effectLst/>
                        </a:rPr>
                        <a:t>Django</a:t>
                      </a:r>
                      <a:r>
                        <a:rPr lang="zh-CN" sz="900" kern="100">
                          <a:effectLst/>
                        </a:rPr>
                        <a:t>日志表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保存</a:t>
                      </a:r>
                      <a:r>
                        <a:rPr lang="en-US" sz="900" kern="100">
                          <a:effectLst/>
                        </a:rPr>
                        <a:t>Django</a:t>
                      </a:r>
                      <a:r>
                        <a:rPr lang="zh-CN" sz="900" kern="100">
                          <a:effectLst/>
                        </a:rPr>
                        <a:t>管理员登录日志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4243611"/>
                  </a:ext>
                </a:extLst>
              </a:tr>
              <a:tr h="194561">
                <a:tc>
                  <a:txBody>
                    <a:bodyPr/>
                    <a:lstStyle/>
                    <a:p>
                      <a:pPr indent="24003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django_content_type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56870" algn="just">
                        <a:lnSpc>
                          <a:spcPts val="1400"/>
                        </a:lnSpc>
                      </a:pPr>
                      <a:r>
                        <a:rPr lang="en-US" sz="900" kern="100">
                          <a:effectLst/>
                        </a:rPr>
                        <a:t>Django content type</a:t>
                      </a:r>
                      <a:r>
                        <a:rPr lang="zh-CN" sz="900" kern="100">
                          <a:effectLst/>
                        </a:rPr>
                        <a:t>表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保存</a:t>
                      </a:r>
                      <a:r>
                        <a:rPr lang="en-US" sz="900" kern="100">
                          <a:effectLst/>
                        </a:rPr>
                        <a:t>Django</a:t>
                      </a:r>
                      <a:r>
                        <a:rPr lang="zh-CN" sz="900" kern="100">
                          <a:effectLst/>
                        </a:rPr>
                        <a:t>默认的</a:t>
                      </a:r>
                      <a:r>
                        <a:rPr lang="en-US" sz="900" kern="100">
                          <a:effectLst/>
                        </a:rPr>
                        <a:t>content type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104293"/>
                  </a:ext>
                </a:extLst>
              </a:tr>
              <a:tr h="194561">
                <a:tc>
                  <a:txBody>
                    <a:bodyPr/>
                    <a:lstStyle/>
                    <a:p>
                      <a:pPr indent="24003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django_migrations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56870" algn="just">
                        <a:lnSpc>
                          <a:spcPts val="1400"/>
                        </a:lnSpc>
                      </a:pPr>
                      <a:r>
                        <a:rPr lang="en-US" sz="900" kern="100">
                          <a:effectLst/>
                        </a:rPr>
                        <a:t>Django</a:t>
                      </a:r>
                      <a:r>
                        <a:rPr lang="zh-CN" sz="900" kern="100">
                          <a:effectLst/>
                        </a:rPr>
                        <a:t>迁移表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保存</a:t>
                      </a:r>
                      <a:r>
                        <a:rPr lang="en-US" sz="900" kern="100">
                          <a:effectLst/>
                        </a:rPr>
                        <a:t>Django</a:t>
                      </a:r>
                      <a:r>
                        <a:rPr lang="zh-CN" sz="900" kern="100">
                          <a:effectLst/>
                        </a:rPr>
                        <a:t>的数据库迁移记录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7280494"/>
                  </a:ext>
                </a:extLst>
              </a:tr>
              <a:tr h="402173">
                <a:tc>
                  <a:txBody>
                    <a:bodyPr/>
                    <a:lstStyle/>
                    <a:p>
                      <a:pPr indent="24003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django_session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56870" algn="just">
                        <a:lnSpc>
                          <a:spcPts val="1400"/>
                        </a:lnSpc>
                      </a:pPr>
                      <a:r>
                        <a:rPr lang="en-US" sz="900" kern="100">
                          <a:effectLst/>
                        </a:rPr>
                        <a:t>Django session</a:t>
                      </a:r>
                      <a:r>
                        <a:rPr lang="zh-CN" sz="900" kern="100">
                          <a:effectLst/>
                        </a:rPr>
                        <a:t>表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保存</a:t>
                      </a:r>
                      <a:r>
                        <a:rPr lang="en-US" sz="900" kern="100">
                          <a:effectLst/>
                        </a:rPr>
                        <a:t>Django</a:t>
                      </a:r>
                      <a:r>
                        <a:rPr lang="zh-CN" sz="900" kern="100">
                          <a:effectLst/>
                        </a:rPr>
                        <a:t>默认的授权等</a:t>
                      </a:r>
                      <a:r>
                        <a:rPr lang="en-US" sz="900" kern="100">
                          <a:effectLst/>
                        </a:rPr>
                        <a:t>session</a:t>
                      </a:r>
                      <a:r>
                        <a:rPr lang="zh-CN" sz="900" kern="100">
                          <a:effectLst/>
                        </a:rPr>
                        <a:t>记录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3513732"/>
                  </a:ext>
                </a:extLst>
              </a:tr>
              <a:tr h="194561">
                <a:tc>
                  <a:txBody>
                    <a:bodyPr/>
                    <a:lstStyle/>
                    <a:p>
                      <a:pPr indent="24003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file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5687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上传文件表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保存上传的文件信息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7775313"/>
                  </a:ext>
                </a:extLst>
              </a:tr>
              <a:tr h="194561">
                <a:tc>
                  <a:txBody>
                    <a:bodyPr/>
                    <a:lstStyle/>
                    <a:p>
                      <a:pPr indent="24003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score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5687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分数表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保存学生分数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082761"/>
                  </a:ext>
                </a:extLst>
              </a:tr>
              <a:tr h="194561">
                <a:tc>
                  <a:txBody>
                    <a:bodyPr/>
                    <a:lstStyle/>
                    <a:p>
                      <a:pPr indent="24003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student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5687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学生表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保存学生信息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9667260"/>
                  </a:ext>
                </a:extLst>
              </a:tr>
              <a:tr h="194561">
                <a:tc>
                  <a:txBody>
                    <a:bodyPr/>
                    <a:lstStyle/>
                    <a:p>
                      <a:pPr indent="24003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teacher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5687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老师表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 kern="100" dirty="0">
                          <a:effectLst/>
                        </a:rPr>
                        <a:t>保存老师信息</a:t>
                      </a:r>
                      <a:endParaRPr lang="zh-CN" sz="9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520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77517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关键数据表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ER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6">
            <a:extLst>
              <a:ext uri="{FF2B5EF4-FFF2-40B4-BE49-F238E27FC236}">
                <a16:creationId xmlns:a16="http://schemas.microsoft.com/office/drawing/2014/main" id="{3641628F-5390-4948-8490-0F2C398CB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23950"/>
            <a:ext cx="3276600" cy="349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719193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04900" y="1357911"/>
            <a:ext cx="69342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说明：为了充分利用</a:t>
            </a:r>
            <a:r>
              <a:rPr lang="en-US" altLang="zh-CN" sz="2000" dirty="0"/>
              <a:t>Django</a:t>
            </a:r>
            <a:r>
              <a:rPr lang="zh-CN" altLang="en-US" sz="2000" dirty="0"/>
              <a:t>自带的用户模块，本项目在添加老师信息和学生信息时，会同时将其写入</a:t>
            </a:r>
            <a:r>
              <a:rPr lang="en-US" altLang="zh-CN" sz="2000" dirty="0" err="1"/>
              <a:t>auth_user</a:t>
            </a:r>
            <a:r>
              <a:rPr lang="zh-CN" altLang="en-US" sz="2000" dirty="0"/>
              <a:t>表。由于</a:t>
            </a:r>
            <a:r>
              <a:rPr lang="en-US" altLang="zh-CN" sz="2000" dirty="0" err="1"/>
              <a:t>auth_user</a:t>
            </a:r>
            <a:r>
              <a:rPr lang="zh-CN" altLang="en-US" sz="2000" dirty="0"/>
              <a:t>表中的</a:t>
            </a:r>
            <a:r>
              <a:rPr lang="en-US" altLang="zh-CN" sz="2000" dirty="0"/>
              <a:t>username</a:t>
            </a:r>
            <a:r>
              <a:rPr lang="zh-CN" altLang="en-US" sz="2000" dirty="0"/>
              <a:t>字段是唯一的，为了防止老师或学生重名，在添加老师信息时，将老师的邮箱作为</a:t>
            </a:r>
            <a:r>
              <a:rPr lang="en-US" altLang="zh-CN" sz="2000" dirty="0" err="1"/>
              <a:t>auth_user</a:t>
            </a:r>
            <a:r>
              <a:rPr lang="zh-CN" altLang="en-US" sz="2000" dirty="0"/>
              <a:t>表的</a:t>
            </a:r>
            <a:r>
              <a:rPr lang="en-US" altLang="zh-CN" sz="2000" dirty="0"/>
              <a:t>username</a:t>
            </a:r>
            <a:r>
              <a:rPr lang="zh-CN" altLang="en-US" sz="2000" dirty="0"/>
              <a:t>；在添加学生信息时，将学生的学号作为</a:t>
            </a:r>
            <a:r>
              <a:rPr lang="en-US" altLang="zh-CN" sz="2000" dirty="0" err="1"/>
              <a:t>auth_user</a:t>
            </a:r>
            <a:r>
              <a:rPr lang="zh-CN" altLang="en-US" sz="2000" dirty="0"/>
              <a:t>表的</a:t>
            </a:r>
            <a:r>
              <a:rPr lang="en-US" altLang="zh-CN" sz="2000" dirty="0"/>
              <a:t>username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51252091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5" y="2154021"/>
            <a:ext cx="411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13.5  </a:t>
            </a:r>
            <a:r>
              <a:rPr lang="zh-CN" altLang="en-US" sz="3600" b="1" dirty="0">
                <a:solidFill>
                  <a:schemeClr val="bg1"/>
                </a:solidFill>
              </a:rPr>
              <a:t>公共模块设计</a:t>
            </a:r>
          </a:p>
        </p:txBody>
      </p:sp>
    </p:spTree>
    <p:extLst>
      <p:ext uri="{BB962C8B-B14F-4D97-AF65-F5344CB8AC3E}">
        <p14:creationId xmlns:p14="http://schemas.microsoft.com/office/powerpoint/2010/main" val="3891582641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修改目录结构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配置</a:t>
            </a:r>
            <a:r>
              <a:rPr lang="en-US" altLang="zh-CN" sz="2000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404145087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全局配置文件目录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13">
            <a:extLst>
              <a:ext uri="{FF2B5EF4-FFF2-40B4-BE49-F238E27FC236}">
                <a16:creationId xmlns:a16="http://schemas.microsoft.com/office/drawing/2014/main" id="{D8EAE7A7-ECD5-4DA1-92EF-C3984B2D7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733550"/>
            <a:ext cx="2971800" cy="270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857291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5" y="2154021"/>
            <a:ext cx="411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13.6  </a:t>
            </a:r>
            <a:r>
              <a:rPr lang="zh-CN" altLang="en-US" sz="3600" b="1" dirty="0">
                <a:solidFill>
                  <a:schemeClr val="bg1"/>
                </a:solidFill>
              </a:rPr>
              <a:t>学生模块设计</a:t>
            </a:r>
          </a:p>
        </p:txBody>
      </p:sp>
    </p:spTree>
    <p:extLst>
      <p:ext uri="{BB962C8B-B14F-4D97-AF65-F5344CB8AC3E}">
        <p14:creationId xmlns:p14="http://schemas.microsoft.com/office/powerpoint/2010/main" val="4141025530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2095500" y="2038350"/>
            <a:ext cx="49530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学生可以通过学号和系统设定的初始密码登录网站前台。登录成功后，可以执行修改密码、退出系统、查看成绩等操作。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64170932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9183" y="2154021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13.1  </a:t>
            </a:r>
            <a:r>
              <a:rPr lang="zh-CN" altLang="en-US" sz="3600" b="1" dirty="0">
                <a:solidFill>
                  <a:schemeClr val="bg1"/>
                </a:solidFill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学生登录功能实现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退出登录功能实现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查询成绩功能实现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5643823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学号不存在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2">
            <a:extLst>
              <a:ext uri="{FF2B5EF4-FFF2-40B4-BE49-F238E27FC236}">
                <a16:creationId xmlns:a16="http://schemas.microsoft.com/office/drawing/2014/main" id="{F8B9BA47-08E8-4FAF-9981-9AA17EF8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" t="5853" r="4860" b="11476"/>
          <a:stretch>
            <a:fillRect/>
          </a:stretch>
        </p:blipFill>
        <p:spPr bwMode="auto">
          <a:xfrm>
            <a:off x="1159558" y="1657350"/>
            <a:ext cx="682488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378883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用户名和密码不匹配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14">
            <a:extLst>
              <a:ext uri="{FF2B5EF4-FFF2-40B4-BE49-F238E27FC236}">
                <a16:creationId xmlns:a16="http://schemas.microsoft.com/office/drawing/2014/main" id="{9DAF19A5-CCF2-403A-BDD3-9018183A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" t="5005" r="4974" b="10609"/>
          <a:stretch>
            <a:fillRect/>
          </a:stretch>
        </p:blipFill>
        <p:spPr bwMode="auto">
          <a:xfrm>
            <a:off x="776672" y="1539241"/>
            <a:ext cx="759065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78281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显示登录学生的姓名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图片 35">
            <a:extLst>
              <a:ext uri="{FF2B5EF4-FFF2-40B4-BE49-F238E27FC236}">
                <a16:creationId xmlns:a16="http://schemas.microsoft.com/office/drawing/2014/main" id="{788CD203-D4BF-4AAC-8D3F-997892EA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80" y="1962150"/>
            <a:ext cx="7507439" cy="16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295110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成绩列表页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图片 26">
            <a:extLst>
              <a:ext uri="{FF2B5EF4-FFF2-40B4-BE49-F238E27FC236}">
                <a16:creationId xmlns:a16="http://schemas.microsoft.com/office/drawing/2014/main" id="{96353070-B241-486B-BCA4-4EA912DB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8" b="5785"/>
          <a:stretch>
            <a:fillRect/>
          </a:stretch>
        </p:blipFill>
        <p:spPr bwMode="auto">
          <a:xfrm>
            <a:off x="938709" y="2038350"/>
            <a:ext cx="7266582" cy="14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579409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成绩详情页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图片 27">
            <a:extLst>
              <a:ext uri="{FF2B5EF4-FFF2-40B4-BE49-F238E27FC236}">
                <a16:creationId xmlns:a16="http://schemas.microsoft.com/office/drawing/2014/main" id="{8F7819E2-7A5A-476B-A01A-6DC392145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5838" r="4604" b="10785"/>
          <a:stretch>
            <a:fillRect/>
          </a:stretch>
        </p:blipFill>
        <p:spPr bwMode="auto">
          <a:xfrm>
            <a:off x="1083689" y="1760220"/>
            <a:ext cx="697662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508650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404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图片 30">
            <a:extLst>
              <a:ext uri="{FF2B5EF4-FFF2-40B4-BE49-F238E27FC236}">
                <a16:creationId xmlns:a16="http://schemas.microsoft.com/office/drawing/2014/main" id="{E88B6644-9440-4FE0-B757-6E47A1CF2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7" y="1809750"/>
            <a:ext cx="7969846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559883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6768" y="2154021"/>
            <a:ext cx="4916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13.7  </a:t>
            </a:r>
            <a:r>
              <a:rPr lang="zh-CN" altLang="en-US" sz="3200" b="1" dirty="0">
                <a:solidFill>
                  <a:schemeClr val="bg1"/>
                </a:solidFill>
              </a:rPr>
              <a:t>后台管理员模块设计</a:t>
            </a:r>
          </a:p>
        </p:txBody>
      </p:sp>
    </p:spTree>
    <p:extLst>
      <p:ext uri="{BB962C8B-B14F-4D97-AF65-F5344CB8AC3E}">
        <p14:creationId xmlns:p14="http://schemas.microsoft.com/office/powerpoint/2010/main" val="2293193282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95400" y="1657350"/>
            <a:ext cx="65532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管理员具有网站的最高权限，在本项目中只为其设计管理老师信息和设置权限功能。创建管理员的命令如下：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C0C0C0"/>
                </a:highlight>
              </a:rPr>
              <a:t>python  manage.py  </a:t>
            </a:r>
            <a:r>
              <a:rPr lang="en-US" altLang="zh-CN" sz="2000" dirty="0" err="1">
                <a:highlight>
                  <a:srgbClr val="C0C0C0"/>
                </a:highlight>
              </a:rPr>
              <a:t>createsuperuser</a:t>
            </a:r>
            <a:endParaRPr lang="en-US" altLang="zh-CN" sz="2000" dirty="0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96547205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后台登录页面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图片 17">
            <a:extLst>
              <a:ext uri="{FF2B5EF4-FFF2-40B4-BE49-F238E27FC236}">
                <a16:creationId xmlns:a16="http://schemas.microsoft.com/office/drawing/2014/main" id="{6E7F2D5F-9796-4E53-A073-372666BF3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>
            <a:fillRect/>
          </a:stretch>
        </p:blipFill>
        <p:spPr bwMode="auto">
          <a:xfrm>
            <a:off x="2476500" y="1657350"/>
            <a:ext cx="4191000" cy="294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04249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838200" y="1276350"/>
            <a:ext cx="8001000" cy="3429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智慧星学生管理系统具备以下功能。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后台管理员拥有本系统的最高权限，可以创建分组、设定权限、管理老师信息等。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老师具备登录后台功能，并且可以修改原始密码。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老师具备管理学生功能，可以添加、删除、修改和查询学生信息。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老师具备管理成绩功能，可以添加、删除、修改和查询成绩信息。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老师具备批量上传功能，可以批量上传学生信息，批量上传成绩信息等。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学生具备登录功能，并且可以修改原始密码。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学生具备查看成绩功能，可以查看所有参与考试的成绩。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5079424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管理员用户后台首页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图片 4">
            <a:extLst>
              <a:ext uri="{FF2B5EF4-FFF2-40B4-BE49-F238E27FC236}">
                <a16:creationId xmlns:a16="http://schemas.microsoft.com/office/drawing/2014/main" id="{E7AA8E20-25EE-4160-835E-596768AA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81150"/>
            <a:ext cx="5334000" cy="316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944652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管理老师信息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设置权限组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44599572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老师管理页面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图片 18">
            <a:extLst>
              <a:ext uri="{FF2B5EF4-FFF2-40B4-BE49-F238E27FC236}">
                <a16:creationId xmlns:a16="http://schemas.microsoft.com/office/drawing/2014/main" id="{C743A144-2C70-4444-A2AF-F88C860E3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69" y="1733550"/>
            <a:ext cx="710846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045198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添加老师信息页面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图片 5">
            <a:extLst>
              <a:ext uri="{FF2B5EF4-FFF2-40B4-BE49-F238E27FC236}">
                <a16:creationId xmlns:a16="http://schemas.microsoft.com/office/drawing/2014/main" id="{5796C3BD-3EDF-49F4-99F6-7716E81F3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31" y="1581150"/>
            <a:ext cx="5265738" cy="315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012709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设置老师用户组权限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图片 12">
            <a:extLst>
              <a:ext uri="{FF2B5EF4-FFF2-40B4-BE49-F238E27FC236}">
                <a16:creationId xmlns:a16="http://schemas.microsoft.com/office/drawing/2014/main" id="{9DEBD176-4318-422C-8ED6-E34578A1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57350"/>
            <a:ext cx="6248400" cy="308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064391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选中老师组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图片 15">
            <a:extLst>
              <a:ext uri="{FF2B5EF4-FFF2-40B4-BE49-F238E27FC236}">
                <a16:creationId xmlns:a16="http://schemas.microsoft.com/office/drawing/2014/main" id="{982F7FDE-272A-46FF-972D-DF140235D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581150"/>
            <a:ext cx="53911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69265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4726" y="2154021"/>
            <a:ext cx="368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13.8  </a:t>
            </a:r>
            <a:r>
              <a:rPr lang="zh-CN" altLang="en-US" sz="3200" b="1" dirty="0">
                <a:solidFill>
                  <a:schemeClr val="bg1"/>
                </a:solidFill>
              </a:rPr>
              <a:t>老师模块设计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99757"/>
      </p:ext>
    </p:extLst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676400" y="1657350"/>
            <a:ext cx="57912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 err="1"/>
              <a:t>auth_user</a:t>
            </a:r>
            <a:r>
              <a:rPr lang="zh-CN" altLang="en-US" sz="2000" dirty="0"/>
              <a:t>表中，老师用户的</a:t>
            </a:r>
            <a:r>
              <a:rPr lang="en-US" altLang="zh-CN" sz="2000" dirty="0" err="1"/>
              <a:t>is_staff</a:t>
            </a:r>
            <a:r>
              <a:rPr lang="zh-CN" altLang="en-US" sz="2000" dirty="0"/>
              <a:t>字段值为</a:t>
            </a:r>
            <a:r>
              <a:rPr lang="en-US" altLang="zh-CN" sz="2000" dirty="0"/>
              <a:t>1</a:t>
            </a:r>
            <a:r>
              <a:rPr lang="zh-CN" altLang="en-US" sz="2000" dirty="0"/>
              <a:t>，所以老师用户可以通过用户名和密码登录后台。登录成功以后，该用户就具备老师用户组的权限，可以管理学生信息、管理成绩信息和批量上传以及修改密码。</a:t>
            </a:r>
          </a:p>
        </p:txBody>
      </p:sp>
    </p:spTree>
    <p:extLst>
      <p:ext uri="{BB962C8B-B14F-4D97-AF65-F5344CB8AC3E}">
        <p14:creationId xmlns:p14="http://schemas.microsoft.com/office/powerpoint/2010/main" val="3524566202"/>
      </p:ext>
    </p:extLst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老师用户后台首页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图片 19">
            <a:extLst>
              <a:ext uri="{FF2B5EF4-FFF2-40B4-BE49-F238E27FC236}">
                <a16:creationId xmlns:a16="http://schemas.microsoft.com/office/drawing/2014/main" id="{D95F1A65-F50D-4851-8CD6-039E6C30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52" y="1733550"/>
            <a:ext cx="7054496" cy="271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44336"/>
      </p:ext>
    </p:extLst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57912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管理学生信息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管理成绩信息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批量上传学生信息和成绩信息</a:t>
            </a:r>
          </a:p>
        </p:txBody>
      </p:sp>
    </p:spTree>
    <p:extLst>
      <p:ext uri="{BB962C8B-B14F-4D97-AF65-F5344CB8AC3E}">
        <p14:creationId xmlns:p14="http://schemas.microsoft.com/office/powerpoint/2010/main" val="55380311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28750"/>
            <a:ext cx="8001000" cy="213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7" y="2154021"/>
            <a:ext cx="4118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13.2  </a:t>
            </a:r>
            <a:r>
              <a:rPr lang="zh-CN" altLang="en-US" sz="3600" b="1" dirty="0">
                <a:solidFill>
                  <a:schemeClr val="bg1"/>
                </a:solidFill>
              </a:rPr>
              <a:t>系统功能设计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添加学生信息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图片 21">
            <a:extLst>
              <a:ext uri="{FF2B5EF4-FFF2-40B4-BE49-F238E27FC236}">
                <a16:creationId xmlns:a16="http://schemas.microsoft.com/office/drawing/2014/main" id="{7520EC93-53FB-418D-B17B-14EBC2DD2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581150"/>
            <a:ext cx="5562600" cy="320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222497"/>
      </p:ext>
    </p:extLst>
  </p:cSld>
  <p:clrMapOvr>
    <a:masterClrMapping/>
  </p:clrMapOvr>
  <p:transition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学生信息列表页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图片 1">
            <a:extLst>
              <a:ext uri="{FF2B5EF4-FFF2-40B4-BE49-F238E27FC236}">
                <a16:creationId xmlns:a16="http://schemas.microsoft.com/office/drawing/2014/main" id="{90D5AEC5-14CC-40FB-BD4F-74D6F71CF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81150"/>
            <a:ext cx="6934200" cy="316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009887"/>
      </p:ext>
    </p:extLst>
  </p:cSld>
  <p:clrMapOvr>
    <a:masterClrMapping/>
  </p:clrMapOvr>
  <p:transition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添加学生成绩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图片 20">
            <a:extLst>
              <a:ext uri="{FF2B5EF4-FFF2-40B4-BE49-F238E27FC236}">
                <a16:creationId xmlns:a16="http://schemas.microsoft.com/office/drawing/2014/main" id="{2625089A-0BCE-488B-A389-E3E76209A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70" y="1514158"/>
            <a:ext cx="722566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427079"/>
      </p:ext>
    </p:extLst>
  </p:cSld>
  <p:clrMapOvr>
    <a:masterClrMapping/>
  </p:clrMapOvr>
  <p:transition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成绩信息列表页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图片 16">
            <a:extLst>
              <a:ext uri="{FF2B5EF4-FFF2-40B4-BE49-F238E27FC236}">
                <a16:creationId xmlns:a16="http://schemas.microsoft.com/office/drawing/2014/main" id="{1AEE074D-1AD8-4546-8023-A5E6FA7A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14" y="1657350"/>
            <a:ext cx="6965172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408320"/>
      </p:ext>
    </p:extLst>
  </p:cSld>
  <p:clrMapOvr>
    <a:masterClrMapping/>
  </p:clrMapOvr>
  <p:transition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学生信息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Excel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文件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图片 28">
            <a:extLst>
              <a:ext uri="{FF2B5EF4-FFF2-40B4-BE49-F238E27FC236}">
                <a16:creationId xmlns:a16="http://schemas.microsoft.com/office/drawing/2014/main" id="{6953F5DC-81D0-46D3-B416-A211C8B26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0" y="1657350"/>
            <a:ext cx="7515939" cy="305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255760"/>
      </p:ext>
    </p:extLst>
  </p:cSld>
  <p:clrMapOvr>
    <a:masterClrMapping/>
  </p:clrMapOvr>
  <p:transition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成绩信息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Excel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文件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图片 29">
            <a:extLst>
              <a:ext uri="{FF2B5EF4-FFF2-40B4-BE49-F238E27FC236}">
                <a16:creationId xmlns:a16="http://schemas.microsoft.com/office/drawing/2014/main" id="{7C0047B5-ECBE-4E34-8687-F9025100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57350"/>
            <a:ext cx="5715000" cy="286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209979"/>
      </p:ext>
    </p:extLst>
  </p:cSld>
  <p:clrMapOvr>
    <a:masterClrMapping/>
  </p:clrMapOvr>
  <p:transition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文件类型错误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图片 31">
            <a:extLst>
              <a:ext uri="{FF2B5EF4-FFF2-40B4-BE49-F238E27FC236}">
                <a16:creationId xmlns:a16="http://schemas.microsoft.com/office/drawing/2014/main" id="{ACD380CF-FBE2-4906-B48A-433E3314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581150"/>
            <a:ext cx="5410200" cy="307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467456"/>
      </p:ext>
    </p:extLst>
  </p:cSld>
  <p:clrMapOvr>
    <a:masterClrMapping/>
  </p:clrMapOvr>
  <p:transition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批量上传学生信息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图片 33">
            <a:extLst>
              <a:ext uri="{FF2B5EF4-FFF2-40B4-BE49-F238E27FC236}">
                <a16:creationId xmlns:a16="http://schemas.microsoft.com/office/drawing/2014/main" id="{D4F60137-771C-4159-BF43-F6861252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81150"/>
            <a:ext cx="6172200" cy="302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60400"/>
      </p:ext>
    </p:extLst>
  </p:cSld>
  <p:clrMapOvr>
    <a:masterClrMapping/>
  </p:clrMapOvr>
  <p:transition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52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13.9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33152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本章首先介绍公共模块设计，然后再分别介绍学生模块、后台管理员模块和老师模块的设计与实现。本项目充分利用了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框架的功能特性，包括登录认证、权限设置等，通过基本的配置，即可完成相应的功能。通过本章的学习，读者能够了解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框架的开发流程，并掌握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框架的常用配置信息。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600200" y="1504951"/>
            <a:ext cx="51816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系统功能结构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系统业务流程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系统预览</a:t>
            </a:r>
          </a:p>
        </p:txBody>
      </p:sp>
    </p:spTree>
    <p:extLst>
      <p:ext uri="{BB962C8B-B14F-4D97-AF65-F5344CB8AC3E}">
        <p14:creationId xmlns:p14="http://schemas.microsoft.com/office/powerpoint/2010/main" val="69610620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智慧星学生管理系统功能结构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32">
            <a:extLst>
              <a:ext uri="{FF2B5EF4-FFF2-40B4-BE49-F238E27FC236}">
                <a16:creationId xmlns:a16="http://schemas.microsoft.com/office/drawing/2014/main" id="{8DC72421-0565-4977-AE8A-7AC2D77DD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" b="2043"/>
          <a:stretch>
            <a:fillRect/>
          </a:stretch>
        </p:blipFill>
        <p:spPr bwMode="auto">
          <a:xfrm>
            <a:off x="1885950" y="1581150"/>
            <a:ext cx="5372100" cy="303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35024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智慧星学生管理系统业务流程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40">
            <a:extLst>
              <a:ext uri="{FF2B5EF4-FFF2-40B4-BE49-F238E27FC236}">
                <a16:creationId xmlns:a16="http://schemas.microsoft.com/office/drawing/2014/main" id="{5C778AC9-7729-4C30-B8E2-DCB87FEA8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7" y="1504950"/>
            <a:ext cx="6232525" cy="329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700695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85900" y="1809750"/>
            <a:ext cx="61722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智慧星学生管理系统分为前台和后台。前台主要用于学生账户查询成绩，后台系统主要用于老师账户上传学生信息和成绩信息，以及管理员账户添加老师信息和设置权限组。</a:t>
            </a:r>
          </a:p>
        </p:txBody>
      </p:sp>
    </p:spTree>
    <p:extLst>
      <p:ext uri="{BB962C8B-B14F-4D97-AF65-F5344CB8AC3E}">
        <p14:creationId xmlns:p14="http://schemas.microsoft.com/office/powerpoint/2010/main" val="233086382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18141</TotalTime>
  <Words>1029</Words>
  <Application>Microsoft Office PowerPoint</Application>
  <PresentationFormat>全屏显示(16:9)</PresentationFormat>
  <Paragraphs>130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5" baseType="lpstr">
      <vt:lpstr>Arial</vt:lpstr>
      <vt:lpstr>Calibri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1744</cp:revision>
  <cp:lastPrinted>1601-01-01T00:00:00Z</cp:lastPrinted>
  <dcterms:created xsi:type="dcterms:W3CDTF">2014-11-20T08:27:06Z</dcterms:created>
  <dcterms:modified xsi:type="dcterms:W3CDTF">2022-04-20T06:47:25Z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