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9"/>
  </p:notesMasterIdLst>
  <p:handoutMasterIdLst>
    <p:handoutMasterId r:id="rId50"/>
  </p:handoutMasterIdLst>
  <p:sldIdLst>
    <p:sldId id="871" r:id="rId3"/>
    <p:sldId id="960" r:id="rId4"/>
    <p:sldId id="681" r:id="rId5"/>
    <p:sldId id="938" r:id="rId6"/>
    <p:sldId id="686" r:id="rId7"/>
    <p:sldId id="880" r:id="rId8"/>
    <p:sldId id="961" r:id="rId9"/>
    <p:sldId id="886" r:id="rId10"/>
    <p:sldId id="917" r:id="rId11"/>
    <p:sldId id="706" r:id="rId12"/>
    <p:sldId id="874" r:id="rId13"/>
    <p:sldId id="955" r:id="rId14"/>
    <p:sldId id="956" r:id="rId15"/>
    <p:sldId id="957" r:id="rId16"/>
    <p:sldId id="958" r:id="rId17"/>
    <p:sldId id="687" r:id="rId18"/>
    <p:sldId id="878" r:id="rId19"/>
    <p:sldId id="959" r:id="rId20"/>
    <p:sldId id="918" r:id="rId21"/>
    <p:sldId id="906" r:id="rId22"/>
    <p:sldId id="904" r:id="rId23"/>
    <p:sldId id="912" r:id="rId24"/>
    <p:sldId id="919" r:id="rId25"/>
    <p:sldId id="905" r:id="rId26"/>
    <p:sldId id="924" r:id="rId27"/>
    <p:sldId id="962" r:id="rId28"/>
    <p:sldId id="942" r:id="rId29"/>
    <p:sldId id="943" r:id="rId30"/>
    <p:sldId id="944" r:id="rId31"/>
    <p:sldId id="910" r:id="rId32"/>
    <p:sldId id="890" r:id="rId33"/>
    <p:sldId id="891" r:id="rId34"/>
    <p:sldId id="931" r:id="rId35"/>
    <p:sldId id="935" r:id="rId36"/>
    <p:sldId id="963" r:id="rId37"/>
    <p:sldId id="875" r:id="rId38"/>
    <p:sldId id="946" r:id="rId39"/>
    <p:sldId id="945" r:id="rId40"/>
    <p:sldId id="947" r:id="rId41"/>
    <p:sldId id="948" r:id="rId42"/>
    <p:sldId id="925" r:id="rId43"/>
    <p:sldId id="932" r:id="rId44"/>
    <p:sldId id="964" r:id="rId45"/>
    <p:sldId id="929" r:id="rId46"/>
    <p:sldId id="872" r:id="rId47"/>
    <p:sldId id="873" r:id="rId4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400" b="1" dirty="0">
                <a:solidFill>
                  <a:prstClr val="white"/>
                </a:solidFill>
              </a:rPr>
              <a:t>14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Tornado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框架开发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BBS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社区系统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BBS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社区首页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FB958310-C3E3-4A70-875E-37182900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4950"/>
            <a:ext cx="6400800" cy="340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74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问题详情页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2">
            <a:extLst>
              <a:ext uri="{FF2B5EF4-FFF2-40B4-BE49-F238E27FC236}">
                <a16:creationId xmlns:a16="http://schemas.microsoft.com/office/drawing/2014/main" id="{BDBABA47-5FEC-4066-968B-B84E116E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15" y="1428750"/>
            <a:ext cx="432417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创建问题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2">
            <a:extLst>
              <a:ext uri="{FF2B5EF4-FFF2-40B4-BE49-F238E27FC236}">
                <a16:creationId xmlns:a16="http://schemas.microsoft.com/office/drawing/2014/main" id="{79B34827-EE6D-4793-9DCC-32A79AC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09" y="1733550"/>
            <a:ext cx="531218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206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回复问题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3">
            <a:extLst>
              <a:ext uri="{FF2B5EF4-FFF2-40B4-BE49-F238E27FC236}">
                <a16:creationId xmlns:a16="http://schemas.microsoft.com/office/drawing/2014/main" id="{C58B1C64-386E-40F7-8984-10B054C5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79" y="1885950"/>
            <a:ext cx="657704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1829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用户赏金排名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7">
            <a:extLst>
              <a:ext uri="{FF2B5EF4-FFF2-40B4-BE49-F238E27FC236}">
                <a16:creationId xmlns:a16="http://schemas.microsoft.com/office/drawing/2014/main" id="{78914A0F-0803-4210-8E60-4D7E11E2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4950"/>
            <a:ext cx="3429000" cy="32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49963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热门标签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6">
            <a:extLst>
              <a:ext uri="{FF2B5EF4-FFF2-40B4-BE49-F238E27FC236}">
                <a16:creationId xmlns:a16="http://schemas.microsoft.com/office/drawing/2014/main" id="{79154DC9-5CAE-45E7-8577-43F61F0C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59"/>
          <a:stretch>
            <a:fillRect/>
          </a:stretch>
        </p:blipFill>
        <p:spPr bwMode="auto">
          <a:xfrm>
            <a:off x="3314700" y="1581150"/>
            <a:ext cx="2514600" cy="325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4295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14.3  </a:t>
            </a:r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48768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系统开发环境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文件夹组织结构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047750"/>
            <a:ext cx="6781800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本系统的软件开发及运行环境具体如下。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操作系统：</a:t>
            </a:r>
            <a:r>
              <a:rPr lang="en-US" altLang="zh-CN" sz="2000" dirty="0"/>
              <a:t>Windows 7</a:t>
            </a:r>
            <a:r>
              <a:rPr lang="zh-CN" altLang="en-US" sz="2000" dirty="0"/>
              <a:t>及以上、</a:t>
            </a:r>
            <a:r>
              <a:rPr lang="en-US" altLang="zh-CN" sz="2000" dirty="0"/>
              <a:t>Linux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虚拟环境：</a:t>
            </a:r>
            <a:r>
              <a:rPr lang="en-US" altLang="zh-CN" sz="2000" dirty="0" err="1"/>
              <a:t>VirtualEnv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数据库：</a:t>
            </a:r>
            <a:r>
              <a:rPr lang="en-US" altLang="zh-CN" sz="2000" dirty="0"/>
              <a:t>MySQL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MySQL</a:t>
            </a:r>
            <a:r>
              <a:rPr lang="zh-CN" altLang="en-US" sz="2000" dirty="0"/>
              <a:t>图形化管理软件：</a:t>
            </a:r>
            <a:r>
              <a:rPr lang="en-US" altLang="zh-CN" sz="2000" dirty="0" err="1"/>
              <a:t>Navicat</a:t>
            </a:r>
            <a:r>
              <a:rPr lang="en-US" altLang="zh-CN" sz="2000" dirty="0"/>
              <a:t> for MySQL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开发工具：</a:t>
            </a:r>
            <a:r>
              <a:rPr lang="en-US" altLang="zh-CN" sz="2000" dirty="0"/>
              <a:t>PyCharm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Tornado</a:t>
            </a:r>
            <a:r>
              <a:rPr lang="zh-CN" altLang="en-US" sz="2000" dirty="0"/>
              <a:t>版本</a:t>
            </a:r>
            <a:r>
              <a:rPr lang="en-US" altLang="zh-CN" sz="2000" dirty="0"/>
              <a:t>: 5.0.2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浏览器：谷歌浏览器。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000687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文件夹组织结构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23">
            <a:extLst>
              <a:ext uri="{FF2B5EF4-FFF2-40B4-BE49-F238E27FC236}">
                <a16:creationId xmlns:a16="http://schemas.microsoft.com/office/drawing/2014/main" id="{146AF260-903F-40B3-BC9D-A21B8475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28750"/>
            <a:ext cx="4343400" cy="32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047750" y="1733550"/>
            <a:ext cx="7048500" cy="295978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在全民编程的大环境下，学习编程的人与日俱增，而为开发者提供问答的社区也逐渐流行起来。例如，国外最著名的技术问答社区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StackOverflow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以及国内的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SegmentFault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等。本章将使用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轻量级异步框架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实现一个类似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StackOverflow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的问答社区网站。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91114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50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14.4  </a:t>
            </a:r>
            <a:r>
              <a:rPr lang="zh-CN" altLang="en-US" sz="3600" b="1" dirty="0">
                <a:solidFill>
                  <a:schemeClr val="bg1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41148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数据库概要说明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数据表关系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数据库表结构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77A7AF-E8C9-4F4E-B8AB-74F6E043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59262"/>
              </p:ext>
            </p:extLst>
          </p:nvPr>
        </p:nvGraphicFramePr>
        <p:xfrm>
          <a:off x="914400" y="1885950"/>
          <a:ext cx="7315199" cy="2209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209">
                  <a:extLst>
                    <a:ext uri="{9D8B030D-6E8A-4147-A177-3AD203B41FA5}">
                      <a16:colId xmlns:a16="http://schemas.microsoft.com/office/drawing/2014/main" val="3353995095"/>
                    </a:ext>
                  </a:extLst>
                </a:gridCol>
                <a:gridCol w="2241209">
                  <a:extLst>
                    <a:ext uri="{9D8B030D-6E8A-4147-A177-3AD203B41FA5}">
                      <a16:colId xmlns:a16="http://schemas.microsoft.com/office/drawing/2014/main" val="3643398672"/>
                    </a:ext>
                  </a:extLst>
                </a:gridCol>
                <a:gridCol w="2832781">
                  <a:extLst>
                    <a:ext uri="{9D8B030D-6E8A-4147-A177-3AD203B41FA5}">
                      <a16:colId xmlns:a16="http://schemas.microsoft.com/office/drawing/2014/main" val="3176494940"/>
                    </a:ext>
                  </a:extLst>
                </a:gridCol>
              </a:tblGrid>
              <a:tr h="36542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表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名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含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义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作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用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626463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t_group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用户组表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用于存储用户组信息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368476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t_user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用户表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用于存储用户信息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517870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t_tag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标签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用于存储标签信息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8884045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t_question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问题表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用于存储问题信息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323316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t_answer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9436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答案表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用于存储答案回复信息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2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28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数据库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4">
            <a:extLst>
              <a:ext uri="{FF2B5EF4-FFF2-40B4-BE49-F238E27FC236}">
                <a16:creationId xmlns:a16="http://schemas.microsoft.com/office/drawing/2014/main" id="{48638174-6293-4AAF-8E55-5C8B0C21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47750"/>
            <a:ext cx="4343400" cy="38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76113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14.5  </a:t>
            </a:r>
            <a:r>
              <a:rPr lang="zh-CN" altLang="en-US" sz="3600" b="1" dirty="0">
                <a:solidFill>
                  <a:schemeClr val="bg1"/>
                </a:solidFill>
              </a:rPr>
              <a:t>用户系统设计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用户注册功能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登录功能实现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用户注销功能实现</a:t>
            </a:r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657350"/>
            <a:ext cx="69342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用户（会员）注册功能在</a:t>
            </a:r>
            <a:r>
              <a:rPr lang="en-US" altLang="zh-CN" sz="2000" dirty="0"/>
              <a:t>handlers</a:t>
            </a:r>
            <a:r>
              <a:rPr lang="zh-CN" altLang="en-US" sz="2000" dirty="0"/>
              <a:t>模块</a:t>
            </a:r>
            <a:r>
              <a:rPr lang="en-US" altLang="zh-CN" sz="2000" dirty="0"/>
              <a:t>auth_handlers.py</a:t>
            </a:r>
            <a:r>
              <a:rPr lang="zh-CN" altLang="en-US" sz="2000" dirty="0"/>
              <a:t>文件中的</a:t>
            </a:r>
            <a:r>
              <a:rPr lang="en-US" altLang="zh-CN" sz="2000" dirty="0" err="1"/>
              <a:t>SignupHandler</a:t>
            </a:r>
            <a:r>
              <a:rPr lang="zh-CN" altLang="en-US" sz="2000" dirty="0"/>
              <a:t>类，只接收</a:t>
            </a:r>
            <a:r>
              <a:rPr lang="en-US" altLang="zh-CN" sz="2000" dirty="0"/>
              <a:t>GET</a:t>
            </a:r>
            <a:r>
              <a:rPr lang="zh-CN" altLang="en-US" sz="2000" dirty="0"/>
              <a:t>请求。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首先判断用户输入的图形验证码是否正确，图形验证码存储在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中。如果验证码正确，则校验数据库中是否存在该用户，如果不存在，则将密码使用</a:t>
            </a:r>
            <a:r>
              <a:rPr lang="en-US" altLang="zh-CN" sz="2000" dirty="0"/>
              <a:t>md5</a:t>
            </a:r>
            <a:r>
              <a:rPr lang="zh-CN" altLang="en-US" sz="2000" dirty="0"/>
              <a:t>加密并将用户信息保存到数据库中。最后设置登录</a:t>
            </a:r>
            <a:r>
              <a:rPr lang="en-US" altLang="zh-CN" sz="2000" dirty="0"/>
              <a:t>cookie</a:t>
            </a:r>
            <a:r>
              <a:rPr lang="zh-CN" altLang="en-US" sz="2000" dirty="0"/>
              <a:t>的过期时间为</a:t>
            </a:r>
            <a:r>
              <a:rPr lang="en-US" altLang="zh-CN" sz="2000" dirty="0"/>
              <a:t>30</a:t>
            </a:r>
            <a:r>
              <a:rPr lang="zh-CN" altLang="en-US" sz="2000" dirty="0"/>
              <a:t>天。</a:t>
            </a:r>
          </a:p>
        </p:txBody>
      </p:sp>
    </p:spTree>
    <p:extLst>
      <p:ext uri="{BB962C8B-B14F-4D97-AF65-F5344CB8AC3E}">
        <p14:creationId xmlns:p14="http://schemas.microsoft.com/office/powerpoint/2010/main" val="214979825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注册流程图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5">
            <a:extLst>
              <a:ext uri="{FF2B5EF4-FFF2-40B4-BE49-F238E27FC236}">
                <a16:creationId xmlns:a16="http://schemas.microsoft.com/office/drawing/2014/main" id="{95CB3162-8BBF-4C4D-BC9C-60891A94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" b="2467"/>
          <a:stretch>
            <a:fillRect/>
          </a:stretch>
        </p:blipFill>
        <p:spPr bwMode="auto">
          <a:xfrm>
            <a:off x="941555" y="1657350"/>
            <a:ext cx="726088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注册页面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6">
            <a:extLst>
              <a:ext uri="{FF2B5EF4-FFF2-40B4-BE49-F238E27FC236}">
                <a16:creationId xmlns:a16="http://schemas.microsoft.com/office/drawing/2014/main" id="{AC267F93-4B3B-4A24-A92A-06D99411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81150"/>
            <a:ext cx="4267200" cy="338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24">
            <a:extLst>
              <a:ext uri="{FF2B5EF4-FFF2-40B4-BE49-F238E27FC236}">
                <a16:creationId xmlns:a16="http://schemas.microsoft.com/office/drawing/2014/main" id="{84BD3EA9-F23F-4C59-BEC6-086502BE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2513"/>
          <a:stretch>
            <a:fillRect/>
          </a:stretch>
        </p:blipFill>
        <p:spPr bwMode="auto">
          <a:xfrm>
            <a:off x="1048497" y="1809750"/>
            <a:ext cx="704700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14.1  </a:t>
            </a:r>
            <a:r>
              <a:rPr lang="zh-CN" altLang="en-US" sz="3600" b="1" dirty="0">
                <a:solidFill>
                  <a:schemeClr val="bg1"/>
                </a:solidFill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密码错误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29">
            <a:extLst>
              <a:ext uri="{FF2B5EF4-FFF2-40B4-BE49-F238E27FC236}">
                <a16:creationId xmlns:a16="http://schemas.microsoft.com/office/drawing/2014/main" id="{BFE52C16-24BC-49E5-9DDA-9EDF3D8B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55420"/>
            <a:ext cx="3886200" cy="333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683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验证码错误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27">
            <a:extLst>
              <a:ext uri="{FF2B5EF4-FFF2-40B4-BE49-F238E27FC236}">
                <a16:creationId xmlns:a16="http://schemas.microsoft.com/office/drawing/2014/main" id="{0E244C3D-095E-4C11-997E-E16205BC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16311"/>
            <a:ext cx="3962400" cy="341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注销账户提示框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54" descr="注销账户">
            <a:extLst>
              <a:ext uri="{FF2B5EF4-FFF2-40B4-BE49-F238E27FC236}">
                <a16:creationId xmlns:a16="http://schemas.microsoft.com/office/drawing/2014/main" id="{2738713E-59AF-4F65-BB6B-D7FAAC1B5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3" y="1874520"/>
            <a:ext cx="8497494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14.6  </a:t>
            </a:r>
            <a:r>
              <a:rPr lang="zh-CN" altLang="en-US" sz="3600" b="1" dirty="0">
                <a:solidFill>
                  <a:schemeClr val="bg1"/>
                </a:solidFill>
              </a:rPr>
              <a:t>问题模块设计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问题列表实现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问题详情的功能实现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创建问题的实现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7300" y="1885950"/>
            <a:ext cx="66294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首页问题列表的实现是基于</a:t>
            </a:r>
            <a:r>
              <a:rPr lang="en-US" altLang="zh-CN" sz="2000" dirty="0"/>
              <a:t>Ajax</a:t>
            </a:r>
            <a:r>
              <a:rPr lang="zh-CN" altLang="en-US" sz="2000" dirty="0"/>
              <a:t>异步刷新的。首先，进入首页会渲染所有标签，默认会根据第一个标签去请求接口并获得问题数据。当用户单击某一个标签时，问题会随之刷新。每次刷新出来的列表会带有分页数据。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250624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首页问题列表效果图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55" descr="问题列表">
            <a:extLst>
              <a:ext uri="{FF2B5EF4-FFF2-40B4-BE49-F238E27FC236}">
                <a16:creationId xmlns:a16="http://schemas.microsoft.com/office/drawing/2014/main" id="{B2855CE9-0329-43F8-8B70-DDCA445CA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7010400" cy="333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问题详情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56" descr="问题详情">
            <a:extLst>
              <a:ext uri="{FF2B5EF4-FFF2-40B4-BE49-F238E27FC236}">
                <a16:creationId xmlns:a16="http://schemas.microsoft.com/office/drawing/2014/main" id="{037FDDCE-81C5-46F5-BD4C-5A1FEABA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428750"/>
            <a:ext cx="5476875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回复列表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57" descr="回复列表">
            <a:extLst>
              <a:ext uri="{FF2B5EF4-FFF2-40B4-BE49-F238E27FC236}">
                <a16:creationId xmlns:a16="http://schemas.microsoft.com/office/drawing/2014/main" id="{0AC97175-B69B-43CD-ADD0-41E8ED9ED7A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84" y="1812290"/>
            <a:ext cx="7547232" cy="199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创建问题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14">
            <a:extLst>
              <a:ext uri="{FF2B5EF4-FFF2-40B4-BE49-F238E27FC236}">
                <a16:creationId xmlns:a16="http://schemas.microsoft.com/office/drawing/2014/main" id="{D12D85DF-AE46-4413-9886-C1097EBF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750"/>
            <a:ext cx="6096000" cy="33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723900" y="1733550"/>
            <a:ext cx="7886700" cy="295978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作为一个问答类型的社区，本项目应满足如下需求。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具备用户授权功能，包括用户注册、登录、注销等。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具备社区问答功能，包括用户发帖提问、显示问题列表、查看帖子详情、删除帖子等功能。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具备标签系统功能，包括用户发帖时创建标签，根据标签查看相关帖子等。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具备回复系统功能，包括用户回帖、显示回复列表、删除帖子、查看帖子状态等。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具备回复状态长轮询功能，用户回复的状态可以第一时间展示给提问者。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具备用户排名功能，可以根据用户的积分进行排名。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上传图片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34">
            <a:extLst>
              <a:ext uri="{FF2B5EF4-FFF2-40B4-BE49-F238E27FC236}">
                <a16:creationId xmlns:a16="http://schemas.microsoft.com/office/drawing/2014/main" id="{856DC12D-B0FE-4DC9-BC8A-6B1AA576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81150"/>
            <a:ext cx="5562600" cy="315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79409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提交问题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35">
            <a:extLst>
              <a:ext uri="{FF2B5EF4-FFF2-40B4-BE49-F238E27FC236}">
                <a16:creationId xmlns:a16="http://schemas.microsoft.com/office/drawing/2014/main" id="{E0C54338-D387-46C4-BE08-8B824516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6" y="1809750"/>
            <a:ext cx="802240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740" y="2154021"/>
            <a:ext cx="409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14.7  </a:t>
            </a:r>
            <a:r>
              <a:rPr lang="zh-CN" altLang="en-US" sz="3200" b="1" dirty="0">
                <a:solidFill>
                  <a:schemeClr val="bg1"/>
                </a:solidFill>
              </a:rPr>
              <a:t>答案长轮询设计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创建答案的过程和创建问题大同小异，因此这里只重点介绍如何实现创建答案之后，提问者能立刻看到答案消息提示。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401325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858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用户立刻得到其他用户编写的回复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61" descr="场论徐">
            <a:extLst>
              <a:ext uri="{FF2B5EF4-FFF2-40B4-BE49-F238E27FC236}">
                <a16:creationId xmlns:a16="http://schemas.microsoft.com/office/drawing/2014/main" id="{5F8774BF-1D69-4FD1-92B0-AFF69248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8" y="2266950"/>
            <a:ext cx="7703004" cy="126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14.8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本项目使用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框架主要实现了一个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BBS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问答社区的用户注册、用户提问、用户回复、用户排行等功能。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的多进程加协程可以完美地应对大多数场合的高并发问题。而且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对高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环境的场景具有得天独厚的优势，所以应用越来越广泛。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7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14.2  </a:t>
            </a:r>
            <a:r>
              <a:rPr lang="zh-CN" altLang="en-US" sz="3600" b="1" dirty="0">
                <a:solidFill>
                  <a:schemeClr val="bg1"/>
                </a:solidFill>
              </a:rPr>
              <a:t>系统功能设计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系统功能结构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系统业务流程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系统预览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733550"/>
            <a:ext cx="5943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BBS</a:t>
            </a:r>
            <a:r>
              <a:rPr lang="zh-CN" altLang="en-US" sz="2000" dirty="0"/>
              <a:t>问答社区的系统功能结构图包括用户授权、问答系统、标签系统、回复系统、用户排名等功能。系统的回复状态采用长轮询设计，可以第一时间展示给提问者。</a:t>
            </a:r>
          </a:p>
        </p:txBody>
      </p:sp>
    </p:spTree>
    <p:extLst>
      <p:ext uri="{BB962C8B-B14F-4D97-AF65-F5344CB8AC3E}">
        <p14:creationId xmlns:p14="http://schemas.microsoft.com/office/powerpoint/2010/main" val="27046926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功能结构图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9">
            <a:extLst>
              <a:ext uri="{FF2B5EF4-FFF2-40B4-BE49-F238E27FC236}">
                <a16:creationId xmlns:a16="http://schemas.microsoft.com/office/drawing/2014/main" id="{855FC6A3-B772-471F-89C7-82D91558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" b="826"/>
          <a:stretch>
            <a:fillRect/>
          </a:stretch>
        </p:blipFill>
        <p:spPr bwMode="auto">
          <a:xfrm>
            <a:off x="3962400" y="971550"/>
            <a:ext cx="3124200" cy="386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系统业务流程图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0">
            <a:extLst>
              <a:ext uri="{FF2B5EF4-FFF2-40B4-BE49-F238E27FC236}">
                <a16:creationId xmlns:a16="http://schemas.microsoft.com/office/drawing/2014/main" id="{EACAB407-FDA4-46E1-80AC-A506D502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>
            <a:fillRect/>
          </a:stretch>
        </p:blipFill>
        <p:spPr bwMode="auto">
          <a:xfrm>
            <a:off x="1312545" y="1504950"/>
            <a:ext cx="6518910" cy="33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18139</TotalTime>
  <Words>717</Words>
  <Application>Microsoft Office PowerPoint</Application>
  <PresentationFormat>全屏显示(16:9)</PresentationFormat>
  <Paragraphs>87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1745</cp:revision>
  <cp:lastPrinted>1601-01-01T00:00:00Z</cp:lastPrinted>
  <dcterms:created xsi:type="dcterms:W3CDTF">2014-11-20T08:27:06Z</dcterms:created>
  <dcterms:modified xsi:type="dcterms:W3CDTF">2022-04-20T06:53:09Z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