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74"/>
  </p:notesMasterIdLst>
  <p:handoutMasterIdLst>
    <p:handoutMasterId r:id="rId75"/>
  </p:handoutMasterIdLst>
  <p:sldIdLst>
    <p:sldId id="871" r:id="rId3"/>
    <p:sldId id="982" r:id="rId4"/>
    <p:sldId id="681" r:id="rId5"/>
    <p:sldId id="938" r:id="rId6"/>
    <p:sldId id="686" r:id="rId7"/>
    <p:sldId id="880" r:id="rId8"/>
    <p:sldId id="983" r:id="rId9"/>
    <p:sldId id="886" r:id="rId10"/>
    <p:sldId id="984" r:id="rId11"/>
    <p:sldId id="917" r:id="rId12"/>
    <p:sldId id="706" r:id="rId13"/>
    <p:sldId id="955" r:id="rId14"/>
    <p:sldId id="956" r:id="rId15"/>
    <p:sldId id="957" r:id="rId16"/>
    <p:sldId id="687" r:id="rId17"/>
    <p:sldId id="878" r:id="rId18"/>
    <p:sldId id="961" r:id="rId19"/>
    <p:sldId id="918" r:id="rId20"/>
    <p:sldId id="906" r:id="rId21"/>
    <p:sldId id="904" r:id="rId22"/>
    <p:sldId id="962" r:id="rId23"/>
    <p:sldId id="905" r:id="rId24"/>
    <p:sldId id="924" r:id="rId25"/>
    <p:sldId id="891" r:id="rId26"/>
    <p:sldId id="912" r:id="rId27"/>
    <p:sldId id="942" r:id="rId28"/>
    <p:sldId id="943" r:id="rId29"/>
    <p:sldId id="944" r:id="rId30"/>
    <p:sldId id="945" r:id="rId31"/>
    <p:sldId id="963" r:id="rId32"/>
    <p:sldId id="964" r:id="rId33"/>
    <p:sldId id="965" r:id="rId34"/>
    <p:sldId id="966" r:id="rId35"/>
    <p:sldId id="967" r:id="rId36"/>
    <p:sldId id="931" r:id="rId37"/>
    <p:sldId id="935" r:id="rId38"/>
    <p:sldId id="985" r:id="rId39"/>
    <p:sldId id="875" r:id="rId40"/>
    <p:sldId id="968" r:id="rId41"/>
    <p:sldId id="946" r:id="rId42"/>
    <p:sldId id="947" r:id="rId43"/>
    <p:sldId id="969" r:id="rId44"/>
    <p:sldId id="970" r:id="rId45"/>
    <p:sldId id="971" r:id="rId46"/>
    <p:sldId id="932" r:id="rId47"/>
    <p:sldId id="954" r:id="rId48"/>
    <p:sldId id="981" r:id="rId49"/>
    <p:sldId id="911" r:id="rId50"/>
    <p:sldId id="948" r:id="rId51"/>
    <p:sldId id="949" r:id="rId52"/>
    <p:sldId id="972" r:id="rId53"/>
    <p:sldId id="973" r:id="rId54"/>
    <p:sldId id="974" r:id="rId55"/>
    <p:sldId id="975" r:id="rId56"/>
    <p:sldId id="976" r:id="rId57"/>
    <p:sldId id="977" r:id="rId58"/>
    <p:sldId id="978" r:id="rId59"/>
    <p:sldId id="933" r:id="rId60"/>
    <p:sldId id="936" r:id="rId61"/>
    <p:sldId id="986" r:id="rId62"/>
    <p:sldId id="925" r:id="rId63"/>
    <p:sldId id="979" r:id="rId64"/>
    <p:sldId id="980" r:id="rId65"/>
    <p:sldId id="952" r:id="rId66"/>
    <p:sldId id="959" r:id="rId67"/>
    <p:sldId id="960" r:id="rId68"/>
    <p:sldId id="987" r:id="rId69"/>
    <p:sldId id="953" r:id="rId70"/>
    <p:sldId id="929" r:id="rId71"/>
    <p:sldId id="872" r:id="rId72"/>
    <p:sldId id="873" r:id="rId7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125810"/>
    <a:srgbClr val="F6910A"/>
    <a:srgbClr val="EF6011"/>
    <a:srgbClr val="20A31D"/>
    <a:srgbClr val="990033"/>
    <a:srgbClr val="FF7D7D"/>
    <a:srgbClr val="FF3737"/>
    <a:srgbClr val="FF0000"/>
    <a:srgbClr val="FF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2" autoAdjust="0"/>
    <p:restoredTop sz="92523" autoAdjust="0"/>
  </p:normalViewPr>
  <p:slideViewPr>
    <p:cSldViewPr>
      <p:cViewPr varScale="1">
        <p:scale>
          <a:sx n="89" d="100"/>
          <a:sy n="89" d="100"/>
        </p:scale>
        <p:origin x="102" y="8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2022-04-20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428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2022-04-20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28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78710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88039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26404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00970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42647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85281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81657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288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09281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51020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50792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5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大标题-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9588"/>
            <a:ext cx="8001000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684213" y="2316163"/>
            <a:ext cx="74882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lang="en-US" altLang="zh-CN" sz="2000" b="1" dirty="0">
                <a:solidFill>
                  <a:prstClr val="white"/>
                </a:solidFill>
              </a:rPr>
              <a:t>15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章　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FastAPI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框架开发看图猜成语微信小程序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754255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业务流程图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图片 40">
            <a:extLst>
              <a:ext uri="{FF2B5EF4-FFF2-40B4-BE49-F238E27FC236}">
                <a16:creationId xmlns:a16="http://schemas.microsoft.com/office/drawing/2014/main" id="{AE28A891-31B7-4952-9D9D-BB8E1A2D3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7" b="2037"/>
          <a:stretch>
            <a:fillRect/>
          </a:stretch>
        </p:blipFill>
        <p:spPr bwMode="auto">
          <a:xfrm>
            <a:off x="752813" y="1903413"/>
            <a:ext cx="7638374" cy="234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700695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2590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微信授权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图片 2">
            <a:extLst>
              <a:ext uri="{FF2B5EF4-FFF2-40B4-BE49-F238E27FC236}">
                <a16:creationId xmlns:a16="http://schemas.microsoft.com/office/drawing/2014/main" id="{9D3FEFAF-AAC5-4712-85F4-034E55F16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047750"/>
            <a:ext cx="2133600" cy="3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156573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2286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游戏首页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图片 12">
            <a:extLst>
              <a:ext uri="{FF2B5EF4-FFF2-40B4-BE49-F238E27FC236}">
                <a16:creationId xmlns:a16="http://schemas.microsoft.com/office/drawing/2014/main" id="{070D35AE-B0E5-4DDC-8CF6-E2F80D476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23156"/>
            <a:ext cx="2000250" cy="358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782065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3048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答题页面 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图片 15">
            <a:extLst>
              <a:ext uri="{FF2B5EF4-FFF2-40B4-BE49-F238E27FC236}">
                <a16:creationId xmlns:a16="http://schemas.microsoft.com/office/drawing/2014/main" id="{0C75AA9D-AF33-4538-B2B7-1D03ED1D7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123156"/>
            <a:ext cx="2090057" cy="3716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818299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24384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排行榜页面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图片 16">
            <a:extLst>
              <a:ext uri="{FF2B5EF4-FFF2-40B4-BE49-F238E27FC236}">
                <a16:creationId xmlns:a16="http://schemas.microsoft.com/office/drawing/2014/main" id="{5942E3DE-6ACD-4DAA-B9EB-CA8515C5C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123156"/>
            <a:ext cx="2024743" cy="3577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499630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5916" y="2154021"/>
            <a:ext cx="4118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15.3  </a:t>
            </a:r>
            <a:r>
              <a:rPr lang="zh-CN" altLang="en-US" sz="3600" b="1" dirty="0">
                <a:solidFill>
                  <a:schemeClr val="bg1"/>
                </a:solidFill>
              </a:rPr>
              <a:t>系统开发必备</a:t>
            </a:r>
          </a:p>
        </p:txBody>
      </p:sp>
    </p:spTree>
    <p:extLst>
      <p:ext uri="{BB962C8B-B14F-4D97-AF65-F5344CB8AC3E}">
        <p14:creationId xmlns:p14="http://schemas.microsoft.com/office/powerpoint/2010/main" val="2403006717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905000" y="1055659"/>
            <a:ext cx="4191000" cy="142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系统开发环境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文件夹组织结构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89989670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371600" y="1123950"/>
            <a:ext cx="6400800" cy="3264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本系统的软件开发及运行环境具体如下。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操作系统：</a:t>
            </a:r>
            <a:r>
              <a:rPr lang="en-US" altLang="zh-CN" sz="2000" dirty="0"/>
              <a:t>Windows 7</a:t>
            </a:r>
            <a:r>
              <a:rPr lang="zh-CN" altLang="en-US" sz="2000" dirty="0"/>
              <a:t>及以上。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虚拟环境：</a:t>
            </a:r>
            <a:r>
              <a:rPr lang="en-US" altLang="zh-CN" sz="2000" dirty="0" err="1"/>
              <a:t>VirtualEnv</a:t>
            </a:r>
            <a:r>
              <a:rPr lang="zh-CN" altLang="en-US" sz="2000" dirty="0"/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数据库：</a:t>
            </a:r>
            <a:r>
              <a:rPr lang="en-US" altLang="zh-CN" sz="2000" dirty="0" err="1"/>
              <a:t>PyMySQL</a:t>
            </a:r>
            <a:r>
              <a:rPr lang="zh-CN" altLang="en-US" sz="2000" dirty="0"/>
              <a:t>驱动</a:t>
            </a:r>
            <a:r>
              <a:rPr lang="en-US" altLang="zh-CN" sz="2000" dirty="0"/>
              <a:t>+ MySQL</a:t>
            </a:r>
            <a:r>
              <a:rPr lang="zh-CN" altLang="en-US" sz="2000" dirty="0"/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开发工具：微信开发者工具</a:t>
            </a:r>
            <a:r>
              <a:rPr lang="en-US" altLang="zh-CN" sz="2000" dirty="0"/>
              <a:t>+PyCharm</a:t>
            </a:r>
            <a:r>
              <a:rPr lang="zh-CN" altLang="en-US" sz="2000" dirty="0"/>
              <a:t>等。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Python Web</a:t>
            </a:r>
            <a:r>
              <a:rPr lang="zh-CN" altLang="en-US" sz="2000" dirty="0"/>
              <a:t>框架：</a:t>
            </a:r>
            <a:r>
              <a:rPr lang="en-US" altLang="zh-CN" sz="2000" dirty="0" err="1"/>
              <a:t>FastAPI</a:t>
            </a:r>
            <a:r>
              <a:rPr lang="zh-CN" altLang="en-US" sz="2000" dirty="0"/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接口调试工具：</a:t>
            </a:r>
            <a:r>
              <a:rPr lang="en-US" altLang="zh-CN" sz="2000" dirty="0"/>
              <a:t>Postman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31486315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文件夹组织结构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图片 1">
            <a:extLst>
              <a:ext uri="{FF2B5EF4-FFF2-40B4-BE49-F238E27FC236}">
                <a16:creationId xmlns:a16="http://schemas.microsoft.com/office/drawing/2014/main" id="{E23BEF98-56E0-4341-A3AF-24D26DC2C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733550"/>
            <a:ext cx="5715000" cy="2749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193462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7550" y="2154021"/>
            <a:ext cx="3655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15.4  </a:t>
            </a:r>
            <a:r>
              <a:rPr lang="zh-CN" altLang="en-US" sz="3600" b="1" dirty="0">
                <a:solidFill>
                  <a:schemeClr val="bg1"/>
                </a:solidFill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1177855868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55868" y="1366875"/>
            <a:ext cx="6232264" cy="2802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微信小程序，实现了应用“触手可及”的梦想，开发者可以快速地开发出一个小程序，用户扫一扫或搜一下即可打开应用。小程序可以在微信内被便捷地获取和传播，同时具有出色的使用体验。本章将使用</a:t>
            </a:r>
            <a:r>
              <a:rPr lang="en-US" altLang="zh-CN" sz="2000" dirty="0"/>
              <a:t>Python Flask</a:t>
            </a:r>
            <a:r>
              <a:rPr lang="zh-CN" altLang="en-US" sz="2000" dirty="0"/>
              <a:t>框架为小程序提供</a:t>
            </a:r>
            <a:r>
              <a:rPr lang="en-US" altLang="zh-CN" sz="2000" dirty="0"/>
              <a:t>API</a:t>
            </a:r>
            <a:r>
              <a:rPr lang="zh-CN" altLang="en-US" sz="2000" dirty="0"/>
              <a:t>接口，开发一款寓教于乐的小程序</a:t>
            </a:r>
            <a:r>
              <a:rPr lang="en-US" altLang="zh-CN" sz="2000" dirty="0"/>
              <a:t>——</a:t>
            </a:r>
            <a:r>
              <a:rPr lang="zh-CN" altLang="en-US" sz="2000" dirty="0"/>
              <a:t>看图猜成语。</a:t>
            </a:r>
          </a:p>
        </p:txBody>
      </p:sp>
    </p:spTree>
    <p:extLst>
      <p:ext uri="{BB962C8B-B14F-4D97-AF65-F5344CB8AC3E}">
        <p14:creationId xmlns:p14="http://schemas.microsoft.com/office/powerpoint/2010/main" val="2950153258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47800" y="1276351"/>
            <a:ext cx="5638800" cy="18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数据库概要说明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数据表模型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模型对象方法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34175491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164771" y="1350963"/>
            <a:ext cx="7391400" cy="2340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本项目采用</a:t>
            </a:r>
            <a:r>
              <a:rPr lang="en-US" altLang="zh-CN" sz="2000" dirty="0"/>
              <a:t>MySQL</a:t>
            </a:r>
            <a:r>
              <a:rPr lang="zh-CN" altLang="en-US" sz="2000" dirty="0"/>
              <a:t>数据库，数据库名称为</a:t>
            </a:r>
            <a:r>
              <a:rPr lang="en-US" altLang="zh-CN" sz="2000" dirty="0"/>
              <a:t>idiom</a:t>
            </a:r>
            <a:r>
              <a:rPr lang="zh-CN" altLang="en-US" sz="2000" dirty="0"/>
              <a:t>。在小程序中涉及用户信息和题目信息，所以在</a:t>
            </a:r>
            <a:r>
              <a:rPr lang="en-US" altLang="zh-CN" sz="2000" dirty="0"/>
              <a:t>idiom</a:t>
            </a:r>
            <a:r>
              <a:rPr lang="zh-CN" altLang="en-US" sz="2000" dirty="0"/>
              <a:t>数据库下包含</a:t>
            </a:r>
            <a:r>
              <a:rPr lang="en-US" altLang="zh-CN" sz="2000" dirty="0"/>
              <a:t>user</a:t>
            </a:r>
            <a:r>
              <a:rPr lang="zh-CN" altLang="en-US" sz="2000" dirty="0"/>
              <a:t>和</a:t>
            </a:r>
            <a:r>
              <a:rPr lang="en-US" altLang="zh-CN" sz="2000" dirty="0"/>
              <a:t>game</a:t>
            </a:r>
            <a:r>
              <a:rPr lang="zh-CN" altLang="en-US" sz="2000" dirty="0"/>
              <a:t>两张数据表。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user</a:t>
            </a:r>
            <a:r>
              <a:rPr lang="zh-CN" altLang="en-US" sz="2000" dirty="0"/>
              <a:t>表：存储用户信息，包括用户昵称、头像和排名等。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game</a:t>
            </a:r>
            <a:r>
              <a:rPr lang="zh-CN" altLang="en-US" sz="2000" dirty="0"/>
              <a:t>表：存储题目信息，包括图片、答案和备选项等。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32224614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4282" y="2154021"/>
            <a:ext cx="4581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15.5  </a:t>
            </a:r>
            <a:r>
              <a:rPr lang="zh-CN" altLang="en-US" sz="3600" b="1" dirty="0">
                <a:solidFill>
                  <a:schemeClr val="bg1"/>
                </a:solidFill>
              </a:rPr>
              <a:t>小程序开发必备</a:t>
            </a:r>
          </a:p>
        </p:txBody>
      </p:sp>
    </p:spTree>
    <p:extLst>
      <p:ext uri="{BB962C8B-B14F-4D97-AF65-F5344CB8AC3E}">
        <p14:creationId xmlns:p14="http://schemas.microsoft.com/office/powerpoint/2010/main" val="3891582641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47800" y="1276350"/>
            <a:ext cx="6019800" cy="18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注册小程序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小程序信息完善及开发前准备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下载微信开发工具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145087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注册小程序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图片 4">
            <a:extLst>
              <a:ext uri="{FF2B5EF4-FFF2-40B4-BE49-F238E27FC236}">
                <a16:creationId xmlns:a16="http://schemas.microsoft.com/office/drawing/2014/main" id="{7C5EC8B6-F4F5-46C7-81C0-1AE021B11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3" b="5135"/>
          <a:stretch>
            <a:fillRect/>
          </a:stretch>
        </p:blipFill>
        <p:spPr bwMode="auto">
          <a:xfrm>
            <a:off x="817406" y="1765187"/>
            <a:ext cx="7509187" cy="250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781579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选择小程序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图片 5">
            <a:extLst>
              <a:ext uri="{FF2B5EF4-FFF2-40B4-BE49-F238E27FC236}">
                <a16:creationId xmlns:a16="http://schemas.microsoft.com/office/drawing/2014/main" id="{B6E2D17B-2CB8-450E-B222-EBBF086D2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" t="1662" r="887" b="1215"/>
          <a:stretch>
            <a:fillRect/>
          </a:stretch>
        </p:blipFill>
        <p:spPr bwMode="auto">
          <a:xfrm>
            <a:off x="2156125" y="1581150"/>
            <a:ext cx="4831750" cy="294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254132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注册小程序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图片 6">
            <a:extLst>
              <a:ext uri="{FF2B5EF4-FFF2-40B4-BE49-F238E27FC236}">
                <a16:creationId xmlns:a16="http://schemas.microsoft.com/office/drawing/2014/main" id="{39B5D7B5-E0FE-4824-AE00-7641F7DCD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0" t="867" r="157" b="732"/>
          <a:stretch>
            <a:fillRect/>
          </a:stretch>
        </p:blipFill>
        <p:spPr bwMode="auto">
          <a:xfrm>
            <a:off x="2087562" y="1581150"/>
            <a:ext cx="4968875" cy="32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9857291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781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填写主体信息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图片 45">
            <a:extLst>
              <a:ext uri="{FF2B5EF4-FFF2-40B4-BE49-F238E27FC236}">
                <a16:creationId xmlns:a16="http://schemas.microsoft.com/office/drawing/2014/main" id="{F03E5A18-DB75-4B4C-8558-6B4FF203D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81150"/>
            <a:ext cx="5029200" cy="3149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559883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登录小程序管理平台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图片 46">
            <a:extLst>
              <a:ext uri="{FF2B5EF4-FFF2-40B4-BE49-F238E27FC236}">
                <a16:creationId xmlns:a16="http://schemas.microsoft.com/office/drawing/2014/main" id="{56A09C8C-A69D-4FB8-9F1D-766F1C108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862" y="1657350"/>
            <a:ext cx="6360276" cy="304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064391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添加服务类目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图片 47">
            <a:extLst>
              <a:ext uri="{FF2B5EF4-FFF2-40B4-BE49-F238E27FC236}">
                <a16:creationId xmlns:a16="http://schemas.microsoft.com/office/drawing/2014/main" id="{EA14183B-3F1E-4C67-8B25-CA0EE63ABCF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581150"/>
            <a:ext cx="4038600" cy="307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69265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558654"/>
            <a:ext cx="6934200" cy="1851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9183" y="2154021"/>
            <a:ext cx="3191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15.1  </a:t>
            </a:r>
            <a:r>
              <a:rPr lang="zh-CN" altLang="en-US" sz="3600" b="1" dirty="0">
                <a:solidFill>
                  <a:schemeClr val="bg1"/>
                </a:solidFill>
              </a:rPr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4127094505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绑定开发者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图片 48">
            <a:extLst>
              <a:ext uri="{FF2B5EF4-FFF2-40B4-BE49-F238E27FC236}">
                <a16:creationId xmlns:a16="http://schemas.microsoft.com/office/drawing/2014/main" id="{C1C2EB16-3A8E-401F-AA0D-F9C012A9E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956" y="1453244"/>
            <a:ext cx="3494088" cy="3324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113398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获取</a:t>
            </a:r>
            <a:r>
              <a:rPr lang="en-US" altLang="zh-CN" sz="3200" dirty="0" err="1">
                <a:latin typeface="+mj-lt"/>
                <a:ea typeface="+mj-ea"/>
                <a:cs typeface="+mj-cs"/>
              </a:rPr>
              <a:t>AppID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和</a:t>
            </a:r>
            <a:r>
              <a:rPr lang="en-US" altLang="zh-CN" sz="3200" dirty="0" err="1">
                <a:latin typeface="+mj-lt"/>
                <a:ea typeface="+mj-ea"/>
                <a:cs typeface="+mj-cs"/>
              </a:rPr>
              <a:t>AppSecret</a:t>
            </a: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图片 49">
            <a:extLst>
              <a:ext uri="{FF2B5EF4-FFF2-40B4-BE49-F238E27FC236}">
                <a16:creationId xmlns:a16="http://schemas.microsoft.com/office/drawing/2014/main" id="{5FE92D9D-669B-4A37-AEBE-1BEB5F405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323" y="1809750"/>
            <a:ext cx="6503354" cy="281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552576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下载微信开发者工具 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图片 50">
            <a:extLst>
              <a:ext uri="{FF2B5EF4-FFF2-40B4-BE49-F238E27FC236}">
                <a16:creationId xmlns:a16="http://schemas.microsoft.com/office/drawing/2014/main" id="{7D7A585A-EB57-4263-A374-4E6F684C5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58" y="2076450"/>
            <a:ext cx="553788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994706"/>
      </p:ext>
    </p:extLst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3429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选择微信小程序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图片 13">
            <a:extLst>
              <a:ext uri="{FF2B5EF4-FFF2-40B4-BE49-F238E27FC236}">
                <a16:creationId xmlns:a16="http://schemas.microsoft.com/office/drawing/2014/main" id="{BE50A532-8322-454D-B091-D55B7DF80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3156"/>
            <a:ext cx="2590800" cy="3666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7456590"/>
      </p:ext>
    </p:extLst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开发者工具面板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图片 14">
            <a:extLst>
              <a:ext uri="{FF2B5EF4-FFF2-40B4-BE49-F238E27FC236}">
                <a16:creationId xmlns:a16="http://schemas.microsoft.com/office/drawing/2014/main" id="{0380E3C4-F65C-4BDE-9E93-91C412C4C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194" y="1657350"/>
            <a:ext cx="3665611" cy="305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7408813"/>
      </p:ext>
    </p:extLst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" y="1327755"/>
            <a:ext cx="8610600" cy="22988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154019"/>
            <a:ext cx="5971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15.6  </a:t>
            </a:r>
            <a:r>
              <a:rPr lang="zh-CN" altLang="en-US" sz="3600" b="1" dirty="0">
                <a:solidFill>
                  <a:schemeClr val="bg1"/>
                </a:solidFill>
              </a:rPr>
              <a:t>首页登录授权模块设计</a:t>
            </a:r>
          </a:p>
        </p:txBody>
      </p:sp>
    </p:spTree>
    <p:extLst>
      <p:ext uri="{BB962C8B-B14F-4D97-AF65-F5344CB8AC3E}">
        <p14:creationId xmlns:p14="http://schemas.microsoft.com/office/powerpoint/2010/main" val="4141025530"/>
      </p:ext>
    </p:extLst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47800" y="1276350"/>
            <a:ext cx="5791200" cy="18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首页登录授权模块概述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首页页面设计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登录授权接口实现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64170932"/>
      </p:ext>
    </p:extLst>
  </p:cSld>
  <p:clrMapOvr>
    <a:masterClrMapping/>
  </p:clrMapOvr>
  <p:transition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066800" y="1368668"/>
            <a:ext cx="7010400" cy="2340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打开看图猜成语小程序，首先进入的页面是小程序的首页。首页的作用不仅仅是对小程序的总体概述，更重要的是获取用户信息。我们需要判断该用户是否登录过看图猜成语小程  序，如果是首次登录，那么需要用户授权用户信息。用户同意授权后，通过</a:t>
            </a:r>
            <a:r>
              <a:rPr lang="en-US" altLang="zh-CN" sz="2000" dirty="0"/>
              <a:t>API</a:t>
            </a:r>
            <a:r>
              <a:rPr lang="zh-CN" altLang="en-US" sz="2000" dirty="0"/>
              <a:t>接口将用户信息存入数据库中。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74362752"/>
      </p:ext>
    </p:extLst>
  </p:cSld>
  <p:clrMapOvr>
    <a:masterClrMapping/>
  </p:clrMapOvr>
  <p:transition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2667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小程序首页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图片 52">
            <a:extLst>
              <a:ext uri="{FF2B5EF4-FFF2-40B4-BE49-F238E27FC236}">
                <a16:creationId xmlns:a16="http://schemas.microsoft.com/office/drawing/2014/main" id="{776FC48F-12A2-47E2-8982-4F7E2A4A4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047750"/>
            <a:ext cx="2057400" cy="36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378883"/>
      </p:ext>
    </p:extLst>
  </p:cSld>
  <p:clrMapOvr>
    <a:masterClrMapping/>
  </p:clrMapOvr>
  <p:transition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Token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验证流程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图片 56">
            <a:extLst>
              <a:ext uri="{FF2B5EF4-FFF2-40B4-BE49-F238E27FC236}">
                <a16:creationId xmlns:a16="http://schemas.microsoft.com/office/drawing/2014/main" id="{84F0B136-4A40-4347-8524-DBD51A619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4" r="2740"/>
          <a:stretch>
            <a:fillRect/>
          </a:stretch>
        </p:blipFill>
        <p:spPr bwMode="auto">
          <a:xfrm>
            <a:off x="1290596" y="1581150"/>
            <a:ext cx="6562807" cy="2981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33556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609600" y="1395640"/>
            <a:ext cx="7772400" cy="3278188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16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为了满足用户看图来猜成语的需求，本系统应该具备以下功能。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具备小程序授权登录功能，用户通过授权后才能参与游戏。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具备显示当前关卡功能。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具备显示用户信息功能，包括用户头像等。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具备答题功能，用户可从备选信息中选择</a:t>
            </a:r>
            <a:r>
              <a:rPr lang="en-US" altLang="zh-CN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个字作为答案。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具备判卷功能，用户填写答案后，提示正确或错误信息。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具备自动下一题功能，用户通过本题后，自动进入下一题。如果全部通过，则显示通关信息。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具备排行榜功能，用户通关后可以查看比赛排名。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具备分享好友功能，用户可以将小程序分享至朋友圈或分享给好友。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5079424"/>
      </p:ext>
    </p:extLst>
  </p:cSld>
  <p:clrMapOvr>
    <a:masterClrMapping/>
  </p:clrMapOvr>
  <p:transition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首页模块流程图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" name="图片 1">
            <a:extLst>
              <a:ext uri="{FF2B5EF4-FFF2-40B4-BE49-F238E27FC236}">
                <a16:creationId xmlns:a16="http://schemas.microsoft.com/office/drawing/2014/main" id="{F6E90984-B5F1-4F65-9A21-DB2E744A9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" t="11905" r="902" b="8334"/>
          <a:stretch>
            <a:fillRect/>
          </a:stretch>
        </p:blipFill>
        <p:spPr bwMode="auto">
          <a:xfrm>
            <a:off x="640319" y="1955006"/>
            <a:ext cx="7863362" cy="1759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78281"/>
      </p:ext>
    </p:extLst>
  </p:cSld>
  <p:clrMapOvr>
    <a:masterClrMapping/>
  </p:clrMapOvr>
  <p:transition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3429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提示授权登录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图片 58">
            <a:extLst>
              <a:ext uri="{FF2B5EF4-FFF2-40B4-BE49-F238E27FC236}">
                <a16:creationId xmlns:a16="http://schemas.microsoft.com/office/drawing/2014/main" id="{A290A63C-4FA1-4939-AE14-AC3FF6C5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71" y="971550"/>
            <a:ext cx="2209800" cy="390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295110"/>
      </p:ext>
    </p:extLst>
  </p:cSld>
  <p:clrMapOvr>
    <a:masterClrMapping/>
  </p:clrMapOvr>
  <p:transition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3429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微信授权提示框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图片 19">
            <a:extLst>
              <a:ext uri="{FF2B5EF4-FFF2-40B4-BE49-F238E27FC236}">
                <a16:creationId xmlns:a16="http://schemas.microsoft.com/office/drawing/2014/main" id="{2DE82E36-1F84-4953-89FB-BC950C6F8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123156"/>
            <a:ext cx="2133600" cy="3757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8753662"/>
      </p:ext>
    </p:extLst>
  </p:cSld>
  <p:clrMapOvr>
    <a:masterClrMapping/>
  </p:clrMapOvr>
  <p:transition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4876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授权后的游戏首页效果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图片 20">
            <a:extLst>
              <a:ext uri="{FF2B5EF4-FFF2-40B4-BE49-F238E27FC236}">
                <a16:creationId xmlns:a16="http://schemas.microsoft.com/office/drawing/2014/main" id="{C7A676FA-4354-4B2B-AD15-FBBC0319F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1504950"/>
            <a:ext cx="1905000" cy="3404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034410"/>
      </p:ext>
    </p:extLst>
  </p:cSld>
  <p:clrMapOvr>
    <a:masterClrMapping/>
  </p:clrMapOvr>
  <p:transition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JWT Token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数据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图片 78">
            <a:extLst>
              <a:ext uri="{FF2B5EF4-FFF2-40B4-BE49-F238E27FC236}">
                <a16:creationId xmlns:a16="http://schemas.microsoft.com/office/drawing/2014/main" id="{1821CA3D-3EE0-4C85-94D3-C2D5A7596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2" b="2486"/>
          <a:stretch>
            <a:fillRect/>
          </a:stretch>
        </p:blipFill>
        <p:spPr bwMode="auto">
          <a:xfrm>
            <a:off x="472640" y="2258786"/>
            <a:ext cx="819872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6136812"/>
      </p:ext>
    </p:extLst>
  </p:cSld>
  <p:clrMapOvr>
    <a:masterClrMapping/>
  </p:clrMapOvr>
  <p:transition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4726" y="2154021"/>
            <a:ext cx="3680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15.7  </a:t>
            </a:r>
            <a:r>
              <a:rPr lang="zh-CN" altLang="en-US" sz="3200" b="1" dirty="0">
                <a:solidFill>
                  <a:schemeClr val="bg1"/>
                </a:solidFill>
              </a:rPr>
              <a:t>答题模块设计</a:t>
            </a:r>
          </a:p>
        </p:txBody>
      </p:sp>
    </p:spTree>
    <p:extLst>
      <p:ext uri="{BB962C8B-B14F-4D97-AF65-F5344CB8AC3E}">
        <p14:creationId xmlns:p14="http://schemas.microsoft.com/office/powerpoint/2010/main" val="2293193282"/>
      </p:ext>
    </p:extLst>
  </p:cSld>
  <p:clrMapOvr>
    <a:masterClrMapping/>
  </p:clrMapOvr>
  <p:transition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47800" y="1276350"/>
            <a:ext cx="4953000" cy="18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答题模块概述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答题页面设计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答题接口实现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96547205"/>
      </p:ext>
    </p:extLst>
  </p:cSld>
  <p:clrMapOvr>
    <a:masterClrMapping/>
  </p:clrMapOvr>
  <p:transition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533400" y="1581150"/>
            <a:ext cx="8077200" cy="2340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答题页面主要有如下</a:t>
            </a:r>
            <a:r>
              <a:rPr lang="en-US" altLang="zh-CN" sz="2000" dirty="0"/>
              <a:t>4</a:t>
            </a:r>
            <a:r>
              <a:rPr lang="zh-CN" altLang="en-US" sz="2000" dirty="0"/>
              <a:t>个部分。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关卡：显示用户当前正在挑战的关卡。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图片：显示成语题目图片。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答案：显示</a:t>
            </a:r>
            <a:r>
              <a:rPr lang="en-US" altLang="zh-CN" sz="2000" dirty="0"/>
              <a:t>4</a:t>
            </a:r>
            <a:r>
              <a:rPr lang="zh-CN" altLang="en-US" sz="2000" dirty="0"/>
              <a:t>字成语输入框。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备选项：显示</a:t>
            </a:r>
            <a:r>
              <a:rPr lang="en-US" altLang="zh-CN" sz="2000" dirty="0"/>
              <a:t>18</a:t>
            </a:r>
            <a:r>
              <a:rPr lang="zh-CN" altLang="en-US" sz="2000" dirty="0"/>
              <a:t>个字的备选项，其中包括</a:t>
            </a:r>
            <a:r>
              <a:rPr lang="en-US" altLang="zh-CN" sz="2000" dirty="0"/>
              <a:t>4</a:t>
            </a:r>
            <a:r>
              <a:rPr lang="zh-CN" altLang="en-US" sz="2000" dirty="0"/>
              <a:t>个字的正确答案选项。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7680827"/>
      </p:ext>
    </p:extLst>
  </p:cSld>
  <p:clrMapOvr>
    <a:masterClrMapping/>
  </p:clrMapOvr>
  <p:transition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2514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答题页面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6" name="图片 61">
            <a:extLst>
              <a:ext uri="{FF2B5EF4-FFF2-40B4-BE49-F238E27FC236}">
                <a16:creationId xmlns:a16="http://schemas.microsoft.com/office/drawing/2014/main" id="{CFEAB0E4-D76B-4C50-8BB4-0A5227AD3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047750"/>
            <a:ext cx="2133600" cy="379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042494"/>
      </p:ext>
    </p:extLst>
  </p:cSld>
  <p:clrMapOvr>
    <a:masterClrMapping/>
  </p:clrMapOvr>
  <p:transition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答题模块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0" name="图片 1">
            <a:extLst>
              <a:ext uri="{FF2B5EF4-FFF2-40B4-BE49-F238E27FC236}">
                <a16:creationId xmlns:a16="http://schemas.microsoft.com/office/drawing/2014/main" id="{F45BB3F9-468C-4203-87F7-DE2348F698C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" b="8757"/>
          <a:stretch>
            <a:fillRect/>
          </a:stretch>
        </p:blipFill>
        <p:spPr bwMode="auto">
          <a:xfrm>
            <a:off x="881248" y="2062843"/>
            <a:ext cx="7381504" cy="160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579409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428750"/>
            <a:ext cx="8001000" cy="21361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5917" y="2154021"/>
            <a:ext cx="4118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15.2  </a:t>
            </a:r>
            <a:r>
              <a:rPr lang="zh-CN" altLang="en-US" sz="3600" b="1" dirty="0">
                <a:solidFill>
                  <a:schemeClr val="bg1"/>
                </a:solidFill>
              </a:rPr>
              <a:t>系统功能设计</a:t>
            </a:r>
          </a:p>
        </p:txBody>
      </p:sp>
    </p:spTree>
    <p:extLst>
      <p:ext uri="{BB962C8B-B14F-4D97-AF65-F5344CB8AC3E}">
        <p14:creationId xmlns:p14="http://schemas.microsoft.com/office/powerpoint/2010/main" val="914813141"/>
      </p:ext>
    </p:extLst>
  </p:cSld>
  <p:clrMapOvr>
    <a:masterClrMapping/>
  </p:clrMapOvr>
  <p:transition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2209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选择选项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图片 23">
            <a:extLst>
              <a:ext uri="{FF2B5EF4-FFF2-40B4-BE49-F238E27FC236}">
                <a16:creationId xmlns:a16="http://schemas.microsoft.com/office/drawing/2014/main" id="{FC5F4BB6-37AA-4C2D-9E12-969FABC0A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9" y="1047750"/>
            <a:ext cx="2035627" cy="3629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508650"/>
      </p:ext>
    </p:extLst>
  </p:cSld>
  <p:clrMapOvr>
    <a:masterClrMapping/>
  </p:clrMapOvr>
  <p:transition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删除错误选项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" name="图片 24">
            <a:extLst>
              <a:ext uri="{FF2B5EF4-FFF2-40B4-BE49-F238E27FC236}">
                <a16:creationId xmlns:a16="http://schemas.microsoft.com/office/drawing/2014/main" id="{1D304187-6BAF-4C24-A1A8-702E0F3A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4" b="1924"/>
          <a:stretch>
            <a:fillRect/>
          </a:stretch>
        </p:blipFill>
        <p:spPr bwMode="auto">
          <a:xfrm>
            <a:off x="2438400" y="1581150"/>
            <a:ext cx="4267200" cy="315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901374"/>
      </p:ext>
    </p:extLst>
  </p:cSld>
  <p:clrMapOvr>
    <a:masterClrMapping/>
  </p:clrMapOvr>
  <p:transition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2971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答案错误效果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2" name="图片 63">
            <a:extLst>
              <a:ext uri="{FF2B5EF4-FFF2-40B4-BE49-F238E27FC236}">
                <a16:creationId xmlns:a16="http://schemas.microsoft.com/office/drawing/2014/main" id="{122B53BC-F6A6-4875-8A9F-1288E22A7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9"/>
          <a:stretch>
            <a:fillRect/>
          </a:stretch>
        </p:blipFill>
        <p:spPr bwMode="auto">
          <a:xfrm>
            <a:off x="4572000" y="1047750"/>
            <a:ext cx="2057400" cy="367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4361607"/>
      </p:ext>
    </p:extLst>
  </p:cSld>
  <p:clrMapOvr>
    <a:masterClrMapping/>
  </p:clrMapOvr>
  <p:transition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31242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答案正确效果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图片 64">
            <a:extLst>
              <a:ext uri="{FF2B5EF4-FFF2-40B4-BE49-F238E27FC236}">
                <a16:creationId xmlns:a16="http://schemas.microsoft.com/office/drawing/2014/main" id="{77DF2267-0772-469C-805D-F0FE3F553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1"/>
          <a:stretch>
            <a:fillRect/>
          </a:stretch>
        </p:blipFill>
        <p:spPr bwMode="auto">
          <a:xfrm>
            <a:off x="4419600" y="930729"/>
            <a:ext cx="2209800" cy="388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635961"/>
      </p:ext>
    </p:extLst>
  </p:cSld>
  <p:clrMapOvr>
    <a:masterClrMapping/>
  </p:clrMapOvr>
  <p:transition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微信开发者工具查看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Token</a:t>
            </a: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0" name="图片 95">
            <a:extLst>
              <a:ext uri="{FF2B5EF4-FFF2-40B4-BE49-F238E27FC236}">
                <a16:creationId xmlns:a16="http://schemas.microsoft.com/office/drawing/2014/main" id="{5DB20030-C601-46F2-8190-4ABDEE024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910" y="1504950"/>
            <a:ext cx="5578179" cy="311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875400"/>
      </p:ext>
    </p:extLst>
  </p:cSld>
  <p:clrMapOvr>
    <a:masterClrMapping/>
  </p:clrMapOvr>
  <p:transition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设置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Headers</a:t>
            </a: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4" name="图片 90">
            <a:extLst>
              <a:ext uri="{FF2B5EF4-FFF2-40B4-BE49-F238E27FC236}">
                <a16:creationId xmlns:a16="http://schemas.microsoft.com/office/drawing/2014/main" id="{CC6FD3ED-FC15-49EC-BBE4-CBECA6999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98" y="1885950"/>
            <a:ext cx="7854004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209893"/>
      </p:ext>
    </p:extLst>
  </p:cSld>
  <p:clrMapOvr>
    <a:masterClrMapping/>
  </p:clrMapOvr>
  <p:transition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发送请求信息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8" name="图片 97">
            <a:extLst>
              <a:ext uri="{FF2B5EF4-FFF2-40B4-BE49-F238E27FC236}">
                <a16:creationId xmlns:a16="http://schemas.microsoft.com/office/drawing/2014/main" id="{15A75B83-1913-4E9A-AD0F-718012B68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6"/>
          <a:stretch>
            <a:fillRect/>
          </a:stretch>
        </p:blipFill>
        <p:spPr bwMode="auto">
          <a:xfrm>
            <a:off x="1824525" y="1581150"/>
            <a:ext cx="5494949" cy="2988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668578"/>
      </p:ext>
    </p:extLst>
  </p:cSld>
  <p:clrMapOvr>
    <a:masterClrMapping/>
  </p:clrMapOvr>
  <p:transition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 Token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错误提示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2" name="图片 100">
            <a:extLst>
              <a:ext uri="{FF2B5EF4-FFF2-40B4-BE49-F238E27FC236}">
                <a16:creationId xmlns:a16="http://schemas.microsoft.com/office/drawing/2014/main" id="{A5B79E6C-A72A-4A44-A280-51DFED0E3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9"/>
          <a:stretch>
            <a:fillRect/>
          </a:stretch>
        </p:blipFill>
        <p:spPr bwMode="auto">
          <a:xfrm>
            <a:off x="1204912" y="1809750"/>
            <a:ext cx="6734175" cy="2642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620390"/>
      </p:ext>
    </p:extLst>
  </p:cSld>
  <p:clrMapOvr>
    <a:masterClrMapping/>
  </p:clrMapOvr>
  <p:transition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4726" y="2154021"/>
            <a:ext cx="3680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15.8  </a:t>
            </a:r>
            <a:r>
              <a:rPr lang="zh-CN" altLang="en-US" sz="3200" b="1" dirty="0">
                <a:solidFill>
                  <a:schemeClr val="bg1"/>
                </a:solidFill>
              </a:rPr>
              <a:t>通关模块设计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799757"/>
      </p:ext>
    </p:extLst>
  </p:cSld>
  <p:clrMapOvr>
    <a:masterClrMapping/>
  </p:clrMapOvr>
  <p:transition>
    <p:wip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47800" y="1276350"/>
            <a:ext cx="4343400" cy="142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通关模块概述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通关页面设计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24566202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600200" y="1504951"/>
            <a:ext cx="5181600" cy="1879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系统功能结构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系统业务流程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系统预览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96106208"/>
      </p:ext>
    </p:extLst>
  </p:cSld>
  <p:clrMapOvr>
    <a:masterClrMapping/>
  </p:clrMapOvr>
  <p:transition>
    <p:wip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143000" y="1657350"/>
            <a:ext cx="6858000" cy="2340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当用户通过关卡数大于游戏总关卡数时，表示用户已经通关，页面会跳转至通关页面。通关模块相对简单，只包括“告诉朋友”和“返回主页”两个按钮。单击“告诉朋友”按钮，可以分享给好友；单击“返回主页”按钮，则跳转至本游戏首页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60226602"/>
      </p:ext>
    </p:extLst>
  </p:cSld>
  <p:clrMapOvr>
    <a:masterClrMapping/>
  </p:clrMapOvr>
  <p:transition>
    <p:wip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2667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通关页面效果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6" name="图片 33">
            <a:extLst>
              <a:ext uri="{FF2B5EF4-FFF2-40B4-BE49-F238E27FC236}">
                <a16:creationId xmlns:a16="http://schemas.microsoft.com/office/drawing/2014/main" id="{EAE75648-CA28-4542-881D-65DBC05DA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886" y="971550"/>
            <a:ext cx="2090057" cy="372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944336"/>
      </p:ext>
    </p:extLst>
  </p:cSld>
  <p:clrMapOvr>
    <a:masterClrMapping/>
  </p:clrMapOvr>
  <p:transition>
    <p:wip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通关模块流程图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0" name="图片 1">
            <a:extLst>
              <a:ext uri="{FF2B5EF4-FFF2-40B4-BE49-F238E27FC236}">
                <a16:creationId xmlns:a16="http://schemas.microsoft.com/office/drawing/2014/main" id="{DF12744E-EED5-4867-B434-D11BA7D6A8C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7" b="9843"/>
          <a:stretch>
            <a:fillRect/>
          </a:stretch>
        </p:blipFill>
        <p:spPr bwMode="auto">
          <a:xfrm>
            <a:off x="785812" y="2112963"/>
            <a:ext cx="75723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176464"/>
      </p:ext>
    </p:extLst>
  </p:cSld>
  <p:clrMapOvr>
    <a:masterClrMapping/>
  </p:clrMapOvr>
  <p:transition>
    <p:wip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3429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分享提示框效果 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4" name="图片 35">
            <a:extLst>
              <a:ext uri="{FF2B5EF4-FFF2-40B4-BE49-F238E27FC236}">
                <a16:creationId xmlns:a16="http://schemas.microsoft.com/office/drawing/2014/main" id="{332C5B63-D78A-449C-A32F-8B88540D6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23950"/>
            <a:ext cx="2057400" cy="3630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7673646"/>
      </p:ext>
    </p:extLst>
  </p:cSld>
  <p:clrMapOvr>
    <a:masterClrMapping/>
  </p:clrMapOvr>
  <p:transition>
    <p:wip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3048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分享成功效果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8" name="图片 68">
            <a:extLst>
              <a:ext uri="{FF2B5EF4-FFF2-40B4-BE49-F238E27FC236}">
                <a16:creationId xmlns:a16="http://schemas.microsoft.com/office/drawing/2014/main" id="{9ED7DD97-AE8D-495F-9EB8-A10632056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047750"/>
            <a:ext cx="2057400" cy="363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2222497"/>
      </p:ext>
    </p:extLst>
  </p:cSld>
  <p:clrMapOvr>
    <a:masterClrMapping/>
  </p:clrMapOvr>
  <p:transition>
    <p:wip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8740" y="2154021"/>
            <a:ext cx="4092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15.9  </a:t>
            </a:r>
            <a:r>
              <a:rPr lang="zh-CN" altLang="en-US" sz="3200" b="1" dirty="0">
                <a:solidFill>
                  <a:schemeClr val="bg1"/>
                </a:solidFill>
              </a:rPr>
              <a:t>排行榜模块设计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911821"/>
      </p:ext>
    </p:extLst>
  </p:cSld>
  <p:clrMapOvr>
    <a:masterClrMapping/>
  </p:clrMapOvr>
  <p:transition>
    <p:wip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47800" y="1276350"/>
            <a:ext cx="4343400" cy="18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排行榜模块概述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排行榜页面设计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排行榜接口实现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16168934"/>
      </p:ext>
    </p:extLst>
  </p:cSld>
  <p:clrMapOvr>
    <a:masterClrMapping/>
  </p:clrMapOvr>
  <p:transition>
    <p:wip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333500" y="1581150"/>
            <a:ext cx="6477000" cy="2340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用户可以在首页单击“排行榜”按钮，查看游戏的总排行榜。该模块主要显示通过关卡数排名前</a:t>
            </a:r>
            <a:r>
              <a:rPr lang="en-US" altLang="zh-CN" sz="2000" dirty="0"/>
              <a:t>10</a:t>
            </a:r>
            <a:r>
              <a:rPr lang="zh-CN" altLang="en-US" sz="2000" dirty="0"/>
              <a:t>的用户信息，包括用户排名、用户头像、用户昵称以及通关关卡数。我们可以通过查找</a:t>
            </a:r>
            <a:r>
              <a:rPr lang="en-US" altLang="zh-CN" sz="2000" dirty="0"/>
              <a:t>user</a:t>
            </a:r>
            <a:r>
              <a:rPr lang="zh-CN" altLang="en-US" sz="2000" dirty="0"/>
              <a:t>表，并根据</a:t>
            </a:r>
            <a:r>
              <a:rPr lang="en-US" altLang="zh-CN" sz="2000" dirty="0"/>
              <a:t>user</a:t>
            </a:r>
            <a:r>
              <a:rPr lang="zh-CN" altLang="en-US" sz="2000" dirty="0"/>
              <a:t>表的</a:t>
            </a:r>
            <a:r>
              <a:rPr lang="en-US" altLang="zh-CN" sz="2000" dirty="0" err="1"/>
              <a:t>sesion</a:t>
            </a:r>
            <a:r>
              <a:rPr lang="zh-CN" altLang="en-US" sz="2000" dirty="0"/>
              <a:t>字段进行排名，然后筛选</a:t>
            </a:r>
            <a:r>
              <a:rPr lang="en-US" altLang="zh-CN" sz="2000" dirty="0"/>
              <a:t>10</a:t>
            </a:r>
            <a:r>
              <a:rPr lang="zh-CN" altLang="en-US" sz="2000" dirty="0"/>
              <a:t>条数据。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13082795"/>
      </p:ext>
    </p:extLst>
  </p:cSld>
  <p:clrMapOvr>
    <a:masterClrMapping/>
  </p:clrMapOvr>
  <p:transition>
    <p:wip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排行榜模块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2" name="图片 69">
            <a:extLst>
              <a:ext uri="{FF2B5EF4-FFF2-40B4-BE49-F238E27FC236}">
                <a16:creationId xmlns:a16="http://schemas.microsoft.com/office/drawing/2014/main" id="{20406040-D0B8-452C-8E04-9106C3EBD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" t="16151" r="1390" b="18170"/>
          <a:stretch>
            <a:fillRect/>
          </a:stretch>
        </p:blipFill>
        <p:spPr bwMode="auto">
          <a:xfrm>
            <a:off x="677007" y="2114550"/>
            <a:ext cx="778998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427079"/>
      </p:ext>
    </p:extLst>
  </p:cSld>
  <p:clrMapOvr>
    <a:masterClrMapping/>
  </p:clrMapOvr>
  <p:transition>
    <p:wip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4114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排行榜模块页面效果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6" name="图片 70">
            <a:extLst>
              <a:ext uri="{FF2B5EF4-FFF2-40B4-BE49-F238E27FC236}">
                <a16:creationId xmlns:a16="http://schemas.microsoft.com/office/drawing/2014/main" id="{620A9DAE-A20E-42B6-ACDB-2BE546E455A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"/>
          <a:stretch>
            <a:fillRect/>
          </a:stretch>
        </p:blipFill>
        <p:spPr bwMode="auto">
          <a:xfrm>
            <a:off x="3645693" y="1428750"/>
            <a:ext cx="1852613" cy="327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408320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143000" y="1476740"/>
            <a:ext cx="6858000" cy="2802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首先，用户需要在微信中授权登录看图猜成语小程序，然后进入开始页面。在开始页面中，用户单击“开始挑战”按钮，可进入答题界面。在答题页面，用户需要根据图片从</a:t>
            </a:r>
            <a:r>
              <a:rPr lang="en-US" altLang="zh-CN" sz="2000" dirty="0"/>
              <a:t>18</a:t>
            </a:r>
            <a:r>
              <a:rPr lang="zh-CN" altLang="en-US" sz="2000" dirty="0"/>
              <a:t>个字的备选项中选出</a:t>
            </a:r>
            <a:r>
              <a:rPr lang="en-US" altLang="zh-CN" sz="2000" dirty="0"/>
              <a:t>4</a:t>
            </a:r>
            <a:r>
              <a:rPr lang="zh-CN" altLang="en-US" sz="2000" dirty="0"/>
              <a:t>个字组成成语。如果答案正确，则进入下一关。如果答案错误，则提示错误信息。此外，用户还可以查看排行榜和分享给好友等功能。</a:t>
            </a:r>
          </a:p>
        </p:txBody>
      </p:sp>
    </p:spTree>
    <p:extLst>
      <p:ext uri="{BB962C8B-B14F-4D97-AF65-F5344CB8AC3E}">
        <p14:creationId xmlns:p14="http://schemas.microsoft.com/office/powerpoint/2010/main" val="1252409698"/>
      </p:ext>
    </p:extLst>
  </p:cSld>
  <p:clrMapOvr>
    <a:masterClrMapping/>
  </p:clrMapOvr>
  <p:transition>
    <p:wip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504950"/>
            <a:ext cx="7420771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54212" y="2154021"/>
            <a:ext cx="2521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15.10  </a:t>
            </a:r>
            <a:r>
              <a:rPr lang="zh-CN" altLang="en-US" sz="3600" b="1" dirty="0">
                <a:solidFill>
                  <a:schemeClr val="bg1"/>
                </a:solidFill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541336073"/>
      </p:ext>
    </p:extLst>
  </p:cSld>
  <p:clrMapOvr>
    <a:masterClrMapping/>
  </p:clrMapOvr>
  <p:transition>
    <p:wip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609600" y="1427163"/>
            <a:ext cx="7924800" cy="3591151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        本章主要介绍如何使用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FastAPI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框架开发看图猜成语的微信小程序项目。在本项目中，我们重点讲解了小程序的页面布局和业务逻辑，包括微信授权、开始答题、进入下一题、查看排行榜、分享好友等功能。在实现这些功能时，使用了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FastAPI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作为后台为小程序提供接口支持。此外，重点介绍了如何使用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HTTPTokenAuth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进行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Token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验证以及相关接口的功能实现。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3781675291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系统功能结构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图片 39">
            <a:extLst>
              <a:ext uri="{FF2B5EF4-FFF2-40B4-BE49-F238E27FC236}">
                <a16:creationId xmlns:a16="http://schemas.microsoft.com/office/drawing/2014/main" id="{1BC1970A-88A5-4244-96CE-045E983FC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" t="1584" b="1584"/>
          <a:stretch>
            <a:fillRect/>
          </a:stretch>
        </p:blipFill>
        <p:spPr bwMode="auto">
          <a:xfrm>
            <a:off x="2171700" y="1657350"/>
            <a:ext cx="4800600" cy="288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335024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143000" y="1476740"/>
            <a:ext cx="6858000" cy="2340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看图猜成语小程序的主要功能就是用户参与猜成语游戏。游戏开始之前，需要用户先授权登录小程序。授权以后，开始答题。如果答案正确，则进入下一题，否则提示错误信息。系统会自动记录用户已经通过的关卡，如果用户通过全部关卡，则显示通关信息。</a:t>
            </a:r>
          </a:p>
        </p:txBody>
      </p:sp>
    </p:spTree>
    <p:extLst>
      <p:ext uri="{BB962C8B-B14F-4D97-AF65-F5344CB8AC3E}">
        <p14:creationId xmlns:p14="http://schemas.microsoft.com/office/powerpoint/2010/main" val="1166917937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9646"/>
        </a:solidFill>
        <a:ln>
          <a:solidFill>
            <a:srgbClr val="F79646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00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18346</TotalTime>
  <Words>1127</Words>
  <Application>Microsoft Office PowerPoint</Application>
  <PresentationFormat>全屏显示(16:9)</PresentationFormat>
  <Paragraphs>106</Paragraphs>
  <Slides>71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71</vt:i4>
      </vt:variant>
    </vt:vector>
  </HeadingPairs>
  <TitlesOfParts>
    <vt:vector size="77" baseType="lpstr">
      <vt:lpstr>Arial</vt:lpstr>
      <vt:lpstr>Calibri</vt:lpstr>
      <vt:lpstr>Times New Roman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申小琦</dc:creator>
  <cp:lastModifiedBy>贾 小龙</cp:lastModifiedBy>
  <cp:revision>1745</cp:revision>
  <cp:lastPrinted>1601-01-01T00:00:00Z</cp:lastPrinted>
  <dcterms:created xsi:type="dcterms:W3CDTF">2014-11-20T08:27:06Z</dcterms:created>
  <dcterms:modified xsi:type="dcterms:W3CDTF">2022-04-20T07:00:20Z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