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6"/>
  </p:notesMasterIdLst>
  <p:handoutMasterIdLst>
    <p:handoutMasterId r:id="rId37"/>
  </p:handoutMasterIdLst>
  <p:sldIdLst>
    <p:sldId id="871" r:id="rId3"/>
    <p:sldId id="881" r:id="rId4"/>
    <p:sldId id="681" r:id="rId5"/>
    <p:sldId id="905" r:id="rId6"/>
    <p:sldId id="915" r:id="rId7"/>
    <p:sldId id="880" r:id="rId8"/>
    <p:sldId id="916" r:id="rId9"/>
    <p:sldId id="882" r:id="rId10"/>
    <p:sldId id="874" r:id="rId11"/>
    <p:sldId id="884" r:id="rId12"/>
    <p:sldId id="885" r:id="rId13"/>
    <p:sldId id="886" r:id="rId14"/>
    <p:sldId id="887" r:id="rId15"/>
    <p:sldId id="686" r:id="rId16"/>
    <p:sldId id="878" r:id="rId17"/>
    <p:sldId id="913" r:id="rId18"/>
    <p:sldId id="917" r:id="rId19"/>
    <p:sldId id="706" r:id="rId20"/>
    <p:sldId id="883" r:id="rId21"/>
    <p:sldId id="889" r:id="rId22"/>
    <p:sldId id="906" r:id="rId23"/>
    <p:sldId id="907" r:id="rId24"/>
    <p:sldId id="908" r:id="rId25"/>
    <p:sldId id="687" r:id="rId26"/>
    <p:sldId id="903" r:id="rId27"/>
    <p:sldId id="879" r:id="rId28"/>
    <p:sldId id="914" r:id="rId29"/>
    <p:sldId id="890" r:id="rId30"/>
    <p:sldId id="909" r:id="rId31"/>
    <p:sldId id="910" r:id="rId32"/>
    <p:sldId id="911" r:id="rId33"/>
    <p:sldId id="872" r:id="rId34"/>
    <p:sldId id="873" r:id="rId3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jquery/event-keydown.html" TargetMode="External"/><Relationship Id="rId13" Type="http://schemas.openxmlformats.org/officeDocument/2006/relationships/hyperlink" Target="https://www.runoob.com/jquery/event-focus.html" TargetMode="External"/><Relationship Id="rId18" Type="http://schemas.openxmlformats.org/officeDocument/2006/relationships/hyperlink" Target="https://www.runoob.com/jquery/event-hover.html" TargetMode="External"/><Relationship Id="rId3" Type="http://schemas.openxmlformats.org/officeDocument/2006/relationships/hyperlink" Target="https://www.runoob.com/jquery/event-click.html" TargetMode="External"/><Relationship Id="rId7" Type="http://schemas.openxmlformats.org/officeDocument/2006/relationships/hyperlink" Target="https://www.runoob.com/jquery/event-dblclick.html" TargetMode="External"/><Relationship Id="rId12" Type="http://schemas.openxmlformats.org/officeDocument/2006/relationships/hyperlink" Target="https://www.runoob.com/jquery/event-keyup.html" TargetMode="External"/><Relationship Id="rId17" Type="http://schemas.openxmlformats.org/officeDocument/2006/relationships/hyperlink" Target="https://www.runoob.com/jquery/event-unload.html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runoob.com/jquery/event-blu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unoob.com/jquery/event-load.html" TargetMode="External"/><Relationship Id="rId11" Type="http://schemas.openxmlformats.org/officeDocument/2006/relationships/hyperlink" Target="https://www.runoob.com/jquery/event-mouseenter.html" TargetMode="External"/><Relationship Id="rId5" Type="http://schemas.openxmlformats.org/officeDocument/2006/relationships/hyperlink" Target="https://www.runoob.com/jquery/event-submit.html" TargetMode="External"/><Relationship Id="rId15" Type="http://schemas.openxmlformats.org/officeDocument/2006/relationships/hyperlink" Target="https://www.runoob.com/jquery/event-mouseleave.html" TargetMode="External"/><Relationship Id="rId10" Type="http://schemas.openxmlformats.org/officeDocument/2006/relationships/hyperlink" Target="https://www.runoob.com/jquery/event-resize.html" TargetMode="External"/><Relationship Id="rId4" Type="http://schemas.openxmlformats.org/officeDocument/2006/relationships/hyperlink" Target="https://www.runoob.com/jquery/event-keypress.html" TargetMode="External"/><Relationship Id="rId9" Type="http://schemas.openxmlformats.org/officeDocument/2006/relationships/hyperlink" Target="https://www.runoob.com/jquery/event-change.html" TargetMode="External"/><Relationship Id="rId14" Type="http://schemas.openxmlformats.org/officeDocument/2006/relationships/hyperlink" Target="https://www.runoob.com/jquery/event-scroll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JavaScript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基础与网页交互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53415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常用的比较运算符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48471B-F671-4272-89E9-A06DDC897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602"/>
              </p:ext>
            </p:extLst>
          </p:nvPr>
        </p:nvGraphicFramePr>
        <p:xfrm>
          <a:off x="1038384" y="1581150"/>
          <a:ext cx="7067232" cy="317798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66808">
                  <a:extLst>
                    <a:ext uri="{9D8B030D-6E8A-4147-A177-3AD203B41FA5}">
                      <a16:colId xmlns:a16="http://schemas.microsoft.com/office/drawing/2014/main" val="1717345843"/>
                    </a:ext>
                  </a:extLst>
                </a:gridCol>
                <a:gridCol w="1995408">
                  <a:extLst>
                    <a:ext uri="{9D8B030D-6E8A-4147-A177-3AD203B41FA5}">
                      <a16:colId xmlns:a16="http://schemas.microsoft.com/office/drawing/2014/main" val="654728718"/>
                    </a:ext>
                  </a:extLst>
                </a:gridCol>
                <a:gridCol w="1538208">
                  <a:extLst>
                    <a:ext uri="{9D8B030D-6E8A-4147-A177-3AD203B41FA5}">
                      <a16:colId xmlns:a16="http://schemas.microsoft.com/office/drawing/2014/main" val="2356854864"/>
                    </a:ext>
                  </a:extLst>
                </a:gridCol>
                <a:gridCol w="1766808">
                  <a:extLst>
                    <a:ext uri="{9D8B030D-6E8A-4147-A177-3AD203B41FA5}">
                      <a16:colId xmlns:a16="http://schemas.microsoft.com/office/drawing/2014/main" val="509859174"/>
                    </a:ext>
                  </a:extLst>
                </a:gridCol>
              </a:tblGrid>
              <a:tr h="37917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 dirty="0">
                          <a:effectLst/>
                        </a:rPr>
                        <a:t>运</a:t>
                      </a:r>
                      <a:r>
                        <a:rPr lang="en-US" sz="1000" b="1" kern="100" dirty="0">
                          <a:effectLst/>
                        </a:rPr>
                        <a:t>  </a:t>
                      </a:r>
                      <a:r>
                        <a:rPr lang="zh-CN" sz="1000" b="1" kern="100" dirty="0">
                          <a:effectLst/>
                        </a:rPr>
                        <a:t>算</a:t>
                      </a:r>
                      <a:r>
                        <a:rPr lang="en-US" sz="1000" b="1" kern="100" dirty="0">
                          <a:effectLst/>
                        </a:rPr>
                        <a:t>  </a:t>
                      </a:r>
                      <a:r>
                        <a:rPr lang="zh-CN" sz="1000" b="1" kern="100" dirty="0">
                          <a:effectLst/>
                        </a:rPr>
                        <a:t>符</a:t>
                      </a:r>
                      <a:endParaRPr lang="zh-CN" sz="10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描</a:t>
                      </a:r>
                      <a:r>
                        <a:rPr lang="en-US" sz="1000" b="1" kern="100">
                          <a:effectLst/>
                        </a:rPr>
                        <a:t>    </a:t>
                      </a:r>
                      <a:r>
                        <a:rPr lang="zh-CN" sz="1000" b="1" kern="100">
                          <a:effectLst/>
                        </a:rPr>
                        <a:t>述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示例（设</a:t>
                      </a:r>
                      <a:r>
                        <a:rPr lang="en-US" sz="1000" b="1" kern="100">
                          <a:effectLst/>
                        </a:rPr>
                        <a:t>x=5</a:t>
                      </a:r>
                      <a:r>
                        <a:rPr lang="zh-CN" sz="1000" b="1" kern="100">
                          <a:effectLst/>
                        </a:rPr>
                        <a:t>）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返</a:t>
                      </a:r>
                      <a:r>
                        <a:rPr lang="en-US" sz="1000" b="1" kern="100">
                          <a:effectLst/>
                        </a:rPr>
                        <a:t>  </a:t>
                      </a:r>
                      <a:r>
                        <a:rPr lang="zh-CN" sz="1000" b="1" kern="100">
                          <a:effectLst/>
                        </a:rPr>
                        <a:t>回</a:t>
                      </a:r>
                      <a:r>
                        <a:rPr lang="en-US" sz="1000" b="1" kern="100">
                          <a:effectLst/>
                        </a:rPr>
                        <a:t>  </a:t>
                      </a:r>
                      <a:r>
                        <a:rPr lang="zh-CN" sz="1000" b="1" kern="100">
                          <a:effectLst/>
                        </a:rPr>
                        <a:t>值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032466627"/>
                  </a:ext>
                </a:extLst>
              </a:tr>
              <a:tr h="228919">
                <a:tc rowSpan="2"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==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等于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x==8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False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560615434"/>
                  </a:ext>
                </a:extLst>
              </a:tr>
              <a:tr h="2289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x==5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True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055073775"/>
                  </a:ext>
                </a:extLst>
              </a:tr>
              <a:tr h="228919">
                <a:tc rowSpan="2"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===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绝对等于</a:t>
                      </a:r>
                      <a:r>
                        <a:rPr lang="zh-CN" sz="1000" b="1" spc="-20">
                          <a:effectLst/>
                        </a:rPr>
                        <a:t>（值和类型均相等）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x==="5"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False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321245202"/>
                  </a:ext>
                </a:extLst>
              </a:tr>
              <a:tr h="244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x===5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True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520424893"/>
                  </a:ext>
                </a:extLst>
              </a:tr>
              <a:tr h="228919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!=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不等于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x!=8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True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19566527"/>
                  </a:ext>
                </a:extLst>
              </a:tr>
              <a:tr h="228919">
                <a:tc rowSpan="2"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!==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不绝对等于（值和类型有一</a:t>
                      </a:r>
                      <a:r>
                        <a:rPr lang="zh-CN" sz="1000" b="1" spc="-20">
                          <a:effectLst/>
                        </a:rPr>
                        <a:t>个不相等，或两个都不相等）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x!=="5"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True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770762076"/>
                  </a:ext>
                </a:extLst>
              </a:tr>
              <a:tr h="4942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x!==5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False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112989390"/>
                  </a:ext>
                </a:extLst>
              </a:tr>
              <a:tr h="228919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&gt;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大于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x&gt;8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False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984437805"/>
                  </a:ext>
                </a:extLst>
              </a:tr>
              <a:tr h="228919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&lt;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小于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x&lt;8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True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379461606"/>
                  </a:ext>
                </a:extLst>
              </a:tr>
              <a:tr h="228919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&gt;=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大于或等于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x&gt;=8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False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637833128"/>
                  </a:ext>
                </a:extLst>
              </a:tr>
              <a:tr h="228919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&lt;=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小于或等于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x&lt;=8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indent="582930" algn="l">
                        <a:lnSpc>
                          <a:spcPts val="1400"/>
                        </a:lnSpc>
                      </a:pPr>
                      <a:r>
                        <a:rPr lang="en-US" sz="1000" b="1" dirty="0">
                          <a:effectLst/>
                        </a:rPr>
                        <a:t>True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20786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7328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函数执行结果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3">
            <a:extLst>
              <a:ext uri="{FF2B5EF4-FFF2-40B4-BE49-F238E27FC236}">
                <a16:creationId xmlns:a16="http://schemas.microsoft.com/office/drawing/2014/main" id="{ADEE18F0-13B8-42A8-922F-50B92A269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51" y="1733550"/>
            <a:ext cx="6585098" cy="252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839521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调用带参数的函数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2">
            <a:extLst>
              <a:ext uri="{FF2B5EF4-FFF2-40B4-BE49-F238E27FC236}">
                <a16:creationId xmlns:a16="http://schemas.microsoft.com/office/drawing/2014/main" id="{FE9E0B18-3B56-4B3C-B6BD-FA4D7421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93" y="2038350"/>
            <a:ext cx="7454414" cy="21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3502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弹出提示框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54">
            <a:extLst>
              <a:ext uri="{FF2B5EF4-FFF2-40B4-BE49-F238E27FC236}">
                <a16:creationId xmlns:a16="http://schemas.microsoft.com/office/drawing/2014/main" id="{C0FD4421-EC3A-4B53-BD37-D3EE0F06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62" y="2038350"/>
            <a:ext cx="76566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61608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04950"/>
            <a:ext cx="7315200" cy="1953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9723" y="2154021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2.2  jQuery</a:t>
            </a:r>
            <a:r>
              <a:rPr lang="zh-CN" altLang="en-US" sz="3600" b="1" dirty="0">
                <a:solidFill>
                  <a:schemeClr val="bg1"/>
                </a:solidFill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19200" y="819150"/>
            <a:ext cx="4191000" cy="4187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jQuery</a:t>
            </a:r>
            <a:r>
              <a:rPr lang="zh-CN" altLang="en-US" sz="2000" dirty="0"/>
              <a:t>库包含以下功能。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HTML</a:t>
            </a:r>
            <a:r>
              <a:rPr lang="zh-CN" altLang="en-US" sz="2000" dirty="0"/>
              <a:t>元素选取。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HTML</a:t>
            </a:r>
            <a:r>
              <a:rPr lang="zh-CN" altLang="en-US" sz="2000" dirty="0"/>
              <a:t>元素操作。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CSS</a:t>
            </a:r>
            <a:r>
              <a:rPr lang="zh-CN" altLang="en-US" sz="2000" dirty="0"/>
              <a:t>操作。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HTML</a:t>
            </a:r>
            <a:r>
              <a:rPr lang="zh-CN" altLang="en-US" sz="2000" dirty="0"/>
              <a:t>事件函数。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JavaScript</a:t>
            </a:r>
            <a:r>
              <a:rPr lang="zh-CN" altLang="en-US" sz="2000" dirty="0"/>
              <a:t>特效和动画。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HTML DOM</a:t>
            </a:r>
            <a:r>
              <a:rPr lang="zh-CN" altLang="en-US" sz="2000" dirty="0"/>
              <a:t>遍历和修改。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AJAX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Utilities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9"/>
            <a:ext cx="25908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引入</a:t>
            </a:r>
            <a:r>
              <a:rPr lang="en-US" altLang="zh-CN" sz="2000" dirty="0"/>
              <a:t>jQuery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jQuery</a:t>
            </a:r>
            <a:r>
              <a:rPr lang="zh-CN" altLang="en-US" sz="2000" dirty="0"/>
              <a:t>的基本语法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jQuery</a:t>
            </a:r>
            <a:r>
              <a:rPr lang="zh-CN" altLang="en-US" sz="2000" dirty="0"/>
              <a:t>选择器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jQuery</a:t>
            </a:r>
            <a:r>
              <a:rPr lang="zh-CN" altLang="en-US" sz="2000" dirty="0"/>
              <a:t>事件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获取内容和属性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2425055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47750" y="1513633"/>
            <a:ext cx="70485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jQuery</a:t>
            </a:r>
            <a:r>
              <a:rPr lang="zh-CN" altLang="en-US" sz="2000" dirty="0"/>
              <a:t>官方下载网址为</a:t>
            </a:r>
            <a:r>
              <a:rPr lang="en-US" altLang="zh-CN" sz="2000" dirty="0"/>
              <a:t>https://jquery.com/download</a:t>
            </a:r>
            <a:r>
              <a:rPr lang="zh-CN" altLang="en-US" sz="2000" dirty="0"/>
              <a:t>。在下载页面中，有两个版本的</a:t>
            </a:r>
            <a:r>
              <a:rPr lang="en-US" altLang="zh-CN" sz="2000" dirty="0"/>
              <a:t>jQuery</a:t>
            </a:r>
            <a:r>
              <a:rPr lang="zh-CN" altLang="en-US" sz="2000" dirty="0"/>
              <a:t>可供下载。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Production version</a:t>
            </a:r>
            <a:r>
              <a:rPr lang="zh-CN" altLang="en-US" sz="2000" dirty="0"/>
              <a:t>：用于实际网站中，已被精简和压缩。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Development version</a:t>
            </a:r>
            <a:r>
              <a:rPr lang="zh-CN" altLang="en-US" sz="2000" dirty="0"/>
              <a:t>：用于测试和开发（未压缩，是可读的代码）。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0121098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单击前后页面效果对比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2">
            <a:extLst>
              <a:ext uri="{FF2B5EF4-FFF2-40B4-BE49-F238E27FC236}">
                <a16:creationId xmlns:a16="http://schemas.microsoft.com/office/drawing/2014/main" id="{52D52DB7-B109-43EC-982C-AB6D80B4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72" y="1657350"/>
            <a:ext cx="505725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jQuery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常用的选择器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EFE86E-EBAA-4DB0-B2EE-4C0226B8B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0424"/>
              </p:ext>
            </p:extLst>
          </p:nvPr>
        </p:nvGraphicFramePr>
        <p:xfrm>
          <a:off x="709692" y="1581150"/>
          <a:ext cx="7724616" cy="315290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850108">
                  <a:extLst>
                    <a:ext uri="{9D8B030D-6E8A-4147-A177-3AD203B41FA5}">
                      <a16:colId xmlns:a16="http://schemas.microsoft.com/office/drawing/2014/main" val="4168326159"/>
                    </a:ext>
                  </a:extLst>
                </a:gridCol>
                <a:gridCol w="4874508">
                  <a:extLst>
                    <a:ext uri="{9D8B030D-6E8A-4147-A177-3AD203B41FA5}">
                      <a16:colId xmlns:a16="http://schemas.microsoft.com/office/drawing/2014/main" val="3427593541"/>
                    </a:ext>
                  </a:extLst>
                </a:gridCol>
              </a:tblGrid>
              <a:tr h="24043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 dirty="0">
                          <a:effectLst/>
                        </a:rPr>
                        <a:t>语</a:t>
                      </a:r>
                      <a:r>
                        <a:rPr lang="en-US" sz="1000" b="1" kern="100" dirty="0">
                          <a:effectLst/>
                        </a:rPr>
                        <a:t>    </a:t>
                      </a:r>
                      <a:r>
                        <a:rPr lang="zh-CN" sz="1000" b="1" kern="100" dirty="0">
                          <a:effectLst/>
                        </a:rPr>
                        <a:t>法</a:t>
                      </a:r>
                      <a:endParaRPr lang="zh-CN" sz="10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描</a:t>
                      </a:r>
                      <a:r>
                        <a:rPr lang="en-US" sz="1000" b="1" kern="100">
                          <a:effectLst/>
                        </a:rPr>
                        <a:t>    </a:t>
                      </a:r>
                      <a:r>
                        <a:rPr lang="zh-CN" sz="1000" b="1" kern="100">
                          <a:effectLst/>
                        </a:rPr>
                        <a:t>述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582532327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$("*")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选取所有元素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789975608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$(this)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选取当前</a:t>
                      </a:r>
                      <a:r>
                        <a:rPr lang="en-US" sz="1000" b="1">
                          <a:effectLst/>
                        </a:rPr>
                        <a:t>HTML</a:t>
                      </a:r>
                      <a:r>
                        <a:rPr lang="zh-CN" sz="1000" b="1">
                          <a:effectLst/>
                        </a:rPr>
                        <a:t>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518091046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$("p.intro")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</a:t>
                      </a:r>
                      <a:r>
                        <a:rPr lang="en-US" sz="1000" b="1">
                          <a:effectLst/>
                        </a:rPr>
                        <a:t>class</a:t>
                      </a:r>
                      <a:r>
                        <a:rPr lang="zh-CN" sz="1000" b="1">
                          <a:effectLst/>
                        </a:rPr>
                        <a:t>为</a:t>
                      </a:r>
                      <a:r>
                        <a:rPr lang="en-US" sz="1000" b="1">
                          <a:effectLst/>
                        </a:rPr>
                        <a:t>intro</a:t>
                      </a:r>
                      <a:r>
                        <a:rPr lang="zh-CN" sz="1000" b="1">
                          <a:effectLst/>
                        </a:rPr>
                        <a:t>的</a:t>
                      </a:r>
                      <a:r>
                        <a:rPr lang="en-US" sz="1000" b="1">
                          <a:effectLst/>
                        </a:rPr>
                        <a:t>&lt;p&gt;</a:t>
                      </a:r>
                      <a:r>
                        <a:rPr lang="zh-CN" sz="1000" b="1">
                          <a:effectLst/>
                        </a:rPr>
                        <a:t>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400373399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$("p:first")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选取第一个</a:t>
                      </a:r>
                      <a:r>
                        <a:rPr lang="en-US" sz="1000" b="1">
                          <a:effectLst/>
                        </a:rPr>
                        <a:t>&lt;p&gt;</a:t>
                      </a:r>
                      <a:r>
                        <a:rPr lang="zh-CN" sz="1000" b="1">
                          <a:effectLst/>
                        </a:rPr>
                        <a:t>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718980614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$("ul li:first")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选取每个</a:t>
                      </a:r>
                      <a:r>
                        <a:rPr lang="en-US" sz="1000" b="1">
                          <a:effectLst/>
                        </a:rPr>
                        <a:t>&lt;ul&gt;</a:t>
                      </a:r>
                      <a:r>
                        <a:rPr lang="zh-CN" sz="1000" b="1">
                          <a:effectLst/>
                        </a:rPr>
                        <a:t>元素的第一个</a:t>
                      </a:r>
                      <a:r>
                        <a:rPr lang="en-US" sz="1000" b="1">
                          <a:effectLst/>
                        </a:rPr>
                        <a:t>&lt;li&gt;</a:t>
                      </a:r>
                      <a:r>
                        <a:rPr lang="zh-CN" sz="1000" b="1">
                          <a:effectLst/>
                        </a:rPr>
                        <a:t>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82907239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$("ul li:first-child")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选取每个</a:t>
                      </a:r>
                      <a:r>
                        <a:rPr lang="en-US" sz="1000" b="1">
                          <a:effectLst/>
                        </a:rPr>
                        <a:t>&lt;ul&gt;</a:t>
                      </a:r>
                      <a:r>
                        <a:rPr lang="zh-CN" sz="1000" b="1">
                          <a:effectLst/>
                        </a:rPr>
                        <a:t>元素的第一个</a:t>
                      </a:r>
                      <a:r>
                        <a:rPr lang="en-US" sz="1000" b="1">
                          <a:effectLst/>
                        </a:rPr>
                        <a:t>&lt;li&gt;</a:t>
                      </a:r>
                      <a:r>
                        <a:rPr lang="zh-CN" sz="1000" b="1">
                          <a:effectLst/>
                        </a:rPr>
                        <a:t>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472250531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$("[href]")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选取带有</a:t>
                      </a:r>
                      <a:r>
                        <a:rPr lang="en-US" sz="1000" b="1">
                          <a:effectLst/>
                        </a:rPr>
                        <a:t>href</a:t>
                      </a:r>
                      <a:r>
                        <a:rPr lang="zh-CN" sz="1000" b="1">
                          <a:effectLst/>
                        </a:rPr>
                        <a:t>属性的元素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51782173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$("a[target='_blank']")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选取所有</a:t>
                      </a:r>
                      <a:r>
                        <a:rPr lang="en-US" sz="1000" b="1">
                          <a:effectLst/>
                        </a:rPr>
                        <a:t>target</a:t>
                      </a:r>
                      <a:r>
                        <a:rPr lang="zh-CN" sz="1000" b="1">
                          <a:effectLst/>
                        </a:rPr>
                        <a:t>属性值等于</a:t>
                      </a:r>
                      <a:r>
                        <a:rPr lang="en-US" sz="1000" b="1">
                          <a:effectLst/>
                        </a:rPr>
                        <a:t>'_blank'</a:t>
                      </a:r>
                      <a:r>
                        <a:rPr lang="zh-CN" sz="1000" b="1">
                          <a:effectLst/>
                        </a:rPr>
                        <a:t>的</a:t>
                      </a:r>
                      <a:r>
                        <a:rPr lang="en-US" sz="1000" b="1">
                          <a:effectLst/>
                        </a:rPr>
                        <a:t>&lt;a&gt;</a:t>
                      </a:r>
                      <a:r>
                        <a:rPr lang="zh-CN" sz="1000" b="1">
                          <a:effectLst/>
                        </a:rPr>
                        <a:t>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85921232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$("a[target!='_blank']")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选取所有</a:t>
                      </a:r>
                      <a:r>
                        <a:rPr lang="en-US" sz="1000" b="1">
                          <a:effectLst/>
                        </a:rPr>
                        <a:t>target</a:t>
                      </a:r>
                      <a:r>
                        <a:rPr lang="zh-CN" sz="1000" b="1">
                          <a:effectLst/>
                        </a:rPr>
                        <a:t>属性值不等于</a:t>
                      </a:r>
                      <a:r>
                        <a:rPr lang="en-US" sz="1000" b="1">
                          <a:effectLst/>
                        </a:rPr>
                        <a:t>'_blank'</a:t>
                      </a:r>
                      <a:r>
                        <a:rPr lang="zh-CN" sz="1000" b="1">
                          <a:effectLst/>
                        </a:rPr>
                        <a:t>的</a:t>
                      </a:r>
                      <a:r>
                        <a:rPr lang="en-US" sz="1000" b="1">
                          <a:effectLst/>
                        </a:rPr>
                        <a:t>&lt;a&gt;</a:t>
                      </a:r>
                      <a:r>
                        <a:rPr lang="zh-CN" sz="1000" b="1">
                          <a:effectLst/>
                        </a:rPr>
                        <a:t>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051023405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$(":button")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选取所有</a:t>
                      </a:r>
                      <a:r>
                        <a:rPr lang="en-US" sz="1000" b="1">
                          <a:effectLst/>
                        </a:rPr>
                        <a:t>type="button"</a:t>
                      </a:r>
                      <a:r>
                        <a:rPr lang="zh-CN" sz="1000" b="1">
                          <a:effectLst/>
                        </a:rPr>
                        <a:t>的</a:t>
                      </a:r>
                      <a:r>
                        <a:rPr lang="en-US" sz="1000" b="1">
                          <a:effectLst/>
                        </a:rPr>
                        <a:t>&lt;input&gt;</a:t>
                      </a:r>
                      <a:r>
                        <a:rPr lang="zh-CN" sz="1000" b="1">
                          <a:effectLst/>
                        </a:rPr>
                        <a:t>元素和</a:t>
                      </a:r>
                      <a:r>
                        <a:rPr lang="en-US" sz="1000" b="1">
                          <a:effectLst/>
                        </a:rPr>
                        <a:t>&lt;button&gt;</a:t>
                      </a:r>
                      <a:r>
                        <a:rPr lang="zh-CN" sz="1000" b="1">
                          <a:effectLst/>
                        </a:rPr>
                        <a:t>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629490372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 dirty="0">
                          <a:effectLst/>
                        </a:rPr>
                        <a:t>$("</a:t>
                      </a:r>
                      <a:r>
                        <a:rPr lang="en-US" sz="1000" b="1" dirty="0" err="1">
                          <a:effectLst/>
                        </a:rPr>
                        <a:t>tr:even</a:t>
                      </a:r>
                      <a:r>
                        <a:rPr lang="en-US" sz="1000" b="1" dirty="0">
                          <a:effectLst/>
                        </a:rPr>
                        <a:t>")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>
                          <a:effectLst/>
                        </a:rPr>
                        <a:t>选取偶数位置的</a:t>
                      </a:r>
                      <a:r>
                        <a:rPr lang="en-US" sz="1000" b="1">
                          <a:effectLst/>
                        </a:rPr>
                        <a:t>&lt;tr&gt;</a:t>
                      </a:r>
                      <a:r>
                        <a:rPr lang="zh-CN" sz="1000" b="1">
                          <a:effectLst/>
                        </a:rPr>
                        <a:t>元素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699240586"/>
                  </a:ext>
                </a:extLst>
              </a:tr>
              <a:tr h="242706">
                <a:tc>
                  <a:txBody>
                    <a:bodyPr/>
                    <a:lstStyle/>
                    <a:p>
                      <a:pPr indent="508635" algn="just">
                        <a:lnSpc>
                          <a:spcPts val="1375"/>
                        </a:lnSpc>
                      </a:pPr>
                      <a:r>
                        <a:rPr lang="en-US" sz="1000" b="1">
                          <a:effectLst/>
                        </a:rPr>
                        <a:t>$("tr:odd")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02920" algn="just">
                        <a:lnSpc>
                          <a:spcPts val="1375"/>
                        </a:lnSpc>
                      </a:pPr>
                      <a:r>
                        <a:rPr lang="zh-CN" sz="1000" b="1" dirty="0">
                          <a:effectLst/>
                        </a:rPr>
                        <a:t>选取奇数位置的</a:t>
                      </a:r>
                      <a:r>
                        <a:rPr lang="en-US" sz="1000" b="1" dirty="0">
                          <a:effectLst/>
                        </a:rPr>
                        <a:t>&lt;tr&gt;</a:t>
                      </a:r>
                      <a:r>
                        <a:rPr lang="zh-CN" sz="1000" b="1" dirty="0">
                          <a:effectLst/>
                        </a:rPr>
                        <a:t>元素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64869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3959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666750" y="1355104"/>
            <a:ext cx="78105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JavaScript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是一种跨平台、面向对象的脚本语言，它能使网页产生交互行为，例如拥有复杂的动画、可点击的按钮、通俗的菜单等。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       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在宿主环境（如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浏览器）中，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JavaScript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能够通过其所连接环境提供的编程接口控制交互行为。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常见的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DOM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事件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A8144A-20D3-471E-AAD5-3402E76C2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49285"/>
              </p:ext>
            </p:extLst>
          </p:nvPr>
        </p:nvGraphicFramePr>
        <p:xfrm>
          <a:off x="962184" y="1767205"/>
          <a:ext cx="7219632" cy="221170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13868">
                  <a:extLst>
                    <a:ext uri="{9D8B030D-6E8A-4147-A177-3AD203B41FA5}">
                      <a16:colId xmlns:a16="http://schemas.microsoft.com/office/drawing/2014/main" val="3742312992"/>
                    </a:ext>
                  </a:extLst>
                </a:gridCol>
                <a:gridCol w="1804709">
                  <a:extLst>
                    <a:ext uri="{9D8B030D-6E8A-4147-A177-3AD203B41FA5}">
                      <a16:colId xmlns:a16="http://schemas.microsoft.com/office/drawing/2014/main" val="890038889"/>
                    </a:ext>
                  </a:extLst>
                </a:gridCol>
                <a:gridCol w="1581610">
                  <a:extLst>
                    <a:ext uri="{9D8B030D-6E8A-4147-A177-3AD203B41FA5}">
                      <a16:colId xmlns:a16="http://schemas.microsoft.com/office/drawing/2014/main" val="3181680596"/>
                    </a:ext>
                  </a:extLst>
                </a:gridCol>
                <a:gridCol w="1919445">
                  <a:extLst>
                    <a:ext uri="{9D8B030D-6E8A-4147-A177-3AD203B41FA5}">
                      <a16:colId xmlns:a16="http://schemas.microsoft.com/office/drawing/2014/main" val="3660256685"/>
                    </a:ext>
                  </a:extLst>
                </a:gridCol>
              </a:tblGrid>
              <a:tr h="36573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 dirty="0">
                          <a:effectLst/>
                        </a:rPr>
                        <a:t>鼠 标 事 件</a:t>
                      </a:r>
                      <a:endParaRPr lang="zh-CN" sz="10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键 盘 事 件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表 单 事 件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文档</a:t>
                      </a:r>
                      <a:r>
                        <a:rPr lang="en-US" sz="1000" b="1" kern="100">
                          <a:effectLst/>
                        </a:rPr>
                        <a:t>/</a:t>
                      </a:r>
                      <a:r>
                        <a:rPr lang="zh-CN" sz="1000" b="1" kern="100">
                          <a:effectLst/>
                        </a:rPr>
                        <a:t>窗口事件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848286541"/>
                  </a:ext>
                </a:extLst>
              </a:tr>
              <a:tr h="369193">
                <a:tc>
                  <a:txBody>
                    <a:bodyPr/>
                    <a:lstStyle/>
                    <a:p>
                      <a:pPr indent="47117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3"/>
                        </a:rPr>
                        <a:t>click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4"/>
                        </a:rPr>
                        <a:t>keypress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5"/>
                        </a:rPr>
                        <a:t>submit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6"/>
                        </a:rPr>
                        <a:t>load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13814573"/>
                  </a:ext>
                </a:extLst>
              </a:tr>
              <a:tr h="369193">
                <a:tc>
                  <a:txBody>
                    <a:bodyPr/>
                    <a:lstStyle/>
                    <a:p>
                      <a:pPr indent="47117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7"/>
                        </a:rPr>
                        <a:t>dblclick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8"/>
                        </a:rPr>
                        <a:t>keydown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9"/>
                        </a:rPr>
                        <a:t>change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10"/>
                        </a:rPr>
                        <a:t>resize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737296747"/>
                  </a:ext>
                </a:extLst>
              </a:tr>
              <a:tr h="369193">
                <a:tc>
                  <a:txBody>
                    <a:bodyPr/>
                    <a:lstStyle/>
                    <a:p>
                      <a:pPr indent="47117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11"/>
                        </a:rPr>
                        <a:t>mouseenter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12"/>
                        </a:rPr>
                        <a:t>keyup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13"/>
                        </a:rPr>
                        <a:t>focus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14"/>
                        </a:rPr>
                        <a:t>scroll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135997137"/>
                  </a:ext>
                </a:extLst>
              </a:tr>
              <a:tr h="369193">
                <a:tc>
                  <a:txBody>
                    <a:bodyPr/>
                    <a:lstStyle/>
                    <a:p>
                      <a:pPr indent="47117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15"/>
                        </a:rPr>
                        <a:t>mouseleave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16"/>
                        </a:rPr>
                        <a:t>blur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17"/>
                        </a:rPr>
                        <a:t>unload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389957300"/>
                  </a:ext>
                </a:extLst>
              </a:tr>
              <a:tr h="369193">
                <a:tc>
                  <a:txBody>
                    <a:bodyPr/>
                    <a:lstStyle/>
                    <a:p>
                      <a:pPr indent="471170" algn="just">
                        <a:lnSpc>
                          <a:spcPts val="1400"/>
                        </a:lnSpc>
                      </a:pPr>
                      <a:r>
                        <a:rPr lang="en-US" sz="1000" b="1" u="none" strike="noStrike">
                          <a:effectLst/>
                          <a:hlinkClick r:id="rId18"/>
                        </a:rPr>
                        <a:t>hover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86577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15177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检测用户名和密码长度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13">
            <a:extLst>
              <a:ext uri="{FF2B5EF4-FFF2-40B4-BE49-F238E27FC236}">
                <a16:creationId xmlns:a16="http://schemas.microsoft.com/office/drawing/2014/main" id="{42CE9179-D198-4268-91A5-D14975A1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6137"/>
            <a:ext cx="7941198" cy="167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40177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53415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获取属性值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14">
            <a:extLst>
              <a:ext uri="{FF2B5EF4-FFF2-40B4-BE49-F238E27FC236}">
                <a16:creationId xmlns:a16="http://schemas.microsoft.com/office/drawing/2014/main" id="{B821026C-8333-4B04-AE17-811CACEE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8" y="2085907"/>
            <a:ext cx="7392204" cy="162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765534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修改并再次获取属性值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15">
            <a:extLst>
              <a:ext uri="{FF2B5EF4-FFF2-40B4-BE49-F238E27FC236}">
                <a16:creationId xmlns:a16="http://schemas.microsoft.com/office/drawing/2014/main" id="{1DC19518-00F7-41DF-873E-CF4C7E82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4" y="2074725"/>
            <a:ext cx="7447051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857347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0650" y="2154021"/>
            <a:ext cx="4188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2.3  Bootstrap</a:t>
            </a:r>
            <a:r>
              <a:rPr lang="zh-CN" altLang="en-US" sz="3600" b="1" dirty="0">
                <a:solidFill>
                  <a:schemeClr val="bg1"/>
                </a:solidFill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14400" y="1581150"/>
            <a:ext cx="73152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Bootstrap</a:t>
            </a:r>
            <a:r>
              <a:rPr lang="zh-CN" altLang="en-US" sz="2000" dirty="0"/>
              <a:t>是全球最受欢迎的前端组件库，用于开发响应式布局、移动设备优先的</a:t>
            </a:r>
            <a:r>
              <a:rPr lang="en-US" altLang="zh-CN" sz="2000" dirty="0"/>
              <a:t>Web</a:t>
            </a:r>
            <a:r>
              <a:rPr lang="zh-CN" altLang="en-US" sz="2000" dirty="0"/>
              <a:t>项目。</a:t>
            </a:r>
            <a:r>
              <a:rPr lang="en-US" altLang="zh-CN" sz="2000" dirty="0"/>
              <a:t>Bootstrap 4</a:t>
            </a:r>
            <a:r>
              <a:rPr lang="zh-CN" altLang="en-US" sz="2000" dirty="0"/>
              <a:t>目前是</a:t>
            </a:r>
            <a:r>
              <a:rPr lang="en-US" altLang="zh-CN" sz="2000" dirty="0"/>
              <a:t>Bootstrap</a:t>
            </a:r>
            <a:r>
              <a:rPr lang="zh-CN" altLang="en-US" sz="2000" dirty="0"/>
              <a:t>的最新版本，是一套用于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CSS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开发的开源工具集。利用</a:t>
            </a:r>
            <a:r>
              <a:rPr lang="en-US" altLang="zh-CN" sz="2000" dirty="0"/>
              <a:t>Sass</a:t>
            </a:r>
            <a:r>
              <a:rPr lang="zh-CN" altLang="en-US" sz="2000" dirty="0"/>
              <a:t>变量、大量</a:t>
            </a:r>
            <a:r>
              <a:rPr lang="en-US" altLang="zh-CN" sz="2000" dirty="0" err="1"/>
              <a:t>mixin</a:t>
            </a:r>
            <a:r>
              <a:rPr lang="zh-CN" altLang="en-US" sz="2000" dirty="0"/>
              <a:t>、响应式栅格系统、可扩展的预制组件以及基于</a:t>
            </a:r>
            <a:r>
              <a:rPr lang="en-US" altLang="zh-CN" sz="2000" dirty="0"/>
              <a:t>jQuery</a:t>
            </a:r>
            <a:r>
              <a:rPr lang="zh-CN" altLang="en-US" sz="2000" dirty="0"/>
              <a:t>的强大的插件系统，能够快速开发出应用原型或者构建整个</a:t>
            </a:r>
            <a:r>
              <a:rPr lang="en-US" altLang="zh-CN" sz="2000" dirty="0"/>
              <a:t>APP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28690609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752600" y="1581150"/>
            <a:ext cx="4191000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Bootstrap 4</a:t>
            </a:r>
            <a:r>
              <a:rPr lang="zh-CN" altLang="en-US" sz="2000" dirty="0"/>
              <a:t>的安装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Bootstrap 4</a:t>
            </a:r>
            <a:r>
              <a:rPr lang="zh-CN" altLang="en-US" sz="2000" dirty="0"/>
              <a:t>的基本应用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9569852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66800" y="1962150"/>
            <a:ext cx="70104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可以通过以下两种方式来安装</a:t>
            </a:r>
            <a:r>
              <a:rPr lang="en-US" altLang="zh-CN" sz="2000" dirty="0"/>
              <a:t>Bootstrap 4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使用</a:t>
            </a:r>
            <a:r>
              <a:rPr lang="en-US" altLang="zh-CN" sz="2000" dirty="0"/>
              <a:t>Bootstrap 4 CDN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从官网（</a:t>
            </a:r>
            <a:r>
              <a:rPr lang="en-US" altLang="zh-CN" sz="2000" dirty="0"/>
              <a:t>https://getbootstrap.com</a:t>
            </a:r>
            <a:r>
              <a:rPr lang="zh-CN" altLang="en-US" sz="2000" dirty="0"/>
              <a:t>）下载</a:t>
            </a:r>
            <a:r>
              <a:rPr lang="en-US" altLang="zh-CN" sz="2000" dirty="0"/>
              <a:t>Bootstrap 4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019915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下载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Bootstrap 4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44">
            <a:extLst>
              <a:ext uri="{FF2B5EF4-FFF2-40B4-BE49-F238E27FC236}">
                <a16:creationId xmlns:a16="http://schemas.microsoft.com/office/drawing/2014/main" id="{E3EB342B-2899-4D60-BD52-F7B10552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22" y="1657350"/>
            <a:ext cx="6817356" cy="293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56776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目录结构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46">
            <a:extLst>
              <a:ext uri="{FF2B5EF4-FFF2-40B4-BE49-F238E27FC236}">
                <a16:creationId xmlns:a16="http://schemas.microsoft.com/office/drawing/2014/main" id="{5D13B713-CEAF-4343-A846-8FD98F7B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7"/>
          <a:stretch>
            <a:fillRect/>
          </a:stretch>
        </p:blipFill>
        <p:spPr bwMode="auto">
          <a:xfrm>
            <a:off x="3352800" y="1764242"/>
            <a:ext cx="2438400" cy="256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87643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704" y="2154021"/>
            <a:ext cx="434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2.1  JavaScript</a:t>
            </a:r>
            <a:r>
              <a:rPr lang="zh-CN" altLang="en-US" sz="3600" b="1" dirty="0">
                <a:solidFill>
                  <a:schemeClr val="bg1"/>
                </a:solidFill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全屏幕宣传页面效果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47">
            <a:extLst>
              <a:ext uri="{FF2B5EF4-FFF2-40B4-BE49-F238E27FC236}">
                <a16:creationId xmlns:a16="http://schemas.microsoft.com/office/drawing/2014/main" id="{3D16D78B-2BDA-48B1-B93D-48637E87C62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1" y="2078037"/>
            <a:ext cx="757075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147700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BootStrap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提供导航栏效果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48">
            <a:extLst>
              <a:ext uri="{FF2B5EF4-FFF2-40B4-BE49-F238E27FC236}">
                <a16:creationId xmlns:a16="http://schemas.microsoft.com/office/drawing/2014/main" id="{AF567448-2D67-4A0B-9C22-486DC8FD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4" b="11797"/>
          <a:stretch>
            <a:fillRect/>
          </a:stretch>
        </p:blipFill>
        <p:spPr bwMode="auto">
          <a:xfrm>
            <a:off x="877535" y="2205590"/>
            <a:ext cx="738893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4554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2.4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657350"/>
            <a:ext cx="7543800" cy="3124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本章首先介绍了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JavaScript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的基础知识，包括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JavaScript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的基本语法、控制语句、函数和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JavaScript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事件等内容。接下来介绍了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jQuery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的引入方式、基本语法、选择器和事件等知识。最后介绍了一个最受欢迎的前端组件库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——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BootStrap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。通过本章的学习，读者将学会使用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JavaScript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制作动态页面效果。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9"/>
            <a:ext cx="63246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通常，大家所说的前端技术就是指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CSS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这</a:t>
            </a:r>
            <a:r>
              <a:rPr lang="en-US" altLang="zh-CN" sz="2000" dirty="0"/>
              <a:t>3</a:t>
            </a:r>
            <a:r>
              <a:rPr lang="zh-CN" altLang="en-US" sz="2000" dirty="0"/>
              <a:t>项技术。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HTML</a:t>
            </a:r>
            <a:r>
              <a:rPr lang="zh-CN" altLang="en-US" sz="2000" dirty="0"/>
              <a:t>：定义网页的内容。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CSS</a:t>
            </a:r>
            <a:r>
              <a:rPr lang="zh-CN" altLang="en-US" sz="2000" dirty="0"/>
              <a:t>：描述网页的样式。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JavaScript</a:t>
            </a:r>
            <a:r>
              <a:rPr lang="zh-CN" altLang="en-US" sz="2000" dirty="0"/>
              <a:t>：描述网页的行为。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0808660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66800" y="1581150"/>
            <a:ext cx="70104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JavaScript</a:t>
            </a:r>
            <a:r>
              <a:rPr lang="zh-CN" altLang="en-US" sz="2000" dirty="0"/>
              <a:t>是一种可以嵌入</a:t>
            </a:r>
            <a:r>
              <a:rPr lang="en-US" altLang="zh-CN" sz="2000" dirty="0"/>
              <a:t>HTML</a:t>
            </a:r>
            <a:r>
              <a:rPr lang="zh-CN" altLang="en-US" sz="2000" dirty="0"/>
              <a:t>代码中由客户端浏览器运行的脚本语言。在网页中使用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代码，不仅可以实现网页特效，还可以响应用户请求，实现动态交互的功能。例如，在用户注册页面中，需要对用户输入信息的合法性进行验证，包括是否填写了“邮箱”和“手机号”，填写的“邮箱”和“手机号”的格式是否正确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7993463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971550"/>
            <a:ext cx="3543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&lt;script&gt;</a:t>
            </a:r>
            <a:r>
              <a:rPr lang="zh-CN" altLang="en-US" sz="2000" dirty="0"/>
              <a:t>标签	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JavaScript</a:t>
            </a:r>
            <a:r>
              <a:rPr lang="zh-CN" altLang="en-US" sz="2000" dirty="0"/>
              <a:t>字面量和变量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JavaScript</a:t>
            </a:r>
            <a:r>
              <a:rPr lang="zh-CN" altLang="en-US" sz="2000" dirty="0"/>
              <a:t>数据类型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JavaScript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if</a:t>
            </a:r>
            <a:r>
              <a:rPr lang="zh-CN" altLang="en-US" sz="2000" dirty="0"/>
              <a:t>条件语句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switch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for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while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break</a:t>
            </a:r>
            <a:r>
              <a:rPr lang="zh-CN" altLang="en-US" sz="2000" dirty="0"/>
              <a:t>和</a:t>
            </a:r>
            <a:r>
              <a:rPr lang="en-US" altLang="zh-CN" sz="2000" dirty="0"/>
              <a:t>continue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函数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JavaScript</a:t>
            </a:r>
            <a:r>
              <a:rPr lang="zh-CN" altLang="en-US" sz="2000" dirty="0"/>
              <a:t>事件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引入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的两种方式</a:t>
            </a:r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66800" y="1581150"/>
            <a:ext cx="70104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HTML4</a:t>
            </a:r>
            <a:r>
              <a:rPr lang="zh-CN" altLang="en-US" sz="2000" dirty="0"/>
              <a:t>及更早期的版本中，</a:t>
            </a:r>
            <a:r>
              <a:rPr lang="en-US" altLang="zh-CN" sz="2000" dirty="0"/>
              <a:t>&lt;script&gt;</a:t>
            </a:r>
            <a:r>
              <a:rPr lang="zh-CN" altLang="en-US" sz="2000" dirty="0"/>
              <a:t>标签中需要使用“</a:t>
            </a:r>
            <a:r>
              <a:rPr lang="en-US" altLang="zh-CN" sz="2000" dirty="0"/>
              <a:t>type=</a:t>
            </a:r>
            <a:r>
              <a:rPr lang="en-US" altLang="zh-CN" sz="1800" kern="105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2000" dirty="0"/>
              <a:t>text/</a:t>
            </a:r>
            <a:r>
              <a:rPr lang="en-US" altLang="zh-CN" sz="2000" dirty="0" err="1"/>
              <a:t>javascript</a:t>
            </a:r>
            <a:r>
              <a:rPr lang="en-US" altLang="zh-CN" sz="1800" kern="105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000" dirty="0"/>
              <a:t>”语句声明。现在已经不必这样做了，因为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是所有现代浏览器以及</a:t>
            </a:r>
            <a:r>
              <a:rPr lang="en-US" altLang="zh-CN" sz="2000" dirty="0"/>
              <a:t>HTML5</a:t>
            </a:r>
            <a:r>
              <a:rPr lang="zh-CN" altLang="en-US" sz="2000" dirty="0"/>
              <a:t>中默认的脚本语言。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253354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常用的算术运算符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BC7960-FC57-4E07-8EA6-B0EC729B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0886"/>
              </p:ext>
            </p:extLst>
          </p:nvPr>
        </p:nvGraphicFramePr>
        <p:xfrm>
          <a:off x="690562" y="1733550"/>
          <a:ext cx="7762875" cy="29888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551907">
                  <a:extLst>
                    <a:ext uri="{9D8B030D-6E8A-4147-A177-3AD203B41FA5}">
                      <a16:colId xmlns:a16="http://schemas.microsoft.com/office/drawing/2014/main" val="3380548544"/>
                    </a:ext>
                  </a:extLst>
                </a:gridCol>
                <a:gridCol w="1552742">
                  <a:extLst>
                    <a:ext uri="{9D8B030D-6E8A-4147-A177-3AD203B41FA5}">
                      <a16:colId xmlns:a16="http://schemas.microsoft.com/office/drawing/2014/main" val="155613194"/>
                    </a:ext>
                  </a:extLst>
                </a:gridCol>
                <a:gridCol w="1552742">
                  <a:extLst>
                    <a:ext uri="{9D8B030D-6E8A-4147-A177-3AD203B41FA5}">
                      <a16:colId xmlns:a16="http://schemas.microsoft.com/office/drawing/2014/main" val="1416804987"/>
                    </a:ext>
                  </a:extLst>
                </a:gridCol>
                <a:gridCol w="1552742">
                  <a:extLst>
                    <a:ext uri="{9D8B030D-6E8A-4147-A177-3AD203B41FA5}">
                      <a16:colId xmlns:a16="http://schemas.microsoft.com/office/drawing/2014/main" val="2152196013"/>
                    </a:ext>
                  </a:extLst>
                </a:gridCol>
                <a:gridCol w="1552742">
                  <a:extLst>
                    <a:ext uri="{9D8B030D-6E8A-4147-A177-3AD203B41FA5}">
                      <a16:colId xmlns:a16="http://schemas.microsoft.com/office/drawing/2014/main" val="442604624"/>
                    </a:ext>
                  </a:extLst>
                </a:gridCol>
              </a:tblGrid>
              <a:tr h="29636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 dirty="0">
                          <a:effectLst/>
                        </a:rPr>
                        <a:t>运</a:t>
                      </a:r>
                      <a:r>
                        <a:rPr lang="en-US" sz="1000" b="1" kern="100" dirty="0">
                          <a:effectLst/>
                        </a:rPr>
                        <a:t>  </a:t>
                      </a:r>
                      <a:r>
                        <a:rPr lang="zh-CN" sz="1000" b="1" kern="100" dirty="0">
                          <a:effectLst/>
                        </a:rPr>
                        <a:t>算</a:t>
                      </a:r>
                      <a:r>
                        <a:rPr lang="en-US" sz="1000" b="1" kern="100" dirty="0">
                          <a:effectLst/>
                        </a:rPr>
                        <a:t>  </a:t>
                      </a:r>
                      <a:r>
                        <a:rPr lang="zh-CN" sz="1000" b="1" kern="100" dirty="0">
                          <a:effectLst/>
                        </a:rPr>
                        <a:t>符</a:t>
                      </a:r>
                      <a:endParaRPr lang="zh-CN" sz="10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描</a:t>
                      </a:r>
                      <a:r>
                        <a:rPr lang="en-US" sz="1000" b="1" kern="100">
                          <a:effectLst/>
                        </a:rPr>
                        <a:t>    </a:t>
                      </a:r>
                      <a:r>
                        <a:rPr lang="zh-CN" sz="1000" b="1" kern="100">
                          <a:effectLst/>
                        </a:rPr>
                        <a:t>述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示例（设</a:t>
                      </a:r>
                      <a:r>
                        <a:rPr lang="en-US" sz="1000" b="1" kern="100">
                          <a:effectLst/>
                        </a:rPr>
                        <a:t>y=5</a:t>
                      </a:r>
                      <a:r>
                        <a:rPr lang="zh-CN" sz="1000" b="1" kern="100">
                          <a:effectLst/>
                        </a:rPr>
                        <a:t>）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00" b="1" kern="100">
                          <a:effectLst/>
                        </a:rPr>
                        <a:t>x</a:t>
                      </a:r>
                      <a:r>
                        <a:rPr lang="zh-CN" sz="1000" b="1" kern="100">
                          <a:effectLst/>
                        </a:rPr>
                        <a:t>运算结果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00" b="1" kern="100">
                          <a:effectLst/>
                        </a:rPr>
                        <a:t>y</a:t>
                      </a:r>
                      <a:r>
                        <a:rPr lang="zh-CN" sz="1000" b="1" kern="100">
                          <a:effectLst/>
                        </a:rPr>
                        <a:t>运算结果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148193041"/>
                  </a:ext>
                </a:extLst>
              </a:tr>
              <a:tr h="299168">
                <a:tc>
                  <a:txBody>
                    <a:bodyPr/>
                    <a:lstStyle/>
                    <a:p>
                      <a:pPr indent="1314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+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350"/>
                        </a:lnSpc>
                      </a:pPr>
                      <a:r>
                        <a:rPr lang="zh-CN" sz="1000" b="1">
                          <a:effectLst/>
                        </a:rPr>
                        <a:t>加法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x=y+2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7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901538560"/>
                  </a:ext>
                </a:extLst>
              </a:tr>
              <a:tr h="299168">
                <a:tc>
                  <a:txBody>
                    <a:bodyPr/>
                    <a:lstStyle/>
                    <a:p>
                      <a:pPr indent="1314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-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350"/>
                        </a:lnSpc>
                      </a:pPr>
                      <a:r>
                        <a:rPr lang="zh-CN" sz="1000" b="1">
                          <a:effectLst/>
                        </a:rPr>
                        <a:t>减法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x=y-2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3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368377122"/>
                  </a:ext>
                </a:extLst>
              </a:tr>
              <a:tr h="299168">
                <a:tc>
                  <a:txBody>
                    <a:bodyPr/>
                    <a:lstStyle/>
                    <a:p>
                      <a:pPr indent="1314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*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350"/>
                        </a:lnSpc>
                      </a:pPr>
                      <a:r>
                        <a:rPr lang="zh-CN" sz="1000" b="1">
                          <a:effectLst/>
                        </a:rPr>
                        <a:t>乘法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x=y*2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10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846748114"/>
                  </a:ext>
                </a:extLst>
              </a:tr>
              <a:tr h="299168">
                <a:tc>
                  <a:txBody>
                    <a:bodyPr/>
                    <a:lstStyle/>
                    <a:p>
                      <a:pPr indent="1314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/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350"/>
                        </a:lnSpc>
                      </a:pPr>
                      <a:r>
                        <a:rPr lang="zh-CN" sz="1000" b="1">
                          <a:effectLst/>
                        </a:rPr>
                        <a:t>除法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x=y/2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2.5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96644598"/>
                  </a:ext>
                </a:extLst>
              </a:tr>
              <a:tr h="299168">
                <a:tc>
                  <a:txBody>
                    <a:bodyPr/>
                    <a:lstStyle/>
                    <a:p>
                      <a:pPr indent="1314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%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350"/>
                        </a:lnSpc>
                      </a:pPr>
                      <a:r>
                        <a:rPr lang="zh-CN" sz="1000" b="1">
                          <a:effectLst/>
                        </a:rPr>
                        <a:t>取模（余数）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x=y%2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23896906"/>
                  </a:ext>
                </a:extLst>
              </a:tr>
              <a:tr h="299168">
                <a:tc>
                  <a:txBody>
                    <a:bodyPr/>
                    <a:lstStyle/>
                    <a:p>
                      <a:pPr indent="1314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++</a:t>
                      </a:r>
                      <a:r>
                        <a:rPr lang="zh-CN" sz="1000" b="1">
                          <a:effectLst/>
                        </a:rPr>
                        <a:t>（变量左侧）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350"/>
                        </a:lnSpc>
                      </a:pPr>
                      <a:r>
                        <a:rPr lang="zh-CN" sz="1000" b="1">
                          <a:effectLst/>
                        </a:rPr>
                        <a:t>自增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x=++y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6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6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805100509"/>
                  </a:ext>
                </a:extLst>
              </a:tr>
              <a:tr h="299168">
                <a:tc>
                  <a:txBody>
                    <a:bodyPr/>
                    <a:lstStyle/>
                    <a:p>
                      <a:pPr indent="1314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++</a:t>
                      </a:r>
                      <a:r>
                        <a:rPr lang="zh-CN" sz="1000" b="1">
                          <a:effectLst/>
                        </a:rPr>
                        <a:t>（变量右侧）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350"/>
                        </a:lnSpc>
                      </a:pPr>
                      <a:r>
                        <a:rPr lang="zh-CN" sz="1000" b="1">
                          <a:effectLst/>
                        </a:rPr>
                        <a:t>自增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x=y++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6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634317329"/>
                  </a:ext>
                </a:extLst>
              </a:tr>
              <a:tr h="299168">
                <a:tc>
                  <a:txBody>
                    <a:bodyPr/>
                    <a:lstStyle/>
                    <a:p>
                      <a:pPr indent="1314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--</a:t>
                      </a:r>
                      <a:r>
                        <a:rPr lang="zh-CN" sz="1000" b="1">
                          <a:effectLst/>
                        </a:rPr>
                        <a:t>（变量左侧）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350"/>
                        </a:lnSpc>
                      </a:pPr>
                      <a:r>
                        <a:rPr lang="zh-CN" sz="1000" b="1">
                          <a:effectLst/>
                        </a:rPr>
                        <a:t>自减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x=--y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4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4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279348776"/>
                  </a:ext>
                </a:extLst>
              </a:tr>
              <a:tr h="299168">
                <a:tc>
                  <a:txBody>
                    <a:bodyPr/>
                    <a:lstStyle/>
                    <a:p>
                      <a:pPr indent="1314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--</a:t>
                      </a:r>
                      <a:r>
                        <a:rPr lang="zh-CN" sz="1000" b="1">
                          <a:effectLst/>
                        </a:rPr>
                        <a:t>（变量右侧）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350"/>
                        </a:lnSpc>
                      </a:pPr>
                      <a:r>
                        <a:rPr lang="zh-CN" sz="1000" b="1">
                          <a:effectLst/>
                        </a:rPr>
                        <a:t>自减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x=y--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350"/>
                        </a:lnSpc>
                      </a:pPr>
                      <a:r>
                        <a:rPr lang="en-US" sz="1000" b="1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</a:pPr>
                      <a:r>
                        <a:rPr lang="en-US" sz="1000" b="1" dirty="0">
                          <a:effectLst/>
                        </a:rPr>
                        <a:t>4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37960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508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常用的赋值运算符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D23961-6CB9-496E-ABBE-2FC7D9CC2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46675"/>
              </p:ext>
            </p:extLst>
          </p:nvPr>
        </p:nvGraphicFramePr>
        <p:xfrm>
          <a:off x="923926" y="1733550"/>
          <a:ext cx="7296148" cy="24084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23449">
                  <a:extLst>
                    <a:ext uri="{9D8B030D-6E8A-4147-A177-3AD203B41FA5}">
                      <a16:colId xmlns:a16="http://schemas.microsoft.com/office/drawing/2014/main" val="1402127254"/>
                    </a:ext>
                  </a:extLst>
                </a:gridCol>
                <a:gridCol w="1824233">
                  <a:extLst>
                    <a:ext uri="{9D8B030D-6E8A-4147-A177-3AD203B41FA5}">
                      <a16:colId xmlns:a16="http://schemas.microsoft.com/office/drawing/2014/main" val="3818178571"/>
                    </a:ext>
                  </a:extLst>
                </a:gridCol>
                <a:gridCol w="1824233">
                  <a:extLst>
                    <a:ext uri="{9D8B030D-6E8A-4147-A177-3AD203B41FA5}">
                      <a16:colId xmlns:a16="http://schemas.microsoft.com/office/drawing/2014/main" val="1355263674"/>
                    </a:ext>
                  </a:extLst>
                </a:gridCol>
                <a:gridCol w="1824233">
                  <a:extLst>
                    <a:ext uri="{9D8B030D-6E8A-4147-A177-3AD203B41FA5}">
                      <a16:colId xmlns:a16="http://schemas.microsoft.com/office/drawing/2014/main" val="30078819"/>
                    </a:ext>
                  </a:extLst>
                </a:gridCol>
              </a:tblGrid>
              <a:tr h="34130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 dirty="0">
                          <a:effectLst/>
                        </a:rPr>
                        <a:t>运</a:t>
                      </a: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zh-CN" sz="1100" b="1" kern="100" dirty="0">
                          <a:effectLst/>
                        </a:rPr>
                        <a:t>算</a:t>
                      </a: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zh-CN" sz="1100" b="1" kern="100" dirty="0">
                          <a:effectLst/>
                        </a:rPr>
                        <a:t>符</a:t>
                      </a:r>
                      <a:endParaRPr lang="zh-CN" sz="11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示例（设</a:t>
                      </a:r>
                      <a:r>
                        <a:rPr lang="en-US" sz="1100" b="1" kern="100">
                          <a:effectLst/>
                        </a:rPr>
                        <a:t>x=10</a:t>
                      </a:r>
                      <a:r>
                        <a:rPr lang="zh-CN" sz="1100" b="1" kern="100">
                          <a:effectLst/>
                        </a:rPr>
                        <a:t>，</a:t>
                      </a:r>
                      <a:r>
                        <a:rPr lang="en-US" sz="1100" b="1" kern="100">
                          <a:effectLst/>
                        </a:rPr>
                        <a:t>y=5</a:t>
                      </a:r>
                      <a:r>
                        <a:rPr lang="zh-CN" sz="1100" b="1" kern="100">
                          <a:effectLst/>
                        </a:rPr>
                        <a:t>）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等</a:t>
                      </a: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zh-CN" sz="1100" b="1" kern="100">
                          <a:effectLst/>
                        </a:rPr>
                        <a:t>同</a:t>
                      </a: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zh-CN" sz="1100" b="1" kern="100">
                          <a:effectLst/>
                        </a:rPr>
                        <a:t>于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运 算 结 果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97435822"/>
                  </a:ext>
                </a:extLst>
              </a:tr>
              <a:tr h="344531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=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43009401"/>
                  </a:ext>
                </a:extLst>
              </a:tr>
              <a:tr h="344531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+=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x+=y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x=x+y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x=15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984097869"/>
                  </a:ext>
                </a:extLst>
              </a:tr>
              <a:tr h="344531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-=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x-=y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x=x-y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493543415"/>
                  </a:ext>
                </a:extLst>
              </a:tr>
              <a:tr h="344531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*=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x*=y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x=x*y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x=50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172657044"/>
                  </a:ext>
                </a:extLst>
              </a:tr>
              <a:tr h="344531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/=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x/=y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x=x/y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x=2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68875284"/>
                  </a:ext>
                </a:extLst>
              </a:tr>
              <a:tr h="344531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%=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x%=y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x=x%y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 b="1" dirty="0">
                          <a:effectLst/>
                        </a:rPr>
                        <a:t>x=0</a:t>
                      </a:r>
                      <a:endParaRPr lang="zh-CN" sz="11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74731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9065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17884</TotalTime>
  <Words>1192</Words>
  <Application>Microsoft Office PowerPoint</Application>
  <PresentationFormat>全屏显示(16:9)</PresentationFormat>
  <Paragraphs>236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1739</cp:revision>
  <cp:lastPrinted>1601-01-01T00:00:00Z</cp:lastPrinted>
  <dcterms:created xsi:type="dcterms:W3CDTF">2014-11-20T08:27:06Z</dcterms:created>
  <dcterms:modified xsi:type="dcterms:W3CDTF">2022-03-28T08:26:59Z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