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3"/>
  </p:notesMasterIdLst>
  <p:handoutMasterIdLst>
    <p:handoutMasterId r:id="rId54"/>
  </p:handoutMasterIdLst>
  <p:sldIdLst>
    <p:sldId id="871" r:id="rId3"/>
    <p:sldId id="881" r:id="rId4"/>
    <p:sldId id="681" r:id="rId5"/>
    <p:sldId id="880" r:id="rId6"/>
    <p:sldId id="889" r:id="rId7"/>
    <p:sldId id="907" r:id="rId8"/>
    <p:sldId id="908" r:id="rId9"/>
    <p:sldId id="909" r:id="rId10"/>
    <p:sldId id="882" r:id="rId11"/>
    <p:sldId id="915" r:id="rId12"/>
    <p:sldId id="931" r:id="rId13"/>
    <p:sldId id="686" r:id="rId14"/>
    <p:sldId id="878" r:id="rId15"/>
    <p:sldId id="932" r:id="rId16"/>
    <p:sldId id="886" r:id="rId17"/>
    <p:sldId id="917" r:id="rId18"/>
    <p:sldId id="706" r:id="rId19"/>
    <p:sldId id="874" r:id="rId20"/>
    <p:sldId id="910" r:id="rId21"/>
    <p:sldId id="918" r:id="rId22"/>
    <p:sldId id="919" r:id="rId23"/>
    <p:sldId id="687" r:id="rId24"/>
    <p:sldId id="879" r:id="rId25"/>
    <p:sldId id="923" r:id="rId26"/>
    <p:sldId id="890" r:id="rId27"/>
    <p:sldId id="891" r:id="rId28"/>
    <p:sldId id="906" r:id="rId29"/>
    <p:sldId id="904" r:id="rId30"/>
    <p:sldId id="933" r:id="rId31"/>
    <p:sldId id="934" r:id="rId32"/>
    <p:sldId id="912" r:id="rId33"/>
    <p:sldId id="935" r:id="rId34"/>
    <p:sldId id="920" r:id="rId35"/>
    <p:sldId id="921" r:id="rId36"/>
    <p:sldId id="922" r:id="rId37"/>
    <p:sldId id="911" r:id="rId38"/>
    <p:sldId id="875" r:id="rId39"/>
    <p:sldId id="913" r:id="rId40"/>
    <p:sldId id="914" r:id="rId41"/>
    <p:sldId id="892" r:id="rId42"/>
    <p:sldId id="905" r:id="rId43"/>
    <p:sldId id="924" r:id="rId44"/>
    <p:sldId id="936" r:id="rId45"/>
    <p:sldId id="925" r:id="rId46"/>
    <p:sldId id="937" r:id="rId47"/>
    <p:sldId id="926" r:id="rId48"/>
    <p:sldId id="929" r:id="rId49"/>
    <p:sldId id="930" r:id="rId50"/>
    <p:sldId id="872" r:id="rId51"/>
    <p:sldId id="873" r:id="rId5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网络编程基础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TCP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协议和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UDP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协议的区别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1">
            <a:extLst>
              <a:ext uri="{FF2B5EF4-FFF2-40B4-BE49-F238E27FC236}">
                <a16:creationId xmlns:a16="http://schemas.microsoft.com/office/drawing/2014/main" id="{4762ECB6-550C-496E-AB5B-B63FE7950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06" y="1581150"/>
            <a:ext cx="4979988" cy="304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27712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socket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对象的内置方法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EBCAED-73DD-4F3A-BA65-B7E6EA43F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65904"/>
              </p:ext>
            </p:extLst>
          </p:nvPr>
        </p:nvGraphicFramePr>
        <p:xfrm>
          <a:off x="762000" y="1427163"/>
          <a:ext cx="7620000" cy="347885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06936945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1374956231"/>
                    </a:ext>
                  </a:extLst>
                </a:gridCol>
              </a:tblGrid>
              <a:tr h="18580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方</a:t>
                      </a:r>
                      <a:r>
                        <a:rPr lang="en-US" sz="1100" kern="100">
                          <a:effectLst/>
                        </a:rPr>
                        <a:t>    </a:t>
                      </a:r>
                      <a:r>
                        <a:rPr lang="zh-CN" sz="1100" kern="100">
                          <a:effectLst/>
                        </a:rPr>
                        <a:t>法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1100" kern="100">
                          <a:effectLst/>
                        </a:rPr>
                        <a:t>描</a:t>
                      </a:r>
                      <a:r>
                        <a:rPr lang="en-US" sz="1100" kern="100">
                          <a:effectLst/>
                        </a:rPr>
                        <a:t>    </a:t>
                      </a:r>
                      <a:r>
                        <a:rPr lang="zh-CN" sz="1100" kern="100">
                          <a:effectLst/>
                        </a:rPr>
                        <a:t>述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7619282"/>
                  </a:ext>
                </a:extLst>
              </a:tr>
              <a:tr h="18756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s.bind()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绑定地址（</a:t>
                      </a:r>
                      <a:r>
                        <a:rPr lang="en-US" sz="1100">
                          <a:effectLst/>
                        </a:rPr>
                        <a:t>host,port</a:t>
                      </a:r>
                      <a:r>
                        <a:rPr lang="zh-CN" sz="1100">
                          <a:effectLst/>
                        </a:rPr>
                        <a:t>）到套接字，在</a:t>
                      </a:r>
                      <a:r>
                        <a:rPr lang="en-US" sz="1100">
                          <a:effectLst/>
                        </a:rPr>
                        <a:t>AF_INET</a:t>
                      </a:r>
                      <a:r>
                        <a:rPr lang="zh-CN" sz="1100">
                          <a:effectLst/>
                        </a:rPr>
                        <a:t>下以元组（</a:t>
                      </a:r>
                      <a:r>
                        <a:rPr lang="en-US" sz="1100">
                          <a:effectLst/>
                        </a:rPr>
                        <a:t>host,port</a:t>
                      </a:r>
                      <a:r>
                        <a:rPr lang="zh-CN" sz="1100">
                          <a:effectLst/>
                        </a:rPr>
                        <a:t>）的形式表示地址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9756281"/>
                  </a:ext>
                </a:extLst>
              </a:tr>
              <a:tr h="39063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s.listen()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开始</a:t>
                      </a:r>
                      <a:r>
                        <a:rPr lang="en-US" sz="1100">
                          <a:effectLst/>
                        </a:rPr>
                        <a:t>TCP</a:t>
                      </a:r>
                      <a:r>
                        <a:rPr lang="zh-CN" sz="1100">
                          <a:effectLst/>
                        </a:rPr>
                        <a:t>监听。</a:t>
                      </a:r>
                      <a:r>
                        <a:rPr lang="en-US" sz="1100">
                          <a:effectLst/>
                        </a:rPr>
                        <a:t>backlog</a:t>
                      </a:r>
                      <a:r>
                        <a:rPr lang="zh-CN" sz="1100">
                          <a:effectLst/>
                        </a:rPr>
                        <a:t>指定在拒绝连接之前，操作系统可以挂起的最大连接数量。该值至少为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，大部分应用程序设为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r>
                        <a:rPr lang="zh-CN" sz="1100">
                          <a:effectLst/>
                        </a:rPr>
                        <a:t>即可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7991002"/>
                  </a:ext>
                </a:extLst>
              </a:tr>
              <a:tr h="18756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s.accept()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100" dirty="0">
                          <a:effectLst/>
                        </a:rPr>
                        <a:t>被动接受</a:t>
                      </a:r>
                      <a:r>
                        <a:rPr lang="en-US" sz="1100" dirty="0">
                          <a:effectLst/>
                        </a:rPr>
                        <a:t>TCP</a:t>
                      </a:r>
                      <a:r>
                        <a:rPr lang="zh-CN" sz="1100" dirty="0">
                          <a:effectLst/>
                        </a:rPr>
                        <a:t>客户端连接，（阻塞式）等待连接的到来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4662047"/>
                  </a:ext>
                </a:extLst>
              </a:tr>
              <a:tr h="39063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s.connect()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主动初始化</a:t>
                      </a:r>
                      <a:r>
                        <a:rPr lang="en-US" sz="1100">
                          <a:effectLst/>
                        </a:rPr>
                        <a:t>TCP</a:t>
                      </a:r>
                      <a:r>
                        <a:rPr lang="zh-CN" sz="1100">
                          <a:effectLst/>
                        </a:rPr>
                        <a:t>服务器连接，一般</a:t>
                      </a:r>
                      <a:r>
                        <a:rPr lang="en-US" sz="1100">
                          <a:effectLst/>
                        </a:rPr>
                        <a:t>address</a:t>
                      </a:r>
                      <a:r>
                        <a:rPr lang="zh-CN" sz="1100">
                          <a:effectLst/>
                        </a:rPr>
                        <a:t>的格式为元组（</a:t>
                      </a:r>
                      <a:r>
                        <a:rPr lang="en-US" sz="1100">
                          <a:effectLst/>
                        </a:rPr>
                        <a:t>hostname,port</a:t>
                      </a:r>
                      <a:r>
                        <a:rPr lang="zh-CN" sz="1100">
                          <a:effectLst/>
                        </a:rPr>
                        <a:t>），如果连接出错，返回</a:t>
                      </a:r>
                      <a:r>
                        <a:rPr lang="en-US" sz="1100">
                          <a:effectLst/>
                        </a:rPr>
                        <a:t>socket.error</a:t>
                      </a:r>
                      <a:r>
                        <a:rPr lang="zh-CN" sz="1100">
                          <a:effectLst/>
                        </a:rPr>
                        <a:t>错误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4881643"/>
                  </a:ext>
                </a:extLst>
              </a:tr>
              <a:tr h="38770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s.recv()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接收</a:t>
                      </a:r>
                      <a:r>
                        <a:rPr lang="en-US" sz="1100">
                          <a:effectLst/>
                        </a:rPr>
                        <a:t>TCP</a:t>
                      </a:r>
                      <a:r>
                        <a:rPr lang="zh-CN" sz="1100">
                          <a:effectLst/>
                        </a:rPr>
                        <a:t>数据，以字符串形式返回。</a:t>
                      </a:r>
                      <a:r>
                        <a:rPr lang="en-US" sz="1100">
                          <a:effectLst/>
                        </a:rPr>
                        <a:t>bufsize</a:t>
                      </a:r>
                      <a:r>
                        <a:rPr lang="zh-CN" sz="1100">
                          <a:effectLst/>
                        </a:rPr>
                        <a:t>指定要接收的最大数据量；</a:t>
                      </a:r>
                      <a:r>
                        <a:rPr lang="en-US" sz="1100">
                          <a:effectLst/>
                        </a:rPr>
                        <a:t>flag</a:t>
                      </a:r>
                      <a:r>
                        <a:rPr lang="zh-CN" sz="1100">
                          <a:effectLst/>
                        </a:rPr>
                        <a:t>提供有关消息的其他信息，通常可以忽略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2905317"/>
                  </a:ext>
                </a:extLst>
              </a:tr>
              <a:tr h="39063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s.send()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发送</a:t>
                      </a:r>
                      <a:r>
                        <a:rPr lang="en-US" sz="1100">
                          <a:effectLst/>
                        </a:rPr>
                        <a:t>TCP</a:t>
                      </a:r>
                      <a:r>
                        <a:rPr lang="zh-CN" sz="1100">
                          <a:effectLst/>
                        </a:rPr>
                        <a:t>数据，将</a:t>
                      </a:r>
                      <a:r>
                        <a:rPr lang="en-US" sz="1100">
                          <a:effectLst/>
                        </a:rPr>
                        <a:t>string</a:t>
                      </a:r>
                      <a:r>
                        <a:rPr lang="zh-CN" sz="1100">
                          <a:effectLst/>
                        </a:rPr>
                        <a:t>中的数据发送到连接的套接字。返回值是要发送的字节数量，该数量可能小于</a:t>
                      </a:r>
                      <a:r>
                        <a:rPr lang="en-US" sz="1100">
                          <a:effectLst/>
                        </a:rPr>
                        <a:t>string</a:t>
                      </a:r>
                      <a:r>
                        <a:rPr lang="zh-CN" sz="1100">
                          <a:effectLst/>
                        </a:rPr>
                        <a:t>的字节大小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5206762"/>
                  </a:ext>
                </a:extLst>
              </a:tr>
              <a:tr h="39063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s.sendall()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完整发送</a:t>
                      </a:r>
                      <a:r>
                        <a:rPr lang="en-US" sz="1100">
                          <a:effectLst/>
                        </a:rPr>
                        <a:t>TCP</a:t>
                      </a:r>
                      <a:r>
                        <a:rPr lang="zh-CN" sz="1100">
                          <a:effectLst/>
                        </a:rPr>
                        <a:t>数据。将</a:t>
                      </a:r>
                      <a:r>
                        <a:rPr lang="en-US" sz="1100">
                          <a:effectLst/>
                        </a:rPr>
                        <a:t>string</a:t>
                      </a:r>
                      <a:r>
                        <a:rPr lang="zh-CN" sz="1100">
                          <a:effectLst/>
                        </a:rPr>
                        <a:t>中的数据发送到连接的套接字，但在返回之前会尝试发送所有数据。成功则返回</a:t>
                      </a:r>
                      <a:r>
                        <a:rPr lang="en-US" sz="1100">
                          <a:effectLst/>
                        </a:rPr>
                        <a:t>None</a:t>
                      </a:r>
                      <a:r>
                        <a:rPr lang="zh-CN" sz="1100">
                          <a:effectLst/>
                        </a:rPr>
                        <a:t>，失败则抛出异常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2861336"/>
                  </a:ext>
                </a:extLst>
              </a:tr>
              <a:tr h="3923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s.recvfrom()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接收</a:t>
                      </a:r>
                      <a:r>
                        <a:rPr lang="en-US" sz="1100">
                          <a:effectLst/>
                        </a:rPr>
                        <a:t>UDP</a:t>
                      </a:r>
                      <a:r>
                        <a:rPr lang="zh-CN" sz="1100">
                          <a:effectLst/>
                        </a:rPr>
                        <a:t>数据。与</a:t>
                      </a:r>
                      <a:r>
                        <a:rPr lang="en-US" sz="1100">
                          <a:effectLst/>
                        </a:rPr>
                        <a:t>recv()</a:t>
                      </a:r>
                      <a:r>
                        <a:rPr lang="zh-CN" sz="1100">
                          <a:effectLst/>
                        </a:rPr>
                        <a:t>类似，但返回值是</a:t>
                      </a:r>
                      <a:r>
                        <a:rPr lang="en-US" sz="1100">
                          <a:effectLst/>
                        </a:rPr>
                        <a:t>(data,address)</a:t>
                      </a:r>
                      <a:r>
                        <a:rPr lang="zh-CN" sz="1100">
                          <a:effectLst/>
                        </a:rPr>
                        <a:t>元组。其中</a:t>
                      </a:r>
                      <a:r>
                        <a:rPr lang="en-US" sz="1100">
                          <a:effectLst/>
                        </a:rPr>
                        <a:t>data</a:t>
                      </a:r>
                      <a:r>
                        <a:rPr lang="zh-CN" sz="1100">
                          <a:effectLst/>
                        </a:rPr>
                        <a:t>是包含接收数据的字符串，</a:t>
                      </a:r>
                      <a:r>
                        <a:rPr lang="en-US" sz="1100">
                          <a:effectLst/>
                        </a:rPr>
                        <a:t>address</a:t>
                      </a:r>
                      <a:r>
                        <a:rPr lang="zh-CN" sz="1100">
                          <a:effectLst/>
                        </a:rPr>
                        <a:t>是发送数据的套接字地址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727838"/>
                  </a:ext>
                </a:extLst>
              </a:tr>
              <a:tr h="38770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100" dirty="0" err="1">
                          <a:effectLst/>
                        </a:rPr>
                        <a:t>s.sendto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发送</a:t>
                      </a:r>
                      <a:r>
                        <a:rPr lang="en-US" sz="1100">
                          <a:effectLst/>
                        </a:rPr>
                        <a:t>UDP</a:t>
                      </a:r>
                      <a:r>
                        <a:rPr lang="zh-CN" sz="1100">
                          <a:effectLst/>
                        </a:rPr>
                        <a:t>数据，将数据发送到套接字。</a:t>
                      </a:r>
                      <a:r>
                        <a:rPr lang="en-US" sz="1100">
                          <a:effectLst/>
                        </a:rPr>
                        <a:t>address</a:t>
                      </a:r>
                      <a:r>
                        <a:rPr lang="zh-CN" sz="1100">
                          <a:effectLst/>
                        </a:rPr>
                        <a:t>是形式为</a:t>
                      </a:r>
                      <a:r>
                        <a:rPr lang="en-US" sz="1100">
                          <a:effectLst/>
                        </a:rPr>
                        <a:t>(ipaddr,port)</a:t>
                      </a:r>
                      <a:r>
                        <a:rPr lang="zh-CN" sz="1100">
                          <a:effectLst/>
                        </a:rPr>
                        <a:t>的元组，指定远程地址。返回值是发送的字节数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7828624"/>
                  </a:ext>
                </a:extLst>
              </a:tr>
              <a:tr h="18756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s.close()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100" dirty="0">
                          <a:effectLst/>
                        </a:rPr>
                        <a:t>关闭套接字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50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25037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04950"/>
            <a:ext cx="7315200" cy="1953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9027" y="2154021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3.2  TCP</a:t>
            </a:r>
            <a:r>
              <a:rPr lang="zh-CN" altLang="en-US" sz="3600" b="1" dirty="0">
                <a:solidFill>
                  <a:schemeClr val="bg1"/>
                </a:solidFill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57300" y="1344464"/>
            <a:ext cx="6629400" cy="3264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由于</a:t>
            </a:r>
            <a:r>
              <a:rPr lang="en-US" altLang="zh-CN" sz="2000" dirty="0"/>
              <a:t>TCP</a:t>
            </a:r>
            <a:r>
              <a:rPr lang="zh-CN" altLang="en-US" sz="2000" dirty="0"/>
              <a:t>连接具有安全可靠的特性，所以</a:t>
            </a:r>
            <a:r>
              <a:rPr lang="en-US" altLang="zh-CN" sz="2000" dirty="0"/>
              <a:t>TCP</a:t>
            </a:r>
            <a:r>
              <a:rPr lang="zh-CN" altLang="en-US" sz="2000" dirty="0"/>
              <a:t>应用更为广泛。创建</a:t>
            </a:r>
            <a:r>
              <a:rPr lang="en-US" altLang="zh-CN" sz="2000" dirty="0"/>
              <a:t>TCP</a:t>
            </a:r>
            <a:r>
              <a:rPr lang="zh-CN" altLang="en-US" sz="2000" dirty="0"/>
              <a:t>连接时，主动发起连接的叫作客户端，被动响应连接的叫作服务器。例如，访问明日学院网站时，用户自己的计算机就是客户端，浏览器会主动向明日学院的服务器发起连接。如果一切顺利，明日学院的服务器接受了用户的连接，一个</a:t>
            </a:r>
            <a:r>
              <a:rPr lang="en-US" altLang="zh-CN" sz="2000" dirty="0"/>
              <a:t>TCP</a:t>
            </a:r>
            <a:r>
              <a:rPr lang="zh-CN" altLang="en-US" sz="2000" dirty="0"/>
              <a:t>连接就建立起来了，后面的通信就是发送网页内容了。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9989670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905000" y="1885950"/>
            <a:ext cx="35052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创建</a:t>
            </a:r>
            <a:r>
              <a:rPr lang="en-US" altLang="zh-CN" sz="2000" dirty="0"/>
              <a:t>TCP</a:t>
            </a:r>
            <a:r>
              <a:rPr lang="zh-CN" altLang="en-US" sz="2000" dirty="0"/>
              <a:t>服务器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创建</a:t>
            </a:r>
            <a:r>
              <a:rPr lang="en-US" altLang="zh-CN" sz="2000" dirty="0"/>
              <a:t>TCP</a:t>
            </a:r>
            <a:r>
              <a:rPr lang="zh-CN" altLang="en-US" sz="2000" dirty="0"/>
              <a:t>客户端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执行</a:t>
            </a:r>
            <a:r>
              <a:rPr lang="en-US" altLang="zh-CN" sz="2000" dirty="0"/>
              <a:t>TCP</a:t>
            </a:r>
            <a:r>
              <a:rPr lang="zh-CN" altLang="en-US" sz="2000" dirty="0"/>
              <a:t>服务器和客户端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2673689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服务器接收到的请求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1">
            <a:extLst>
              <a:ext uri="{FF2B5EF4-FFF2-40B4-BE49-F238E27FC236}">
                <a16:creationId xmlns:a16="http://schemas.microsoft.com/office/drawing/2014/main" id="{FB612327-5B90-4949-B586-8F3BC60CF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69" y="1809750"/>
            <a:ext cx="7354661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35024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客户端接到的响应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1">
            <a:extLst>
              <a:ext uri="{FF2B5EF4-FFF2-40B4-BE49-F238E27FC236}">
                <a16:creationId xmlns:a16="http://schemas.microsoft.com/office/drawing/2014/main" id="{81EBCF45-5517-4AA2-9AA3-F9CBAF31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99" y="1962150"/>
            <a:ext cx="701740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700695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客户端和服务器通信效果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61">
            <a:extLst>
              <a:ext uri="{FF2B5EF4-FFF2-40B4-BE49-F238E27FC236}">
                <a16:creationId xmlns:a16="http://schemas.microsoft.com/office/drawing/2014/main" id="{A03C24E7-F370-4F0B-AF74-303E968A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19" y="1787904"/>
            <a:ext cx="7858761" cy="243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56573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7432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TCP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通信模型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60">
            <a:extLst>
              <a:ext uri="{FF2B5EF4-FFF2-40B4-BE49-F238E27FC236}">
                <a16:creationId xmlns:a16="http://schemas.microsoft.com/office/drawing/2014/main" id="{44C97359-54E9-4E2B-8D9E-945392B2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47750"/>
            <a:ext cx="33813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590657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客户端和服务器建立连接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26">
            <a:extLst>
              <a:ext uri="{FF2B5EF4-FFF2-40B4-BE49-F238E27FC236}">
                <a16:creationId xmlns:a16="http://schemas.microsoft.com/office/drawing/2014/main" id="{D1CB759F-E6B8-43D9-9498-449DBEEB2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82" y="2265363"/>
            <a:ext cx="85690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56833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00100" y="1657350"/>
            <a:ext cx="7543800" cy="2362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当今的时代是一个网络时代，网络无处不在。我们前面学习编写的程序都是单机的，不能和其他计算机上的程序进行通信。为了实现不同计算机之间的通信，就需要使用网络编程技术。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01451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客户端向服务器发送消息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64">
            <a:extLst>
              <a:ext uri="{FF2B5EF4-FFF2-40B4-BE49-F238E27FC236}">
                <a16:creationId xmlns:a16="http://schemas.microsoft.com/office/drawing/2014/main" id="{2DAE14FB-D145-4D50-A245-FC2FABDF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07" y="2038350"/>
            <a:ext cx="678938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193462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关闭对话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63">
            <a:extLst>
              <a:ext uri="{FF2B5EF4-FFF2-40B4-BE49-F238E27FC236}">
                <a16:creationId xmlns:a16="http://schemas.microsoft.com/office/drawing/2014/main" id="{6DEC9FF3-8664-44F1-BDAB-F0CBECD5D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57" y="1809750"/>
            <a:ext cx="7121085" cy="222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761138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6203" y="2154021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3.3  UDP</a:t>
            </a:r>
            <a:r>
              <a:rPr lang="zh-CN" altLang="en-US" sz="3600" b="1" dirty="0">
                <a:solidFill>
                  <a:schemeClr val="bg1"/>
                </a:solidFill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43000" y="819150"/>
            <a:ext cx="7620000" cy="4187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UDP</a:t>
            </a:r>
            <a:r>
              <a:rPr lang="zh-CN" altLang="en-US" sz="2000" dirty="0"/>
              <a:t>是面向消息的协议，通信时不需要建立连接，数据的传输自然是不可靠的。</a:t>
            </a:r>
            <a:r>
              <a:rPr lang="en-US" altLang="zh-CN" sz="2000" dirty="0"/>
              <a:t>UDP</a:t>
            </a:r>
            <a:r>
              <a:rPr lang="zh-CN" altLang="en-US" sz="2000" dirty="0"/>
              <a:t>一般用于多点通信和实时的数据业务，例如：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语音广播。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视频。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聊天软件。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TFTP</a:t>
            </a:r>
            <a:r>
              <a:rPr lang="zh-CN" altLang="en-US" sz="2000" dirty="0"/>
              <a:t>（简单文件传送）。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SNMP</a:t>
            </a:r>
            <a:r>
              <a:rPr lang="zh-CN" altLang="en-US" sz="2000" dirty="0"/>
              <a:t>（简单网络管理协议）。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RIP</a:t>
            </a:r>
            <a:r>
              <a:rPr lang="zh-CN" altLang="en-US" sz="2000" dirty="0"/>
              <a:t>（路由信息协议，如报告股票市场、航空信息）。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DNS</a:t>
            </a:r>
            <a:r>
              <a:rPr lang="zh-CN" altLang="en-US" sz="2000" dirty="0"/>
              <a:t>（域名解释）。</a:t>
            </a:r>
          </a:p>
        </p:txBody>
      </p:sp>
    </p:spTree>
    <p:extLst>
      <p:ext uri="{BB962C8B-B14F-4D97-AF65-F5344CB8AC3E}">
        <p14:creationId xmlns:p14="http://schemas.microsoft.com/office/powerpoint/2010/main" val="207956985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752600" y="1581150"/>
            <a:ext cx="41910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创建</a:t>
            </a:r>
            <a:r>
              <a:rPr lang="en-US" altLang="zh-CN" sz="2000" dirty="0"/>
              <a:t>UDP</a:t>
            </a:r>
            <a:r>
              <a:rPr lang="zh-CN" altLang="en-US" sz="2000" dirty="0"/>
              <a:t>服务器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创建</a:t>
            </a:r>
            <a:r>
              <a:rPr lang="en-US" altLang="zh-CN" sz="2000" dirty="0"/>
              <a:t>UDP</a:t>
            </a:r>
            <a:r>
              <a:rPr lang="zh-CN" altLang="en-US" sz="2000" dirty="0"/>
              <a:t>客户端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执行</a:t>
            </a:r>
            <a:r>
              <a:rPr lang="en-US" altLang="zh-CN" sz="2000" dirty="0"/>
              <a:t>UDP</a:t>
            </a:r>
            <a:r>
              <a:rPr lang="zh-CN" altLang="en-US" sz="2000" dirty="0"/>
              <a:t>服务器和客户端</a:t>
            </a:r>
          </a:p>
        </p:txBody>
      </p:sp>
    </p:spTree>
    <p:extLst>
      <p:ext uri="{BB962C8B-B14F-4D97-AF65-F5344CB8AC3E}">
        <p14:creationId xmlns:p14="http://schemas.microsoft.com/office/powerpoint/2010/main" val="1916996924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等待客户端连接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65">
            <a:extLst>
              <a:ext uri="{FF2B5EF4-FFF2-40B4-BE49-F238E27FC236}">
                <a16:creationId xmlns:a16="http://schemas.microsoft.com/office/drawing/2014/main" id="{32713AD7-2457-4461-BCE8-E046934D0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56" y="1809751"/>
            <a:ext cx="617588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567766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摄氏温度转换为华氏温度效果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24">
            <a:extLst>
              <a:ext uri="{FF2B5EF4-FFF2-40B4-BE49-F238E27FC236}">
                <a16:creationId xmlns:a16="http://schemas.microsoft.com/office/drawing/2014/main" id="{0EA37611-36DE-4258-8285-704CBAFDE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9" y="2076450"/>
            <a:ext cx="805136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781579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6203" y="2154021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3.4  Web</a:t>
            </a:r>
            <a:r>
              <a:rPr lang="zh-CN" altLang="en-US" sz="3600" b="1" dirty="0">
                <a:solidFill>
                  <a:schemeClr val="bg1"/>
                </a:solidFill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19200" y="1350963"/>
            <a:ext cx="6705600" cy="2790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用户浏览明日学院官网时，会打开浏览器，在地址栏中输入网址</a:t>
            </a:r>
            <a:r>
              <a:rPr lang="en-US" altLang="zh-CN" sz="2400" dirty="0"/>
              <a:t>www.mingrisoft.com</a:t>
            </a:r>
            <a:r>
              <a:rPr lang="zh-CN" altLang="en-US" sz="2400" dirty="0"/>
              <a:t>并按下</a:t>
            </a:r>
            <a:r>
              <a:rPr lang="en-US" altLang="zh-CN" sz="2400" dirty="0"/>
              <a:t>Enter</a:t>
            </a:r>
            <a:r>
              <a:rPr lang="zh-CN" altLang="en-US" sz="2400" dirty="0"/>
              <a:t>键，此时浏览器中就会显示明日学院官网的内容。在这个看似简单的用户行为背后，到底发生了些什么呢？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34175491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1"/>
            <a:ext cx="22860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HTTP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Web</a:t>
            </a:r>
            <a:r>
              <a:rPr lang="zh-CN" altLang="en-US" sz="2000" dirty="0"/>
              <a:t>服务器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静态服务器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9141311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897" y="2154021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3.1  TCP/IP</a:t>
            </a:r>
            <a:r>
              <a:rPr lang="zh-CN" altLang="en-US" sz="3600" b="1" dirty="0">
                <a:solidFill>
                  <a:schemeClr val="bg1"/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19200" y="1350963"/>
            <a:ext cx="6705600" cy="3344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HTTP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HyperText</a:t>
            </a:r>
            <a:r>
              <a:rPr lang="en-US" altLang="zh-CN" sz="2400" dirty="0"/>
              <a:t> Transfer Protocol</a:t>
            </a:r>
            <a:r>
              <a:rPr lang="zh-CN" altLang="en-US" sz="2400" dirty="0"/>
              <a:t>，超文本传输协议）是互联网上应用最为广泛的一种网络协议，利用</a:t>
            </a:r>
            <a:r>
              <a:rPr lang="en-US" altLang="zh-CN" sz="2400" dirty="0"/>
              <a:t>TCP</a:t>
            </a:r>
            <a:r>
              <a:rPr lang="zh-CN" altLang="en-US" sz="2400" dirty="0"/>
              <a:t>在两台计算机（通常是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服务器和客户端）之间传输信息。客户端使用</a:t>
            </a:r>
            <a:r>
              <a:rPr lang="en-US" altLang="zh-CN" sz="2400" dirty="0"/>
              <a:t>Web</a:t>
            </a:r>
            <a:r>
              <a:rPr lang="zh-CN" altLang="en-US" sz="2400" dirty="0"/>
              <a:t>浏览器发起</a:t>
            </a:r>
            <a:r>
              <a:rPr lang="en-US" altLang="zh-CN" sz="2400" dirty="0"/>
              <a:t>HTTP</a:t>
            </a:r>
            <a:r>
              <a:rPr lang="zh-CN" altLang="en-US" sz="2400" dirty="0"/>
              <a:t>请求给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服务器，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服务器发送被请求的信息给客户端。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5597449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HTTP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基本原理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1">
            <a:extLst>
              <a:ext uri="{FF2B5EF4-FFF2-40B4-BE49-F238E27FC236}">
                <a16:creationId xmlns:a16="http://schemas.microsoft.com/office/drawing/2014/main" id="{E03A3D19-E19B-4E21-919F-92B5DC30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2885" r="493" b="1443"/>
          <a:stretch>
            <a:fillRect/>
          </a:stretch>
        </p:blipFill>
        <p:spPr bwMode="auto">
          <a:xfrm>
            <a:off x="1377137" y="1885950"/>
            <a:ext cx="638972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54132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571500" y="1504950"/>
            <a:ext cx="80010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Web</a:t>
            </a:r>
            <a:r>
              <a:rPr lang="zh-CN" altLang="en-US" sz="2800" dirty="0"/>
              <a:t>服务器的工作原理可以概括为如下</a:t>
            </a:r>
            <a:r>
              <a:rPr lang="en-US" altLang="zh-CN" sz="2800" dirty="0"/>
              <a:t>4</a:t>
            </a:r>
            <a:r>
              <a:rPr lang="zh-CN" altLang="en-US" sz="2800" dirty="0"/>
              <a:t>个步骤。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建立连接：客户端通过</a:t>
            </a:r>
            <a:r>
              <a:rPr lang="en-US" altLang="zh-CN" sz="2000" dirty="0"/>
              <a:t>TCP/IP</a:t>
            </a:r>
            <a:r>
              <a:rPr lang="zh-CN" altLang="en-US" sz="2000" dirty="0"/>
              <a:t>协议建立到服务器的</a:t>
            </a:r>
            <a:r>
              <a:rPr lang="en-US" altLang="zh-CN" sz="2000" dirty="0"/>
              <a:t>TCP</a:t>
            </a:r>
            <a:r>
              <a:rPr lang="zh-CN" altLang="en-US" sz="2000" dirty="0"/>
              <a:t>连接。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请求过程：客户端向服务器发送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协议请求包，请求服务器里的资源文档。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应答过程：服务器向客户端发送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协议应答包，如果请求的资源包含动态语言内容，服务器会调用解释引擎处理动态内容，并将处理后得到的数据返回给客户端。由客户端解释</a:t>
            </a:r>
            <a:r>
              <a:rPr lang="en-US" altLang="zh-CN" sz="2000" dirty="0"/>
              <a:t>HTML</a:t>
            </a:r>
            <a:r>
              <a:rPr lang="zh-CN" altLang="en-US" sz="2000" dirty="0"/>
              <a:t>文档，最终在用户屏幕上渲染显示图形结果。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关闭连接：客户端与服务器断开。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918445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HTTP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协议的常用请求方法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9B00C9-FB1F-4403-9033-23D8FCB58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09247"/>
              </p:ext>
            </p:extLst>
          </p:nvPr>
        </p:nvGraphicFramePr>
        <p:xfrm>
          <a:off x="804862" y="1809750"/>
          <a:ext cx="7534275" cy="266699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611536">
                  <a:extLst>
                    <a:ext uri="{9D8B030D-6E8A-4147-A177-3AD203B41FA5}">
                      <a16:colId xmlns:a16="http://schemas.microsoft.com/office/drawing/2014/main" val="2673899621"/>
                    </a:ext>
                  </a:extLst>
                </a:gridCol>
                <a:gridCol w="5922739">
                  <a:extLst>
                    <a:ext uri="{9D8B030D-6E8A-4147-A177-3AD203B41FA5}">
                      <a16:colId xmlns:a16="http://schemas.microsoft.com/office/drawing/2014/main" val="4021483598"/>
                    </a:ext>
                  </a:extLst>
                </a:gridCol>
              </a:tblGrid>
              <a:tr h="32725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 dirty="0">
                          <a:effectLst/>
                        </a:rPr>
                        <a:t>方</a:t>
                      </a:r>
                      <a:r>
                        <a:rPr lang="en-US" sz="1000" b="1" kern="100" dirty="0">
                          <a:effectLst/>
                        </a:rPr>
                        <a:t>    </a:t>
                      </a:r>
                      <a:r>
                        <a:rPr lang="zh-CN" sz="1000" b="1" kern="100" dirty="0">
                          <a:effectLst/>
                        </a:rPr>
                        <a:t>法</a:t>
                      </a:r>
                      <a:endParaRPr lang="zh-CN" sz="10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描</a:t>
                      </a:r>
                      <a:r>
                        <a:rPr lang="en-US" sz="1000" b="1" kern="100">
                          <a:effectLst/>
                        </a:rPr>
                        <a:t>    </a:t>
                      </a:r>
                      <a:r>
                        <a:rPr lang="zh-CN" sz="1000" b="1" kern="100">
                          <a:effectLst/>
                        </a:rPr>
                        <a:t>述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3187264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indent="314325" algn="just">
                        <a:lnSpc>
                          <a:spcPts val="1400"/>
                        </a:lnSpc>
                      </a:pPr>
                      <a:r>
                        <a:rPr lang="en-US" sz="1000" b="1" dirty="0">
                          <a:effectLst/>
                        </a:rPr>
                        <a:t>GET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>
                          <a:effectLst/>
                        </a:rPr>
                        <a:t>请求指定的页面信息，并返回实体主体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2633334"/>
                  </a:ext>
                </a:extLst>
              </a:tr>
              <a:tr h="688009">
                <a:tc>
                  <a:txBody>
                    <a:bodyPr/>
                    <a:lstStyle/>
                    <a:p>
                      <a:pPr indent="31432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POST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 dirty="0">
                          <a:effectLst/>
                        </a:rPr>
                        <a:t>向指定资源提交数据（例如提交表单或者上传文件），进行处理请求。数据被包含在请求体中，</a:t>
                      </a:r>
                      <a:r>
                        <a:rPr lang="en-US" sz="1000" b="1" dirty="0">
                          <a:effectLst/>
                        </a:rPr>
                        <a:t>POST</a:t>
                      </a:r>
                      <a:r>
                        <a:rPr lang="zh-CN" sz="1000" b="1" dirty="0">
                          <a:effectLst/>
                        </a:rPr>
                        <a:t>请求会导致新资源的建立或已有资源的修改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769087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indent="31432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HEAD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 dirty="0">
                          <a:effectLst/>
                        </a:rPr>
                        <a:t>类似于</a:t>
                      </a:r>
                      <a:r>
                        <a:rPr lang="en-US" sz="1000" b="1" dirty="0">
                          <a:effectLst/>
                        </a:rPr>
                        <a:t>GET</a:t>
                      </a:r>
                      <a:r>
                        <a:rPr lang="zh-CN" sz="1000" b="1" dirty="0">
                          <a:effectLst/>
                        </a:rPr>
                        <a:t>请求，只不过返回的响应中没有具体的内容，仅用于获取报头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380208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indent="31432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PUT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 dirty="0">
                          <a:effectLst/>
                        </a:rPr>
                        <a:t>从客户端向服务器传送的数据取代指定的文档内容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183976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indent="31432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DELETE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 dirty="0">
                          <a:effectLst/>
                        </a:rPr>
                        <a:t>请求服务器删除指定的页面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0858999"/>
                  </a:ext>
                </a:extLst>
              </a:tr>
              <a:tr h="330347">
                <a:tc>
                  <a:txBody>
                    <a:bodyPr/>
                    <a:lstStyle/>
                    <a:p>
                      <a:pPr indent="314325" algn="just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OPTIONS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000" b="1" dirty="0">
                          <a:effectLst/>
                        </a:rPr>
                        <a:t>允许客户端查看服务器的性能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78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13933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HTTP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状态码含义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DB2496-D9A9-44C2-B889-313C30CD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00869"/>
              </p:ext>
            </p:extLst>
          </p:nvPr>
        </p:nvGraphicFramePr>
        <p:xfrm>
          <a:off x="771525" y="1876840"/>
          <a:ext cx="7600950" cy="236219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625797">
                  <a:extLst>
                    <a:ext uri="{9D8B030D-6E8A-4147-A177-3AD203B41FA5}">
                      <a16:colId xmlns:a16="http://schemas.microsoft.com/office/drawing/2014/main" val="819766581"/>
                    </a:ext>
                  </a:extLst>
                </a:gridCol>
                <a:gridCol w="5975153">
                  <a:extLst>
                    <a:ext uri="{9D8B030D-6E8A-4147-A177-3AD203B41FA5}">
                      <a16:colId xmlns:a16="http://schemas.microsoft.com/office/drawing/2014/main" val="3661394593"/>
                    </a:ext>
                  </a:extLst>
                </a:gridCol>
              </a:tblGrid>
              <a:tr h="38471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 dirty="0">
                          <a:effectLst/>
                        </a:rPr>
                        <a:t>状</a:t>
                      </a:r>
                      <a:r>
                        <a:rPr lang="en-US" sz="1000" b="1" kern="100" dirty="0">
                          <a:effectLst/>
                        </a:rPr>
                        <a:t>    </a:t>
                      </a:r>
                      <a:r>
                        <a:rPr lang="zh-CN" sz="1000" b="1" kern="100" dirty="0">
                          <a:effectLst/>
                        </a:rPr>
                        <a:t>态</a:t>
                      </a:r>
                      <a:endParaRPr lang="zh-CN" sz="1000" b="1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1000" b="1" kern="100">
                          <a:effectLst/>
                        </a:rPr>
                        <a:t>含</a:t>
                      </a:r>
                      <a:r>
                        <a:rPr lang="en-US" sz="1000" b="1" kern="100">
                          <a:effectLst/>
                        </a:rPr>
                        <a:t>    </a:t>
                      </a:r>
                      <a:r>
                        <a:rPr lang="zh-CN" sz="1000" b="1" kern="100">
                          <a:effectLst/>
                        </a:rPr>
                        <a:t>义</a:t>
                      </a:r>
                      <a:endParaRPr lang="zh-CN" sz="1000" b="1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7027109"/>
                  </a:ext>
                </a:extLst>
              </a:tr>
              <a:tr h="424093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1**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22960" algn="l">
                        <a:lnSpc>
                          <a:spcPts val="1570"/>
                        </a:lnSpc>
                      </a:pPr>
                      <a:r>
                        <a:rPr lang="zh-CN" sz="1000" b="1" kern="1050" dirty="0">
                          <a:effectLst/>
                        </a:rPr>
                        <a:t>表示信息请求收到，继续处理</a:t>
                      </a:r>
                      <a:endParaRPr lang="zh-CN" sz="1100" b="1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2697894"/>
                  </a:ext>
                </a:extLst>
              </a:tr>
              <a:tr h="38834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2**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22960" algn="just">
                        <a:lnSpc>
                          <a:spcPts val="1400"/>
                        </a:lnSpc>
                      </a:pPr>
                      <a:r>
                        <a:rPr lang="zh-CN" sz="1000" b="1" dirty="0">
                          <a:effectLst/>
                        </a:rPr>
                        <a:t>表示成功返回响应，即行为被成功地接受、理解和采纳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2592521"/>
                  </a:ext>
                </a:extLst>
              </a:tr>
              <a:tr h="38834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3**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22960" algn="just">
                        <a:lnSpc>
                          <a:spcPts val="1400"/>
                        </a:lnSpc>
                      </a:pPr>
                      <a:r>
                        <a:rPr lang="zh-CN" sz="1000" b="1" dirty="0">
                          <a:effectLst/>
                        </a:rPr>
                        <a:t>表示重定向，为了完成请求，必须进一步执行的动作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4737558"/>
                  </a:ext>
                </a:extLst>
              </a:tr>
              <a:tr h="38834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4**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22960" algn="just">
                        <a:lnSpc>
                          <a:spcPts val="1400"/>
                        </a:lnSpc>
                      </a:pPr>
                      <a:r>
                        <a:rPr lang="zh-CN" sz="1000" b="1" dirty="0">
                          <a:effectLst/>
                        </a:rPr>
                        <a:t>表示客户端错误，如请求包含语法错误或者请求无法实现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4113627"/>
                  </a:ext>
                </a:extLst>
              </a:tr>
              <a:tr h="388348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en-US" sz="1000" b="1">
                          <a:effectLst/>
                        </a:rPr>
                        <a:t>5**</a:t>
                      </a:r>
                      <a:endParaRPr lang="zh-CN" sz="10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22960" algn="just">
                        <a:lnSpc>
                          <a:spcPts val="1400"/>
                        </a:lnSpc>
                      </a:pPr>
                      <a:r>
                        <a:rPr lang="zh-CN" sz="1000" b="1" dirty="0">
                          <a:effectLst/>
                        </a:rPr>
                        <a:t>表示服务器错误，如服务器不能实现一种明显无效的请求</a:t>
                      </a:r>
                      <a:endParaRPr lang="zh-CN" sz="10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2960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40359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打开谷歌浏览器调试工具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图片 1">
            <a:extLst>
              <a:ext uri="{FF2B5EF4-FFF2-40B4-BE49-F238E27FC236}">
                <a16:creationId xmlns:a16="http://schemas.microsoft.com/office/drawing/2014/main" id="{28AC3D41-5009-47A4-AAD8-45EDFFEF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4"/>
          <a:stretch>
            <a:fillRect/>
          </a:stretch>
        </p:blipFill>
        <p:spPr bwMode="auto">
          <a:xfrm>
            <a:off x="1174406" y="1712119"/>
            <a:ext cx="6795188" cy="268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656086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请求和响应信息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图片 1">
            <a:extLst>
              <a:ext uri="{FF2B5EF4-FFF2-40B4-BE49-F238E27FC236}">
                <a16:creationId xmlns:a16="http://schemas.microsoft.com/office/drawing/2014/main" id="{AE633612-4A90-4E7E-B339-D7CF00757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00861"/>
            <a:ext cx="4724400" cy="335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042494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早期的中国黄页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图片 27">
            <a:extLst>
              <a:ext uri="{FF2B5EF4-FFF2-40B4-BE49-F238E27FC236}">
                <a16:creationId xmlns:a16="http://schemas.microsoft.com/office/drawing/2014/main" id="{172E61E2-B2BE-4AB6-9254-187929B4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"/>
          <a:stretch>
            <a:fillRect/>
          </a:stretch>
        </p:blipFill>
        <p:spPr bwMode="auto">
          <a:xfrm>
            <a:off x="2209800" y="1478007"/>
            <a:ext cx="4724400" cy="330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78883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明日学院主页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图片 1">
            <a:extLst>
              <a:ext uri="{FF2B5EF4-FFF2-40B4-BE49-F238E27FC236}">
                <a16:creationId xmlns:a16="http://schemas.microsoft.com/office/drawing/2014/main" id="{9F533749-C135-47E3-AB13-A2C80F0D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63" y="1730928"/>
            <a:ext cx="6481474" cy="259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424484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“联系我们”页面效果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图片 1">
            <a:extLst>
              <a:ext uri="{FF2B5EF4-FFF2-40B4-BE49-F238E27FC236}">
                <a16:creationId xmlns:a16="http://schemas.microsoft.com/office/drawing/2014/main" id="{4551483F-A1F7-4E58-97C2-A3EF6AD1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93" y="2068997"/>
            <a:ext cx="69604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66592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504951"/>
            <a:ext cx="51816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为什么要使用通信协议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TCP/IP</a:t>
            </a:r>
            <a:r>
              <a:rPr lang="zh-CN" altLang="en-US" sz="2000" dirty="0"/>
              <a:t>简介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UDP</a:t>
            </a:r>
            <a:r>
              <a:rPr lang="zh-CN" altLang="en-US" sz="2000" dirty="0"/>
              <a:t>简介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Socket</a:t>
            </a:r>
            <a:r>
              <a:rPr lang="zh-CN" altLang="en-US" sz="2000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696106208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文件不存在时的页面效果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图片 1">
            <a:extLst>
              <a:ext uri="{FF2B5EF4-FFF2-40B4-BE49-F238E27FC236}">
                <a16:creationId xmlns:a16="http://schemas.microsoft.com/office/drawing/2014/main" id="{0634A946-4C1A-42ED-AF4A-0715508834C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56" y="2493963"/>
            <a:ext cx="7611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036099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5138" y="2154021"/>
            <a:ext cx="32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3.5  WSGI</a:t>
            </a:r>
            <a:r>
              <a:rPr lang="zh-CN" altLang="en-US" sz="3600" b="1" dirty="0">
                <a:solidFill>
                  <a:schemeClr val="bg1"/>
                </a:solidFill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3891582641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28194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CGI</a:t>
            </a:r>
            <a:r>
              <a:rPr lang="zh-CN" altLang="en-US" sz="2000" dirty="0"/>
              <a:t>简介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WSGI</a:t>
            </a:r>
            <a:r>
              <a:rPr lang="zh-CN" altLang="en-US" sz="2000" dirty="0"/>
              <a:t>简介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定义</a:t>
            </a:r>
            <a:r>
              <a:rPr lang="en-US" altLang="zh-CN" sz="2000" dirty="0"/>
              <a:t>WSGI</a:t>
            </a:r>
            <a:r>
              <a:rPr lang="zh-CN" altLang="en-US" sz="2000" dirty="0"/>
              <a:t>接口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运行</a:t>
            </a:r>
            <a:r>
              <a:rPr lang="en-US" altLang="zh-CN" sz="2000" dirty="0"/>
              <a:t>WSGI</a:t>
            </a:r>
            <a:r>
              <a:rPr lang="zh-CN" altLang="en-US" sz="2000" dirty="0"/>
              <a:t>服务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4145087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066800" y="1471293"/>
            <a:ext cx="70104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CGI</a:t>
            </a:r>
            <a:r>
              <a:rPr lang="zh-CN" altLang="en-US" sz="2000" dirty="0"/>
              <a:t>（</a:t>
            </a:r>
            <a:r>
              <a:rPr lang="en-US" altLang="zh-CN" sz="2000" dirty="0"/>
              <a:t>Common Gateway Interface</a:t>
            </a:r>
            <a:r>
              <a:rPr lang="zh-CN" altLang="en-US" sz="2000" dirty="0"/>
              <a:t>，通用网关接口）是一段程序，运行在服务器上。</a:t>
            </a:r>
            <a:r>
              <a:rPr lang="en-US" altLang="zh-CN" sz="2000" dirty="0"/>
              <a:t>Web </a:t>
            </a:r>
            <a:r>
              <a:rPr lang="zh-CN" altLang="en-US" sz="2000" dirty="0"/>
              <a:t>服务器将请求发送给</a:t>
            </a:r>
            <a:r>
              <a:rPr lang="en-US" altLang="zh-CN" sz="2000" dirty="0"/>
              <a:t>CGI</a:t>
            </a:r>
            <a:r>
              <a:rPr lang="zh-CN" altLang="en-US" sz="2000" dirty="0"/>
              <a:t>应用程序，再将</a:t>
            </a:r>
            <a:r>
              <a:rPr lang="en-US" altLang="zh-CN" sz="2000" dirty="0"/>
              <a:t>CGI</a:t>
            </a:r>
            <a:r>
              <a:rPr lang="zh-CN" altLang="en-US" sz="2000" dirty="0"/>
              <a:t>应用程序动态生成的</a:t>
            </a:r>
            <a:r>
              <a:rPr lang="en-US" altLang="zh-CN" sz="2000" dirty="0"/>
              <a:t>HTML</a:t>
            </a:r>
            <a:r>
              <a:rPr lang="zh-CN" altLang="en-US" sz="2000" dirty="0"/>
              <a:t>页面发送回客户端。</a:t>
            </a:r>
            <a:r>
              <a:rPr lang="en-US" altLang="zh-CN" sz="2000" dirty="0"/>
              <a:t>CGI</a:t>
            </a:r>
            <a:r>
              <a:rPr lang="zh-CN" altLang="en-US" sz="2000" dirty="0"/>
              <a:t>在</a:t>
            </a:r>
            <a:r>
              <a:rPr lang="en-US" altLang="zh-CN" sz="2000" dirty="0"/>
              <a:t>Web </a:t>
            </a:r>
            <a:r>
              <a:rPr lang="zh-CN" altLang="en-US" sz="2000" dirty="0"/>
              <a:t>服务器和应用之间充当了交互作用，这样才能够处理用户数据，生成并返回最终的动态</a:t>
            </a:r>
            <a:r>
              <a:rPr lang="en-US" altLang="zh-CN" sz="2000" dirty="0"/>
              <a:t>HTML</a:t>
            </a:r>
            <a:r>
              <a:rPr lang="zh-CN" altLang="en-US" sz="2000" dirty="0"/>
              <a:t>页面。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30982204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CGI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工作概述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9A24AB61-9A3B-4187-9E14-37888F521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t="6824" r="2130" b="3555"/>
          <a:stretch>
            <a:fillRect/>
          </a:stretch>
        </p:blipFill>
        <p:spPr bwMode="auto">
          <a:xfrm>
            <a:off x="1156519" y="1885950"/>
            <a:ext cx="683096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44336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762000" y="1276350"/>
            <a:ext cx="7620000" cy="372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WSGI</a:t>
            </a:r>
            <a:r>
              <a:rPr lang="zh-CN" altLang="en-US" sz="2000" dirty="0"/>
              <a:t>（</a:t>
            </a:r>
            <a:r>
              <a:rPr lang="en-US" altLang="zh-CN" sz="2000" dirty="0"/>
              <a:t>Web Server Gateway Interface</a:t>
            </a:r>
            <a:r>
              <a:rPr lang="zh-CN" altLang="en-US" sz="2000" dirty="0"/>
              <a:t>，服务器网关接口）是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服务器和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应用程序或框架之间的一种简单而通用的接口，从层级上来讲要比</a:t>
            </a:r>
            <a:r>
              <a:rPr lang="en-US" altLang="zh-CN" sz="2000" dirty="0"/>
              <a:t>CGI/</a:t>
            </a:r>
            <a:r>
              <a:rPr lang="en-US" altLang="zh-CN" sz="2000" dirty="0" err="1"/>
              <a:t>FastCGI</a:t>
            </a:r>
            <a:r>
              <a:rPr lang="zh-CN" altLang="en-US" sz="2000" dirty="0"/>
              <a:t>高级。</a:t>
            </a:r>
            <a:r>
              <a:rPr lang="en-US" altLang="zh-CN" sz="2000" dirty="0"/>
              <a:t>WSGI</a:t>
            </a:r>
            <a:r>
              <a:rPr lang="zh-CN" altLang="en-US" sz="2000" dirty="0"/>
              <a:t>中存在两种角色：接受请求的</a:t>
            </a:r>
            <a:r>
              <a:rPr lang="en-US" altLang="zh-CN" sz="2000" dirty="0"/>
              <a:t>Server</a:t>
            </a:r>
            <a:r>
              <a:rPr lang="zh-CN" altLang="en-US" sz="2000" dirty="0"/>
              <a:t>（服务器）和处理请求的</a:t>
            </a:r>
            <a:r>
              <a:rPr lang="en-US" altLang="zh-CN" sz="2000" dirty="0"/>
              <a:t>Application</a:t>
            </a:r>
            <a:r>
              <a:rPr lang="zh-CN" altLang="en-US" sz="2000" dirty="0"/>
              <a:t>（应用），它们底层是通过</a:t>
            </a:r>
            <a:r>
              <a:rPr lang="en-US" altLang="zh-CN" sz="2000" dirty="0" err="1"/>
              <a:t>FastCGI</a:t>
            </a:r>
            <a:r>
              <a:rPr lang="zh-CN" altLang="en-US" sz="2000" dirty="0"/>
              <a:t>沟通的。当</a:t>
            </a:r>
            <a:r>
              <a:rPr lang="en-US" altLang="zh-CN" sz="2000" dirty="0"/>
              <a:t>Server</a:t>
            </a:r>
            <a:r>
              <a:rPr lang="zh-CN" altLang="en-US" sz="2000" dirty="0"/>
              <a:t>收到一个请求后，可以通过</a:t>
            </a:r>
            <a:r>
              <a:rPr lang="en-US" altLang="zh-CN" sz="2000" dirty="0"/>
              <a:t>Socket</a:t>
            </a:r>
            <a:r>
              <a:rPr lang="zh-CN" altLang="en-US" sz="2000" dirty="0"/>
              <a:t>把环境变量和一个</a:t>
            </a:r>
            <a:r>
              <a:rPr lang="en-US" altLang="zh-CN" sz="2000" dirty="0"/>
              <a:t>Callback</a:t>
            </a:r>
            <a:r>
              <a:rPr lang="zh-CN" altLang="en-US" sz="2000" dirty="0"/>
              <a:t>回调函数传给后端</a:t>
            </a:r>
            <a:r>
              <a:rPr lang="en-US" altLang="zh-CN" sz="2000" dirty="0"/>
              <a:t>Application</a:t>
            </a:r>
            <a:r>
              <a:rPr lang="zh-CN" altLang="en-US" sz="2000" dirty="0"/>
              <a:t>，</a:t>
            </a:r>
            <a:r>
              <a:rPr lang="en-US" altLang="zh-CN" sz="2000" dirty="0"/>
              <a:t>Application</a:t>
            </a:r>
            <a:r>
              <a:rPr lang="zh-CN" altLang="en-US" sz="2000" dirty="0"/>
              <a:t>在完成页面组装后通过</a:t>
            </a:r>
            <a:r>
              <a:rPr lang="en-US" altLang="zh-CN" sz="2000" dirty="0"/>
              <a:t>Callback</a:t>
            </a:r>
            <a:r>
              <a:rPr lang="zh-CN" altLang="en-US" sz="2000" dirty="0"/>
              <a:t>把内容返回给</a:t>
            </a:r>
            <a:r>
              <a:rPr lang="en-US" altLang="zh-CN" sz="2000" dirty="0"/>
              <a:t>Server</a:t>
            </a:r>
            <a:r>
              <a:rPr lang="zh-CN" altLang="en-US" sz="2000" dirty="0"/>
              <a:t>，最后</a:t>
            </a:r>
            <a:r>
              <a:rPr lang="en-US" altLang="zh-CN" sz="2000" dirty="0"/>
              <a:t>Sever</a:t>
            </a:r>
            <a:r>
              <a:rPr lang="zh-CN" altLang="en-US" sz="2000" dirty="0"/>
              <a:t>再将响应返回给</a:t>
            </a:r>
            <a:r>
              <a:rPr lang="en-US" altLang="zh-CN" sz="2000" dirty="0"/>
              <a:t>Client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3110748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WSGI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工作概述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1">
            <a:extLst>
              <a:ext uri="{FF2B5EF4-FFF2-40B4-BE49-F238E27FC236}">
                <a16:creationId xmlns:a16="http://schemas.microsoft.com/office/drawing/2014/main" id="{809F2CE7-E7F3-423B-A077-C62E9184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04950"/>
            <a:ext cx="34290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266012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明日学院首页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1">
            <a:extLst>
              <a:ext uri="{FF2B5EF4-FFF2-40B4-BE49-F238E27FC236}">
                <a16:creationId xmlns:a16="http://schemas.microsoft.com/office/drawing/2014/main" id="{D943217A-AE52-4EEA-AF58-E7028F5B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00" y="1657350"/>
            <a:ext cx="6794400" cy="277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08320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明日学院“课程”页面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1">
            <a:extLst>
              <a:ext uri="{FF2B5EF4-FFF2-40B4-BE49-F238E27FC236}">
                <a16:creationId xmlns:a16="http://schemas.microsoft.com/office/drawing/2014/main" id="{AB13BBFC-ECEE-46AE-992F-1FCBE6F8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89" y="1751647"/>
            <a:ext cx="6994822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007531"/>
      </p:ext>
    </p:extLst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3.6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语言不通，无法交流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61BDCCF5-263A-41FE-9DCB-3543CDB6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31" y="1885950"/>
            <a:ext cx="4833938" cy="220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151771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33152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本章主要介绍网络编程的基础知识，包括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TCP/IP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协议、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TCP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编程和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UDP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编程。首先通过大量的示例图片和实例，接下来介绍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基础知识，包括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HTTP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协议和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服务器。最后介绍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WSGI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服务的由来及相关知识。通过本章循序渐进的学习，读者会更好地理解网络编程的基础知识。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TCP/IP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的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4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层协议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58">
            <a:extLst>
              <a:ext uri="{FF2B5EF4-FFF2-40B4-BE49-F238E27FC236}">
                <a16:creationId xmlns:a16="http://schemas.microsoft.com/office/drawing/2014/main" id="{61761727-1BD7-4032-AD5E-B2E5935FD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t="2402" r="1511" b="1802"/>
          <a:stretch>
            <a:fillRect/>
          </a:stretch>
        </p:blipFill>
        <p:spPr bwMode="auto">
          <a:xfrm>
            <a:off x="2689225" y="1581150"/>
            <a:ext cx="3765550" cy="311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19415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IPv4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示例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1">
            <a:extLst>
              <a:ext uri="{FF2B5EF4-FFF2-40B4-BE49-F238E27FC236}">
                <a16:creationId xmlns:a16="http://schemas.microsoft.com/office/drawing/2014/main" id="{BFE5BB99-7552-41CD-B032-DAB304FD6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23" y="1733550"/>
            <a:ext cx="5042153" cy="233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26173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TCP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的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次握手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47">
            <a:extLst>
              <a:ext uri="{FF2B5EF4-FFF2-40B4-BE49-F238E27FC236}">
                <a16:creationId xmlns:a16="http://schemas.microsoft.com/office/drawing/2014/main" id="{9263E815-D0B3-4956-8A67-C53B76AC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09750"/>
            <a:ext cx="5638800" cy="245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23083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传输数据包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1">
            <a:extLst>
              <a:ext uri="{FF2B5EF4-FFF2-40B4-BE49-F238E27FC236}">
                <a16:creationId xmlns:a16="http://schemas.microsoft.com/office/drawing/2014/main" id="{7930EF71-3A10-4722-B47A-1C8AE11E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581150"/>
            <a:ext cx="5410200" cy="30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508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17917</TotalTime>
  <Words>1412</Words>
  <Application>Microsoft Office PowerPoint</Application>
  <PresentationFormat>全屏显示(16:9)</PresentationFormat>
  <Paragraphs>122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1740</cp:revision>
  <cp:lastPrinted>1601-01-01T00:00:00Z</cp:lastPrinted>
  <dcterms:created xsi:type="dcterms:W3CDTF">2014-11-20T08:27:06Z</dcterms:created>
  <dcterms:modified xsi:type="dcterms:W3CDTF">2022-03-28T08:38:10Z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