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68"/>
  </p:notesMasterIdLst>
  <p:handoutMasterIdLst>
    <p:handoutMasterId r:id="rId69"/>
  </p:handoutMasterIdLst>
  <p:sldIdLst>
    <p:sldId id="871" r:id="rId3"/>
    <p:sldId id="881" r:id="rId4"/>
    <p:sldId id="681" r:id="rId5"/>
    <p:sldId id="938" r:id="rId6"/>
    <p:sldId id="686" r:id="rId7"/>
    <p:sldId id="880" r:id="rId8"/>
    <p:sldId id="954" r:id="rId9"/>
    <p:sldId id="886" r:id="rId10"/>
    <p:sldId id="917" r:id="rId11"/>
    <p:sldId id="706" r:id="rId12"/>
    <p:sldId id="874" r:id="rId13"/>
    <p:sldId id="910" r:id="rId14"/>
    <p:sldId id="687" r:id="rId15"/>
    <p:sldId id="878" r:id="rId16"/>
    <p:sldId id="918" r:id="rId17"/>
    <p:sldId id="919" r:id="rId18"/>
    <p:sldId id="890" r:id="rId19"/>
    <p:sldId id="891" r:id="rId20"/>
    <p:sldId id="906" r:id="rId21"/>
    <p:sldId id="904" r:id="rId22"/>
    <p:sldId id="955" r:id="rId23"/>
    <p:sldId id="912" r:id="rId24"/>
    <p:sldId id="920" r:id="rId25"/>
    <p:sldId id="921" r:id="rId26"/>
    <p:sldId id="922" r:id="rId27"/>
    <p:sldId id="913" r:id="rId28"/>
    <p:sldId id="914" r:id="rId29"/>
    <p:sldId id="905" r:id="rId30"/>
    <p:sldId id="924" r:id="rId31"/>
    <p:sldId id="956" r:id="rId32"/>
    <p:sldId id="939" r:id="rId33"/>
    <p:sldId id="940" r:id="rId34"/>
    <p:sldId id="941" r:id="rId35"/>
    <p:sldId id="942" r:id="rId36"/>
    <p:sldId id="943" r:id="rId37"/>
    <p:sldId id="944" r:id="rId38"/>
    <p:sldId id="945" r:id="rId39"/>
    <p:sldId id="931" r:id="rId40"/>
    <p:sldId id="935" r:id="rId41"/>
    <p:sldId id="957" r:id="rId42"/>
    <p:sldId id="875" r:id="rId43"/>
    <p:sldId id="946" r:id="rId44"/>
    <p:sldId id="947" r:id="rId45"/>
    <p:sldId id="948" r:id="rId46"/>
    <p:sldId id="932" r:id="rId47"/>
    <p:sldId id="958" r:id="rId48"/>
    <p:sldId id="911" r:id="rId49"/>
    <p:sldId id="949" r:id="rId50"/>
    <p:sldId id="933" r:id="rId51"/>
    <p:sldId id="936" r:id="rId52"/>
    <p:sldId id="925" r:id="rId53"/>
    <p:sldId id="926" r:id="rId54"/>
    <p:sldId id="950" r:id="rId55"/>
    <p:sldId id="951" r:id="rId56"/>
    <p:sldId id="952" r:id="rId57"/>
    <p:sldId id="953" r:id="rId58"/>
    <p:sldId id="934" r:id="rId59"/>
    <p:sldId id="959" r:id="rId60"/>
    <p:sldId id="937" r:id="rId61"/>
    <p:sldId id="929" r:id="rId62"/>
    <p:sldId id="960" r:id="rId63"/>
    <p:sldId id="961" r:id="rId64"/>
    <p:sldId id="962" r:id="rId65"/>
    <p:sldId id="872" r:id="rId66"/>
    <p:sldId id="873" r:id="rId6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89" d="100"/>
          <a:sy n="89" d="100"/>
        </p:scale>
        <p:origin x="10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2022-03-28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2022-03-28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6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95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9588"/>
            <a:ext cx="80010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MySQL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数据库基础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选择安装类型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1">
            <a:extLst>
              <a:ext uri="{FF2B5EF4-FFF2-40B4-BE49-F238E27FC236}">
                <a16:creationId xmlns:a16="http://schemas.microsoft.com/office/drawing/2014/main" id="{24AB6170-F672-49FF-AB11-7F048BC5665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581150"/>
            <a:ext cx="49530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156573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7432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设置环境变量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13">
            <a:extLst>
              <a:ext uri="{FF2B5EF4-FFF2-40B4-BE49-F238E27FC236}">
                <a16:creationId xmlns:a16="http://schemas.microsoft.com/office/drawing/2014/main" id="{830F92B0-0424-4A32-B7C4-928DC9FF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41" y="1809750"/>
            <a:ext cx="723291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590657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启动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MySQL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1">
            <a:extLst>
              <a:ext uri="{FF2B5EF4-FFF2-40B4-BE49-F238E27FC236}">
                <a16:creationId xmlns:a16="http://schemas.microsoft.com/office/drawing/2014/main" id="{BA8812F1-8FA1-4B9A-ADE9-7BD93923A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581150"/>
            <a:ext cx="5257800" cy="318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56833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0701" y="2154021"/>
            <a:ext cx="498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4.3  </a:t>
            </a:r>
            <a:r>
              <a:rPr lang="zh-CN" altLang="en-US" sz="3600" b="1" dirty="0">
                <a:solidFill>
                  <a:schemeClr val="bg1"/>
                </a:solidFill>
              </a:rPr>
              <a:t>操作</a:t>
            </a:r>
            <a:r>
              <a:rPr lang="en-US" altLang="zh-CN" sz="3600" b="1" dirty="0">
                <a:solidFill>
                  <a:schemeClr val="bg1"/>
                </a:solidFill>
              </a:rPr>
              <a:t>MySQL</a:t>
            </a:r>
            <a:r>
              <a:rPr lang="zh-CN" altLang="en-US" sz="3600" b="1" dirty="0">
                <a:solidFill>
                  <a:schemeClr val="bg1"/>
                </a:solidFill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905000" y="1055659"/>
            <a:ext cx="350520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创建数据库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选择数据库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查看数据库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删除数据库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8998967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创建数据库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43">
            <a:extLst>
              <a:ext uri="{FF2B5EF4-FFF2-40B4-BE49-F238E27FC236}">
                <a16:creationId xmlns:a16="http://schemas.microsoft.com/office/drawing/2014/main" id="{33C89867-B99B-4E05-B7B5-3F85FF1E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67" y="1847850"/>
            <a:ext cx="6735866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193462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选择数据库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45">
            <a:extLst>
              <a:ext uri="{FF2B5EF4-FFF2-40B4-BE49-F238E27FC236}">
                <a16:creationId xmlns:a16="http://schemas.microsoft.com/office/drawing/2014/main" id="{EEBBE26E-82D1-4BA6-B9ED-B912EB336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04950"/>
            <a:ext cx="5181600" cy="303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761138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显示所有数据库名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图片 47">
            <a:extLst>
              <a:ext uri="{FF2B5EF4-FFF2-40B4-BE49-F238E27FC236}">
                <a16:creationId xmlns:a16="http://schemas.microsoft.com/office/drawing/2014/main" id="{85D9BD7D-1584-426E-9475-388F85708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53243"/>
            <a:ext cx="3429000" cy="337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567766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删除数据库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48">
            <a:extLst>
              <a:ext uri="{FF2B5EF4-FFF2-40B4-BE49-F238E27FC236}">
                <a16:creationId xmlns:a16="http://schemas.microsoft.com/office/drawing/2014/main" id="{07A55346-4B1B-47F3-9814-8FB023C9D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275" y="1889918"/>
            <a:ext cx="5941450" cy="220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781579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2335" y="2154021"/>
            <a:ext cx="452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4.4  MySQL</a:t>
            </a:r>
            <a:r>
              <a:rPr lang="zh-CN" altLang="en-US" sz="3600" b="1" dirty="0">
                <a:solidFill>
                  <a:schemeClr val="bg1"/>
                </a:solidFill>
              </a:rPr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1177855868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800100" y="1657350"/>
            <a:ext cx="7543800" cy="2362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本章将详细介绍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MySQL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数据库的基础知识，通过本章的学习，读者不但可以轻松掌握操作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MySQL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数据库、数据表的方法，还可以学会使用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操作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MySQL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数据库，实现数据的增删改查等操作。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301451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790700" y="1885950"/>
            <a:ext cx="55626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MySQL</a:t>
            </a:r>
            <a:r>
              <a:rPr lang="zh-CN" altLang="en-US" sz="2000" dirty="0"/>
              <a:t>数据库中，每一条数据都有其数据类型。</a:t>
            </a:r>
            <a:r>
              <a:rPr lang="en-US" altLang="zh-CN" sz="2000" dirty="0"/>
              <a:t>MySQL</a:t>
            </a:r>
            <a:r>
              <a:rPr lang="zh-CN" altLang="en-US" sz="2000" dirty="0"/>
              <a:t>支持的数据类型主要分为</a:t>
            </a:r>
            <a:r>
              <a:rPr lang="en-US" altLang="zh-CN" sz="2000" dirty="0"/>
              <a:t>3</a:t>
            </a:r>
            <a:r>
              <a:rPr lang="zh-CN" altLang="en-US" sz="2000" dirty="0"/>
              <a:t>类：数字类型、字符串（字符）类型以及日期和时间类型。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4175491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1"/>
            <a:ext cx="289560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数字类型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字符串类型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日期和时间类型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35009887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整数数据类型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C038A7-B713-4D7D-A166-5E995B78E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77217"/>
              </p:ext>
            </p:extLst>
          </p:nvPr>
        </p:nvGraphicFramePr>
        <p:xfrm>
          <a:off x="838200" y="1428750"/>
          <a:ext cx="7724775" cy="32004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21975">
                  <a:extLst>
                    <a:ext uri="{9D8B030D-6E8A-4147-A177-3AD203B41FA5}">
                      <a16:colId xmlns:a16="http://schemas.microsoft.com/office/drawing/2014/main" val="2045647848"/>
                    </a:ext>
                  </a:extLst>
                </a:gridCol>
                <a:gridCol w="3953351">
                  <a:extLst>
                    <a:ext uri="{9D8B030D-6E8A-4147-A177-3AD203B41FA5}">
                      <a16:colId xmlns:a16="http://schemas.microsoft.com/office/drawing/2014/main" val="518778581"/>
                    </a:ext>
                  </a:extLst>
                </a:gridCol>
                <a:gridCol w="1274309">
                  <a:extLst>
                    <a:ext uri="{9D8B030D-6E8A-4147-A177-3AD203B41FA5}">
                      <a16:colId xmlns:a16="http://schemas.microsoft.com/office/drawing/2014/main" val="2741912861"/>
                    </a:ext>
                  </a:extLst>
                </a:gridCol>
                <a:gridCol w="1275140">
                  <a:extLst>
                    <a:ext uri="{9D8B030D-6E8A-4147-A177-3AD203B41FA5}">
                      <a16:colId xmlns:a16="http://schemas.microsoft.com/office/drawing/2014/main" val="355228472"/>
                    </a:ext>
                  </a:extLst>
                </a:gridCol>
              </a:tblGrid>
              <a:tr h="615864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50" b="1" kern="100" dirty="0">
                          <a:effectLst/>
                        </a:rPr>
                        <a:t>数 据 类 型</a:t>
                      </a:r>
                      <a:endParaRPr lang="zh-CN" sz="105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50" b="1" kern="100">
                          <a:effectLst/>
                        </a:rPr>
                        <a:t>取 值 范 围</a:t>
                      </a:r>
                      <a:endParaRPr lang="zh-CN" sz="105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50" b="1" kern="100">
                          <a:effectLst/>
                        </a:rPr>
                        <a:t>说</a:t>
                      </a:r>
                      <a:r>
                        <a:rPr lang="en-US" sz="1050" b="1" kern="100">
                          <a:effectLst/>
                        </a:rPr>
                        <a:t>    </a:t>
                      </a:r>
                      <a:r>
                        <a:rPr lang="zh-CN" sz="1050" b="1" kern="100">
                          <a:effectLst/>
                        </a:rPr>
                        <a:t>明</a:t>
                      </a:r>
                      <a:endParaRPr lang="zh-CN" sz="105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50" b="1" kern="100">
                          <a:effectLst/>
                        </a:rPr>
                        <a:t>单</a:t>
                      </a:r>
                      <a:r>
                        <a:rPr lang="en-US" sz="1050" b="1" kern="100">
                          <a:effectLst/>
                        </a:rPr>
                        <a:t>    </a:t>
                      </a:r>
                      <a:r>
                        <a:rPr lang="zh-CN" sz="1050" b="1" kern="100">
                          <a:effectLst/>
                        </a:rPr>
                        <a:t>位</a:t>
                      </a:r>
                      <a:endParaRPr lang="zh-CN" sz="105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863521"/>
                  </a:ext>
                </a:extLst>
              </a:tr>
              <a:tr h="467845">
                <a:tc>
                  <a:txBody>
                    <a:bodyPr/>
                    <a:lstStyle/>
                    <a:p>
                      <a:pPr indent="6286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TINYINT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有符号值：</a:t>
                      </a:r>
                      <a:r>
                        <a:rPr lang="en-US" sz="1050" b="1">
                          <a:effectLst/>
                        </a:rPr>
                        <a:t>-128</a:t>
                      </a:r>
                      <a:r>
                        <a:rPr lang="zh-CN" sz="1050" b="1">
                          <a:effectLst/>
                        </a:rPr>
                        <a:t>～</a:t>
                      </a:r>
                      <a:r>
                        <a:rPr lang="en-US" sz="1050" b="1">
                          <a:effectLst/>
                        </a:rPr>
                        <a:t>127 </a:t>
                      </a:r>
                      <a:endParaRPr lang="zh-CN" sz="1050" b="1">
                        <a:effectLst/>
                      </a:endParaRPr>
                    </a:p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无符号值：</a:t>
                      </a:r>
                      <a:r>
                        <a:rPr lang="en-US" sz="1050" b="1">
                          <a:effectLst/>
                        </a:rPr>
                        <a:t>0</a:t>
                      </a:r>
                      <a:r>
                        <a:rPr lang="zh-CN" sz="1050" b="1">
                          <a:effectLst/>
                        </a:rPr>
                        <a:t>～</a:t>
                      </a:r>
                      <a:r>
                        <a:rPr lang="en-US" sz="1050" b="1">
                          <a:effectLst/>
                        </a:rPr>
                        <a:t>255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0015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最小的整数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1</a:t>
                      </a:r>
                      <a:r>
                        <a:rPr lang="zh-CN" sz="1050" b="1">
                          <a:effectLst/>
                        </a:rPr>
                        <a:t>字节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973262"/>
                  </a:ext>
                </a:extLst>
              </a:tr>
              <a:tr h="467845">
                <a:tc>
                  <a:txBody>
                    <a:bodyPr/>
                    <a:lstStyle/>
                    <a:p>
                      <a:pPr indent="6286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SMALLINT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有符号值：</a:t>
                      </a:r>
                      <a:r>
                        <a:rPr lang="en-US" sz="1050" b="1">
                          <a:effectLst/>
                        </a:rPr>
                        <a:t>-32768</a:t>
                      </a:r>
                      <a:r>
                        <a:rPr lang="zh-CN" sz="1050" b="1">
                          <a:effectLst/>
                        </a:rPr>
                        <a:t>～</a:t>
                      </a:r>
                      <a:r>
                        <a:rPr lang="en-US" sz="1050" b="1">
                          <a:effectLst/>
                        </a:rPr>
                        <a:t>32767</a:t>
                      </a:r>
                      <a:endParaRPr lang="zh-CN" sz="1050" b="1">
                        <a:effectLst/>
                      </a:endParaRPr>
                    </a:p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无符号值：</a:t>
                      </a:r>
                      <a:r>
                        <a:rPr lang="en-US" sz="1050" b="1">
                          <a:effectLst/>
                        </a:rPr>
                        <a:t>0</a:t>
                      </a:r>
                      <a:r>
                        <a:rPr lang="zh-CN" sz="1050" b="1">
                          <a:effectLst/>
                        </a:rPr>
                        <a:t>～</a:t>
                      </a:r>
                      <a:r>
                        <a:rPr lang="en-US" sz="1050" b="1">
                          <a:effectLst/>
                        </a:rPr>
                        <a:t>65535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0015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小型整数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2</a:t>
                      </a:r>
                      <a:r>
                        <a:rPr lang="zh-CN" sz="1050" b="1">
                          <a:effectLst/>
                        </a:rPr>
                        <a:t>字节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7236140"/>
                  </a:ext>
                </a:extLst>
              </a:tr>
              <a:tr h="467845">
                <a:tc>
                  <a:txBody>
                    <a:bodyPr/>
                    <a:lstStyle/>
                    <a:p>
                      <a:pPr indent="6286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MEDIUMINT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有符号值：</a:t>
                      </a:r>
                      <a:r>
                        <a:rPr lang="en-US" sz="1050" b="1">
                          <a:effectLst/>
                        </a:rPr>
                        <a:t>-8388608</a:t>
                      </a:r>
                      <a:r>
                        <a:rPr lang="zh-CN" sz="1050" b="1">
                          <a:effectLst/>
                        </a:rPr>
                        <a:t>～</a:t>
                      </a:r>
                      <a:r>
                        <a:rPr lang="en-US" sz="1050" b="1">
                          <a:effectLst/>
                        </a:rPr>
                        <a:t>8388607</a:t>
                      </a:r>
                      <a:endParaRPr lang="zh-CN" sz="1050" b="1">
                        <a:effectLst/>
                      </a:endParaRPr>
                    </a:p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无符号值：</a:t>
                      </a:r>
                      <a:r>
                        <a:rPr lang="en-US" sz="1050" b="1">
                          <a:effectLst/>
                        </a:rPr>
                        <a:t>0</a:t>
                      </a:r>
                      <a:r>
                        <a:rPr lang="zh-CN" sz="1050" b="1">
                          <a:effectLst/>
                        </a:rPr>
                        <a:t>～</a:t>
                      </a:r>
                      <a:r>
                        <a:rPr lang="en-US" sz="1050" b="1">
                          <a:effectLst/>
                        </a:rPr>
                        <a:t>16777215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0015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中型整数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3</a:t>
                      </a:r>
                      <a:r>
                        <a:rPr lang="zh-CN" sz="1050" b="1">
                          <a:effectLst/>
                        </a:rPr>
                        <a:t>字节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5435087"/>
                  </a:ext>
                </a:extLst>
              </a:tr>
              <a:tr h="467845">
                <a:tc>
                  <a:txBody>
                    <a:bodyPr/>
                    <a:lstStyle/>
                    <a:p>
                      <a:pPr indent="6286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INT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有符号值：</a:t>
                      </a:r>
                      <a:r>
                        <a:rPr lang="en-US" sz="1050" b="1">
                          <a:effectLst/>
                        </a:rPr>
                        <a:t>-2147483648</a:t>
                      </a:r>
                      <a:r>
                        <a:rPr lang="zh-CN" sz="1050" b="1">
                          <a:effectLst/>
                        </a:rPr>
                        <a:t>～</a:t>
                      </a:r>
                      <a:r>
                        <a:rPr lang="en-US" sz="1050" b="1">
                          <a:effectLst/>
                        </a:rPr>
                        <a:t>2147483647</a:t>
                      </a:r>
                      <a:endParaRPr lang="zh-CN" sz="1050" b="1">
                        <a:effectLst/>
                      </a:endParaRPr>
                    </a:p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无符号值：</a:t>
                      </a:r>
                      <a:r>
                        <a:rPr lang="en-US" sz="1050" b="1">
                          <a:effectLst/>
                        </a:rPr>
                        <a:t>0</a:t>
                      </a:r>
                      <a:r>
                        <a:rPr lang="zh-CN" sz="1050" b="1">
                          <a:effectLst/>
                        </a:rPr>
                        <a:t>～</a:t>
                      </a:r>
                      <a:r>
                        <a:rPr lang="en-US" sz="1050" b="1">
                          <a:effectLst/>
                        </a:rPr>
                        <a:t>4294967295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0015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标准整数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4</a:t>
                      </a:r>
                      <a:r>
                        <a:rPr lang="zh-CN" sz="1050" b="1">
                          <a:effectLst/>
                        </a:rPr>
                        <a:t>字节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0170986"/>
                  </a:ext>
                </a:extLst>
              </a:tr>
              <a:tr h="713157">
                <a:tc>
                  <a:txBody>
                    <a:bodyPr/>
                    <a:lstStyle/>
                    <a:p>
                      <a:pPr indent="6286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BIGINT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有符号值：</a:t>
                      </a:r>
                      <a:r>
                        <a:rPr lang="en-US" sz="1050" b="1">
                          <a:effectLst/>
                        </a:rPr>
                        <a:t>-9223372036854775808</a:t>
                      </a:r>
                      <a:r>
                        <a:rPr lang="zh-CN" sz="1050" b="1">
                          <a:effectLst/>
                        </a:rPr>
                        <a:t>～</a:t>
                      </a:r>
                      <a:r>
                        <a:rPr lang="en-US" sz="1050" b="1">
                          <a:effectLst/>
                        </a:rPr>
                        <a:t>9223372036854775807</a:t>
                      </a:r>
                      <a:endParaRPr lang="zh-CN" sz="1050" b="1">
                        <a:effectLst/>
                      </a:endParaRPr>
                    </a:p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无符号值：</a:t>
                      </a:r>
                      <a:r>
                        <a:rPr lang="en-US" sz="1050" b="1">
                          <a:effectLst/>
                        </a:rPr>
                        <a:t>0</a:t>
                      </a:r>
                      <a:r>
                        <a:rPr lang="zh-CN" sz="1050" b="1">
                          <a:effectLst/>
                        </a:rPr>
                        <a:t>～</a:t>
                      </a:r>
                      <a:r>
                        <a:rPr lang="en-US" sz="1050" b="1">
                          <a:effectLst/>
                        </a:rPr>
                        <a:t>18446744073709551615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0015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大整数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en-US" sz="1050" b="1" dirty="0">
                          <a:effectLst/>
                        </a:rPr>
                        <a:t>8</a:t>
                      </a:r>
                      <a:r>
                        <a:rPr lang="zh-CN" sz="1050" b="1" dirty="0">
                          <a:effectLst/>
                        </a:rPr>
                        <a:t>字节</a:t>
                      </a:r>
                      <a:endParaRPr lang="zh-CN" sz="105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644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54132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浮点数据类型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CDF9F1-DD43-4E20-9AEF-8FCD15999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56134"/>
              </p:ext>
            </p:extLst>
          </p:nvPr>
        </p:nvGraphicFramePr>
        <p:xfrm>
          <a:off x="838200" y="1657350"/>
          <a:ext cx="7467600" cy="243840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09450">
                  <a:extLst>
                    <a:ext uri="{9D8B030D-6E8A-4147-A177-3AD203B41FA5}">
                      <a16:colId xmlns:a16="http://schemas.microsoft.com/office/drawing/2014/main" val="1985740465"/>
                    </a:ext>
                  </a:extLst>
                </a:gridCol>
                <a:gridCol w="2049252">
                  <a:extLst>
                    <a:ext uri="{9D8B030D-6E8A-4147-A177-3AD203B41FA5}">
                      <a16:colId xmlns:a16="http://schemas.microsoft.com/office/drawing/2014/main" val="2114394840"/>
                    </a:ext>
                  </a:extLst>
                </a:gridCol>
                <a:gridCol w="1819504">
                  <a:extLst>
                    <a:ext uri="{9D8B030D-6E8A-4147-A177-3AD203B41FA5}">
                      <a16:colId xmlns:a16="http://schemas.microsoft.com/office/drawing/2014/main" val="1563111919"/>
                    </a:ext>
                  </a:extLst>
                </a:gridCol>
                <a:gridCol w="1889394">
                  <a:extLst>
                    <a:ext uri="{9D8B030D-6E8A-4147-A177-3AD203B41FA5}">
                      <a16:colId xmlns:a16="http://schemas.microsoft.com/office/drawing/2014/main" val="3198228815"/>
                    </a:ext>
                  </a:extLst>
                </a:gridCol>
              </a:tblGrid>
              <a:tr h="777164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 dirty="0">
                          <a:effectLst/>
                        </a:rPr>
                        <a:t>数 据 类 型</a:t>
                      </a:r>
                      <a:endParaRPr lang="zh-CN" sz="110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>
                          <a:effectLst/>
                        </a:rPr>
                        <a:t>取 值 范 围</a:t>
                      </a:r>
                      <a:endParaRPr lang="zh-CN" sz="11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>
                          <a:effectLst/>
                        </a:rPr>
                        <a:t>说</a:t>
                      </a:r>
                      <a:r>
                        <a:rPr lang="en-US" sz="1100" b="1" kern="100">
                          <a:effectLst/>
                        </a:rPr>
                        <a:t>    </a:t>
                      </a:r>
                      <a:r>
                        <a:rPr lang="zh-CN" sz="1100" b="1" kern="100">
                          <a:effectLst/>
                        </a:rPr>
                        <a:t>明</a:t>
                      </a:r>
                      <a:endParaRPr lang="zh-CN" sz="11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>
                          <a:effectLst/>
                        </a:rPr>
                        <a:t>单</a:t>
                      </a:r>
                      <a:r>
                        <a:rPr lang="en-US" sz="1100" b="1" kern="100">
                          <a:effectLst/>
                        </a:rPr>
                        <a:t>    </a:t>
                      </a:r>
                      <a:r>
                        <a:rPr lang="zh-CN" sz="1100" b="1" kern="100">
                          <a:effectLst/>
                        </a:rPr>
                        <a:t>位</a:t>
                      </a:r>
                      <a:endParaRPr lang="zh-CN" sz="11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153457"/>
                  </a:ext>
                </a:extLst>
              </a:tr>
              <a:tr h="553746">
                <a:tc>
                  <a:txBody>
                    <a:bodyPr/>
                    <a:lstStyle/>
                    <a:p>
                      <a:pPr marL="333375" indent="26670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FLOAT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00050" indent="266700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与精度有关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6700" indent="266700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单精度浮点数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6700" indent="26670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8</a:t>
                      </a:r>
                      <a:r>
                        <a:rPr lang="zh-CN" sz="1100" b="1">
                          <a:effectLst/>
                        </a:rPr>
                        <a:t>字节或</a:t>
                      </a:r>
                      <a:r>
                        <a:rPr lang="en-US" sz="1100" b="1">
                          <a:effectLst/>
                        </a:rPr>
                        <a:t>4</a:t>
                      </a:r>
                      <a:r>
                        <a:rPr lang="zh-CN" sz="1100" b="1">
                          <a:effectLst/>
                        </a:rPr>
                        <a:t>字节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724720"/>
                  </a:ext>
                </a:extLst>
              </a:tr>
              <a:tr h="553746">
                <a:tc>
                  <a:txBody>
                    <a:bodyPr/>
                    <a:lstStyle/>
                    <a:p>
                      <a:pPr marL="333375" indent="26670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DOUBLE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00050" indent="266700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与精度有关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6700" indent="266700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双精度浮点数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6700" indent="26670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8</a:t>
                      </a:r>
                      <a:r>
                        <a:rPr lang="zh-CN" sz="1100" b="1">
                          <a:effectLst/>
                        </a:rPr>
                        <a:t>字节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9991197"/>
                  </a:ext>
                </a:extLst>
              </a:tr>
              <a:tr h="553746">
                <a:tc>
                  <a:txBody>
                    <a:bodyPr/>
                    <a:lstStyle/>
                    <a:p>
                      <a:pPr marL="333375" indent="26670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DECIMAL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00050" indent="266700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可变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6700" indent="266700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一般整数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6700" indent="266700" algn="just">
                        <a:lnSpc>
                          <a:spcPts val="1400"/>
                        </a:lnSpc>
                      </a:pPr>
                      <a:r>
                        <a:rPr lang="zh-CN" sz="1100" b="1" dirty="0">
                          <a:effectLst/>
                        </a:rPr>
                        <a:t>自定义长度</a:t>
                      </a:r>
                      <a:endParaRPr lang="zh-CN" sz="11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141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613933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普通的文本字符串类型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8D6F819-639D-409F-A9FE-7695D55FD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11154"/>
              </p:ext>
            </p:extLst>
          </p:nvPr>
        </p:nvGraphicFramePr>
        <p:xfrm>
          <a:off x="685800" y="1504950"/>
          <a:ext cx="7772400" cy="304958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656537">
                  <a:extLst>
                    <a:ext uri="{9D8B030D-6E8A-4147-A177-3AD203B41FA5}">
                      <a16:colId xmlns:a16="http://schemas.microsoft.com/office/drawing/2014/main" val="284608613"/>
                    </a:ext>
                  </a:extLst>
                </a:gridCol>
                <a:gridCol w="1524985">
                  <a:extLst>
                    <a:ext uri="{9D8B030D-6E8A-4147-A177-3AD203B41FA5}">
                      <a16:colId xmlns:a16="http://schemas.microsoft.com/office/drawing/2014/main" val="3996094516"/>
                    </a:ext>
                  </a:extLst>
                </a:gridCol>
                <a:gridCol w="4590878">
                  <a:extLst>
                    <a:ext uri="{9D8B030D-6E8A-4147-A177-3AD203B41FA5}">
                      <a16:colId xmlns:a16="http://schemas.microsoft.com/office/drawing/2014/main" val="1929224304"/>
                    </a:ext>
                  </a:extLst>
                </a:gridCol>
              </a:tblGrid>
              <a:tr h="44305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 dirty="0">
                          <a:effectLst/>
                        </a:rPr>
                        <a:t>类</a:t>
                      </a:r>
                      <a:r>
                        <a:rPr lang="en-US" sz="1000" b="1" kern="100" dirty="0">
                          <a:effectLst/>
                        </a:rPr>
                        <a:t>    </a:t>
                      </a:r>
                      <a:r>
                        <a:rPr lang="zh-CN" sz="1000" b="1" kern="100" dirty="0">
                          <a:effectLst/>
                        </a:rPr>
                        <a:t>型</a:t>
                      </a:r>
                      <a:endParaRPr lang="zh-CN" sz="100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>
                          <a:effectLst/>
                        </a:rPr>
                        <a:t>取 值 范 围</a:t>
                      </a:r>
                      <a:endParaRPr lang="zh-CN" sz="10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>
                          <a:effectLst/>
                        </a:rPr>
                        <a:t>说</a:t>
                      </a:r>
                      <a:r>
                        <a:rPr lang="en-US" sz="1000" b="1" kern="100">
                          <a:effectLst/>
                        </a:rPr>
                        <a:t>    </a:t>
                      </a:r>
                      <a:r>
                        <a:rPr lang="zh-CN" sz="1000" b="1" kern="100">
                          <a:effectLst/>
                        </a:rPr>
                        <a:t>明</a:t>
                      </a:r>
                      <a:endParaRPr lang="zh-CN" sz="10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2940521"/>
                  </a:ext>
                </a:extLst>
              </a:tr>
              <a:tr h="116880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</a:pPr>
                      <a:r>
                        <a:rPr lang="en-US" sz="1000" b="1">
                          <a:effectLst/>
                        </a:rPr>
                        <a:t>[national]</a:t>
                      </a:r>
                      <a:endParaRPr lang="zh-CN" sz="1000" b="1">
                        <a:effectLst/>
                      </a:endParaRPr>
                    </a:p>
                    <a:p>
                      <a:pPr indent="266700" algn="just">
                        <a:lnSpc>
                          <a:spcPts val="1300"/>
                        </a:lnSpc>
                      </a:pPr>
                      <a:r>
                        <a:rPr lang="en-US" sz="1000" b="1">
                          <a:effectLst/>
                        </a:rPr>
                        <a:t>char(M)</a:t>
                      </a:r>
                      <a:endParaRPr lang="zh-CN" sz="1000" b="1">
                        <a:effectLst/>
                      </a:endParaRPr>
                    </a:p>
                    <a:p>
                      <a:pPr indent="266700" algn="just">
                        <a:lnSpc>
                          <a:spcPts val="1300"/>
                        </a:lnSpc>
                      </a:pPr>
                      <a:r>
                        <a:rPr lang="en-US" sz="1000" b="1">
                          <a:effectLst/>
                        </a:rPr>
                        <a:t>[binary|ASCII|unicode]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6680" indent="266700" algn="l">
                        <a:lnSpc>
                          <a:spcPts val="1300"/>
                        </a:lnSpc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r>
                        <a:rPr lang="zh-CN" sz="1000" b="1">
                          <a:effectLst/>
                        </a:rPr>
                        <a:t>～</a:t>
                      </a:r>
                      <a:r>
                        <a:rPr lang="en-US" sz="1000" b="1">
                          <a:effectLst/>
                        </a:rPr>
                        <a:t>255</a:t>
                      </a:r>
                      <a:r>
                        <a:rPr lang="zh-CN" sz="1000" b="1">
                          <a:effectLst/>
                        </a:rPr>
                        <a:t>个字符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</a:pPr>
                      <a:r>
                        <a:rPr lang="zh-CN" sz="1000" b="1">
                          <a:effectLst/>
                        </a:rPr>
                        <a:t>固定长度为</a:t>
                      </a:r>
                      <a:r>
                        <a:rPr lang="en-US" sz="1000" b="1">
                          <a:effectLst/>
                        </a:rPr>
                        <a:t>M</a:t>
                      </a:r>
                      <a:r>
                        <a:rPr lang="zh-CN" sz="1000" b="1">
                          <a:effectLst/>
                        </a:rPr>
                        <a:t>的字符串，其中</a:t>
                      </a:r>
                      <a:r>
                        <a:rPr lang="en-US" sz="1000" b="1">
                          <a:effectLst/>
                        </a:rPr>
                        <a:t>M</a:t>
                      </a:r>
                      <a:r>
                        <a:rPr lang="zh-CN" sz="1000" b="1">
                          <a:effectLst/>
                        </a:rPr>
                        <a:t>的取值范围为</a:t>
                      </a:r>
                      <a:r>
                        <a:rPr lang="en-US" sz="1000" b="1">
                          <a:effectLst/>
                        </a:rPr>
                        <a:t>0</a:t>
                      </a:r>
                      <a:r>
                        <a:rPr lang="zh-CN" sz="1000" b="1">
                          <a:effectLst/>
                        </a:rPr>
                        <a:t>～</a:t>
                      </a:r>
                      <a:r>
                        <a:rPr lang="en-US" sz="1000" b="1">
                          <a:effectLst/>
                        </a:rPr>
                        <a:t>255</a:t>
                      </a:r>
                      <a:r>
                        <a:rPr lang="zh-CN" sz="1000" b="1">
                          <a:effectLst/>
                        </a:rPr>
                        <a:t>。</a:t>
                      </a:r>
                      <a:r>
                        <a:rPr lang="en-US" sz="1000" b="1">
                          <a:effectLst/>
                        </a:rPr>
                        <a:t>national</a:t>
                      </a:r>
                      <a:r>
                        <a:rPr lang="zh-CN" sz="1000" b="1">
                          <a:effectLst/>
                        </a:rPr>
                        <a:t>关键字指定了应该使用的默认字符集。</a:t>
                      </a:r>
                      <a:r>
                        <a:rPr lang="en-US" sz="1000" b="1">
                          <a:effectLst/>
                        </a:rPr>
                        <a:t>binary</a:t>
                      </a:r>
                      <a:r>
                        <a:rPr lang="zh-CN" sz="1000" b="1">
                          <a:effectLst/>
                        </a:rPr>
                        <a:t>关键字指定了数据是否区分大小写（默认是区分大小写的）。</a:t>
                      </a:r>
                      <a:r>
                        <a:rPr lang="en-US" sz="1000" b="1">
                          <a:effectLst/>
                        </a:rPr>
                        <a:t>ASCII</a:t>
                      </a:r>
                      <a:r>
                        <a:rPr lang="zh-CN" sz="1000" b="1">
                          <a:effectLst/>
                        </a:rPr>
                        <a:t>关键字指定了在该列中使用</a:t>
                      </a:r>
                      <a:r>
                        <a:rPr lang="en-US" sz="1000" b="1">
                          <a:effectLst/>
                        </a:rPr>
                        <a:t>latin1</a:t>
                      </a:r>
                      <a:r>
                        <a:rPr lang="zh-CN" sz="1000" b="1">
                          <a:effectLst/>
                        </a:rPr>
                        <a:t>字符集。</a:t>
                      </a:r>
                      <a:r>
                        <a:rPr lang="en-US" sz="1000" b="1">
                          <a:effectLst/>
                        </a:rPr>
                        <a:t>unicode</a:t>
                      </a:r>
                      <a:r>
                        <a:rPr lang="zh-CN" sz="1000" b="1">
                          <a:effectLst/>
                        </a:rPr>
                        <a:t>关键字指定了使用</a:t>
                      </a:r>
                      <a:r>
                        <a:rPr lang="en-US" sz="1000" b="1">
                          <a:effectLst/>
                        </a:rPr>
                        <a:t>UCS</a:t>
                      </a:r>
                      <a:r>
                        <a:rPr lang="zh-CN" sz="1000" b="1">
                          <a:effectLst/>
                        </a:rPr>
                        <a:t>字符集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563763"/>
                  </a:ext>
                </a:extLst>
              </a:tr>
              <a:tr h="566439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</a:pPr>
                      <a:r>
                        <a:rPr lang="en-US" sz="1000" b="1">
                          <a:effectLst/>
                        </a:rPr>
                        <a:t>char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6680" indent="266700" algn="l">
                        <a:lnSpc>
                          <a:spcPts val="1300"/>
                        </a:lnSpc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r>
                        <a:rPr lang="zh-CN" sz="1000" b="1">
                          <a:effectLst/>
                        </a:rPr>
                        <a:t>～</a:t>
                      </a:r>
                      <a:r>
                        <a:rPr lang="en-US" sz="1000" b="1">
                          <a:effectLst/>
                        </a:rPr>
                        <a:t>255</a:t>
                      </a:r>
                      <a:r>
                        <a:rPr lang="zh-CN" sz="1000" b="1">
                          <a:effectLst/>
                        </a:rPr>
                        <a:t>个字符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</a:pPr>
                      <a:r>
                        <a:rPr lang="en-US" sz="1000" b="1">
                          <a:effectLst/>
                        </a:rPr>
                        <a:t>char(M)</a:t>
                      </a:r>
                      <a:r>
                        <a:rPr lang="zh-CN" sz="1000" b="1">
                          <a:effectLst/>
                        </a:rPr>
                        <a:t>类似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4254787"/>
                  </a:ext>
                </a:extLst>
              </a:tr>
              <a:tr h="87128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</a:pPr>
                      <a:r>
                        <a:rPr lang="en-US" sz="1000" b="1">
                          <a:effectLst/>
                        </a:rPr>
                        <a:t>[national]</a:t>
                      </a:r>
                      <a:endParaRPr lang="zh-CN" sz="1000" b="1">
                        <a:effectLst/>
                      </a:endParaRPr>
                    </a:p>
                    <a:p>
                      <a:pPr indent="266700" algn="just">
                        <a:lnSpc>
                          <a:spcPts val="1300"/>
                        </a:lnSpc>
                      </a:pPr>
                      <a:r>
                        <a:rPr lang="en-US" sz="1000" b="1">
                          <a:effectLst/>
                        </a:rPr>
                        <a:t>varchar(M)</a:t>
                      </a:r>
                      <a:endParaRPr lang="zh-CN" sz="1000" b="1">
                        <a:effectLst/>
                      </a:endParaRPr>
                    </a:p>
                    <a:p>
                      <a:pPr indent="266700" algn="just">
                        <a:lnSpc>
                          <a:spcPts val="1300"/>
                        </a:lnSpc>
                      </a:pPr>
                      <a:r>
                        <a:rPr lang="en-US" sz="1000" b="1">
                          <a:effectLst/>
                        </a:rPr>
                        <a:t>[binary]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6680" indent="266700" algn="l">
                        <a:lnSpc>
                          <a:spcPts val="1300"/>
                        </a:lnSpc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r>
                        <a:rPr lang="zh-CN" sz="1000" b="1">
                          <a:effectLst/>
                        </a:rPr>
                        <a:t>～</a:t>
                      </a:r>
                      <a:r>
                        <a:rPr lang="en-US" sz="1000" b="1">
                          <a:effectLst/>
                        </a:rPr>
                        <a:t>65535</a:t>
                      </a:r>
                      <a:r>
                        <a:rPr lang="zh-CN" sz="1000" b="1">
                          <a:effectLst/>
                        </a:rPr>
                        <a:t>个字符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</a:pPr>
                      <a:r>
                        <a:rPr lang="zh-CN" sz="1000" b="1" dirty="0">
                          <a:effectLst/>
                        </a:rPr>
                        <a:t>长度可变，其他和</a:t>
                      </a:r>
                      <a:r>
                        <a:rPr lang="en-US" sz="1000" b="1" dirty="0">
                          <a:effectLst/>
                        </a:rPr>
                        <a:t>char(M)</a:t>
                      </a:r>
                      <a:r>
                        <a:rPr lang="zh-CN" sz="1000" b="1" dirty="0">
                          <a:effectLst/>
                        </a:rPr>
                        <a:t>类似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132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40359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TEXT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BLOB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类型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E7D17F-BE19-4996-99CD-360FD7D76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23475"/>
              </p:ext>
            </p:extLst>
          </p:nvPr>
        </p:nvGraphicFramePr>
        <p:xfrm>
          <a:off x="838200" y="1428750"/>
          <a:ext cx="7772400" cy="28956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93992786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393545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066986729"/>
                    </a:ext>
                  </a:extLst>
                </a:gridCol>
              </a:tblGrid>
              <a:tr h="605944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 dirty="0">
                          <a:effectLst/>
                        </a:rPr>
                        <a:t>类</a:t>
                      </a:r>
                      <a:r>
                        <a:rPr lang="en-US" sz="1100" b="1" kern="100" dirty="0">
                          <a:effectLst/>
                        </a:rPr>
                        <a:t>    </a:t>
                      </a:r>
                      <a:r>
                        <a:rPr lang="zh-CN" sz="1100" b="1" kern="100" dirty="0">
                          <a:effectLst/>
                        </a:rPr>
                        <a:t>型</a:t>
                      </a:r>
                      <a:endParaRPr lang="zh-CN" sz="110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>
                          <a:effectLst/>
                        </a:rPr>
                        <a:t>取 值 范 围</a:t>
                      </a:r>
                      <a:endParaRPr lang="zh-CN" sz="11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>
                          <a:effectLst/>
                        </a:rPr>
                        <a:t>说</a:t>
                      </a:r>
                      <a:r>
                        <a:rPr lang="en-US" sz="1100" b="1" kern="100">
                          <a:effectLst/>
                        </a:rPr>
                        <a:t>    </a:t>
                      </a:r>
                      <a:r>
                        <a:rPr lang="zh-CN" sz="1100" b="1" kern="100">
                          <a:effectLst/>
                        </a:rPr>
                        <a:t>明</a:t>
                      </a:r>
                      <a:endParaRPr lang="zh-CN" sz="11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254908"/>
                  </a:ext>
                </a:extLst>
              </a:tr>
              <a:tr h="286207">
                <a:tc>
                  <a:txBody>
                    <a:bodyPr/>
                    <a:lstStyle/>
                    <a:p>
                      <a:pPr indent="52578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TINYBLOB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149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r>
                        <a:rPr lang="zh-CN" sz="1100" b="1">
                          <a:effectLst/>
                        </a:rPr>
                        <a:t>～</a:t>
                      </a:r>
                      <a:r>
                        <a:rPr lang="en-US" sz="1100" b="1">
                          <a:effectLst/>
                        </a:rPr>
                        <a:t>225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8475" algn="just">
                        <a:lnSpc>
                          <a:spcPts val="1300"/>
                        </a:lnSpc>
                      </a:pPr>
                      <a:r>
                        <a:rPr lang="zh-CN" sz="1100" b="1">
                          <a:effectLst/>
                        </a:rPr>
                        <a:t>小</a:t>
                      </a:r>
                      <a:r>
                        <a:rPr lang="en-US" sz="1100" b="1">
                          <a:effectLst/>
                        </a:rPr>
                        <a:t>BLOB</a:t>
                      </a:r>
                      <a:r>
                        <a:rPr lang="zh-CN" sz="1100" b="1">
                          <a:effectLst/>
                        </a:rPr>
                        <a:t>字段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6975748"/>
                  </a:ext>
                </a:extLst>
              </a:tr>
              <a:tr h="286207">
                <a:tc>
                  <a:txBody>
                    <a:bodyPr/>
                    <a:lstStyle/>
                    <a:p>
                      <a:pPr indent="52578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TINYTEXT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149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r>
                        <a:rPr lang="zh-CN" sz="1100" b="1">
                          <a:effectLst/>
                        </a:rPr>
                        <a:t>～</a:t>
                      </a:r>
                      <a:r>
                        <a:rPr lang="en-US" sz="1100" b="1">
                          <a:effectLst/>
                        </a:rPr>
                        <a:t>225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8475" algn="just">
                        <a:lnSpc>
                          <a:spcPts val="1300"/>
                        </a:lnSpc>
                      </a:pPr>
                      <a:r>
                        <a:rPr lang="zh-CN" sz="1100" b="1">
                          <a:effectLst/>
                        </a:rPr>
                        <a:t>小</a:t>
                      </a:r>
                      <a:r>
                        <a:rPr lang="en-US" sz="1100" b="1">
                          <a:effectLst/>
                        </a:rPr>
                        <a:t>TEXT</a:t>
                      </a:r>
                      <a:r>
                        <a:rPr lang="zh-CN" sz="1100" b="1">
                          <a:effectLst/>
                        </a:rPr>
                        <a:t>字段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1824532"/>
                  </a:ext>
                </a:extLst>
              </a:tr>
              <a:tr h="286207">
                <a:tc>
                  <a:txBody>
                    <a:bodyPr/>
                    <a:lstStyle/>
                    <a:p>
                      <a:pPr indent="52578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BLOB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149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r>
                        <a:rPr lang="zh-CN" sz="1100" b="1">
                          <a:effectLst/>
                        </a:rPr>
                        <a:t>～</a:t>
                      </a:r>
                      <a:r>
                        <a:rPr lang="en-US" sz="1100" b="1">
                          <a:effectLst/>
                        </a:rPr>
                        <a:t>65535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8475" algn="just">
                        <a:lnSpc>
                          <a:spcPts val="1300"/>
                        </a:lnSpc>
                      </a:pPr>
                      <a:r>
                        <a:rPr lang="zh-CN" sz="1100" b="1">
                          <a:effectLst/>
                        </a:rPr>
                        <a:t>常规</a:t>
                      </a:r>
                      <a:r>
                        <a:rPr lang="en-US" sz="1100" b="1">
                          <a:effectLst/>
                        </a:rPr>
                        <a:t>BLOB</a:t>
                      </a:r>
                      <a:r>
                        <a:rPr lang="zh-CN" sz="1100" b="1">
                          <a:effectLst/>
                        </a:rPr>
                        <a:t>字段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5458805"/>
                  </a:ext>
                </a:extLst>
              </a:tr>
              <a:tr h="286207">
                <a:tc>
                  <a:txBody>
                    <a:bodyPr/>
                    <a:lstStyle/>
                    <a:p>
                      <a:pPr indent="52578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TEXT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149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r>
                        <a:rPr lang="zh-CN" sz="1100" b="1">
                          <a:effectLst/>
                        </a:rPr>
                        <a:t>～</a:t>
                      </a:r>
                      <a:r>
                        <a:rPr lang="en-US" sz="1100" b="1">
                          <a:effectLst/>
                        </a:rPr>
                        <a:t>65535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8475" algn="just">
                        <a:lnSpc>
                          <a:spcPts val="1300"/>
                        </a:lnSpc>
                      </a:pPr>
                      <a:r>
                        <a:rPr lang="zh-CN" sz="1100" b="1">
                          <a:effectLst/>
                        </a:rPr>
                        <a:t>常规</a:t>
                      </a:r>
                      <a:r>
                        <a:rPr lang="en-US" sz="1100" b="1">
                          <a:effectLst/>
                        </a:rPr>
                        <a:t>TEXT</a:t>
                      </a:r>
                      <a:r>
                        <a:rPr lang="zh-CN" sz="1100" b="1">
                          <a:effectLst/>
                        </a:rPr>
                        <a:t>字段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0508506"/>
                  </a:ext>
                </a:extLst>
              </a:tr>
              <a:tr h="286207">
                <a:tc>
                  <a:txBody>
                    <a:bodyPr/>
                    <a:lstStyle/>
                    <a:p>
                      <a:pPr indent="52578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MEDIUMBLOB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149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r>
                        <a:rPr lang="zh-CN" sz="1100" b="1">
                          <a:effectLst/>
                        </a:rPr>
                        <a:t>～</a:t>
                      </a:r>
                      <a:r>
                        <a:rPr lang="en-US" sz="1100" b="1">
                          <a:effectLst/>
                        </a:rPr>
                        <a:t>16777215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8475" algn="just">
                        <a:lnSpc>
                          <a:spcPts val="1300"/>
                        </a:lnSpc>
                      </a:pPr>
                      <a:r>
                        <a:rPr lang="zh-CN" sz="1100" b="1">
                          <a:effectLst/>
                        </a:rPr>
                        <a:t>中型</a:t>
                      </a:r>
                      <a:r>
                        <a:rPr lang="en-US" sz="1100" b="1">
                          <a:effectLst/>
                        </a:rPr>
                        <a:t>BLOB</a:t>
                      </a:r>
                      <a:r>
                        <a:rPr lang="zh-CN" sz="1100" b="1">
                          <a:effectLst/>
                        </a:rPr>
                        <a:t>字段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0903338"/>
                  </a:ext>
                </a:extLst>
              </a:tr>
              <a:tr h="286207">
                <a:tc>
                  <a:txBody>
                    <a:bodyPr/>
                    <a:lstStyle/>
                    <a:p>
                      <a:pPr indent="52578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MEDIUMTEXT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149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r>
                        <a:rPr lang="zh-CN" sz="1100" b="1">
                          <a:effectLst/>
                        </a:rPr>
                        <a:t>～</a:t>
                      </a:r>
                      <a:r>
                        <a:rPr lang="en-US" sz="1100" b="1">
                          <a:effectLst/>
                        </a:rPr>
                        <a:t>16777215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8475" algn="just">
                        <a:lnSpc>
                          <a:spcPts val="1300"/>
                        </a:lnSpc>
                      </a:pPr>
                      <a:r>
                        <a:rPr lang="zh-CN" sz="1100" b="1">
                          <a:effectLst/>
                        </a:rPr>
                        <a:t>中型</a:t>
                      </a:r>
                      <a:r>
                        <a:rPr lang="en-US" sz="1100" b="1">
                          <a:effectLst/>
                        </a:rPr>
                        <a:t>TEXT</a:t>
                      </a:r>
                      <a:r>
                        <a:rPr lang="zh-CN" sz="1100" b="1">
                          <a:effectLst/>
                        </a:rPr>
                        <a:t>字段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2226105"/>
                  </a:ext>
                </a:extLst>
              </a:tr>
              <a:tr h="286207">
                <a:tc>
                  <a:txBody>
                    <a:bodyPr/>
                    <a:lstStyle/>
                    <a:p>
                      <a:pPr indent="52578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LONGBLOB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149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r>
                        <a:rPr lang="zh-CN" sz="1100" b="1">
                          <a:effectLst/>
                        </a:rPr>
                        <a:t>～</a:t>
                      </a:r>
                      <a:r>
                        <a:rPr lang="en-US" sz="1100" b="1">
                          <a:effectLst/>
                        </a:rPr>
                        <a:t>4294967295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8475" algn="just">
                        <a:lnSpc>
                          <a:spcPts val="1300"/>
                        </a:lnSpc>
                      </a:pPr>
                      <a:r>
                        <a:rPr lang="zh-CN" sz="1100" b="1">
                          <a:effectLst/>
                        </a:rPr>
                        <a:t>长</a:t>
                      </a:r>
                      <a:r>
                        <a:rPr lang="en-US" sz="1100" b="1">
                          <a:effectLst/>
                        </a:rPr>
                        <a:t>BLOB</a:t>
                      </a:r>
                      <a:r>
                        <a:rPr lang="zh-CN" sz="1100" b="1">
                          <a:effectLst/>
                        </a:rPr>
                        <a:t>字段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4241034"/>
                  </a:ext>
                </a:extLst>
              </a:tr>
              <a:tr h="286207">
                <a:tc>
                  <a:txBody>
                    <a:bodyPr/>
                    <a:lstStyle/>
                    <a:p>
                      <a:pPr indent="52578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LONGTEXT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149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r>
                        <a:rPr lang="zh-CN" sz="1100" b="1">
                          <a:effectLst/>
                        </a:rPr>
                        <a:t>～</a:t>
                      </a:r>
                      <a:r>
                        <a:rPr lang="en-US" sz="1100" b="1">
                          <a:effectLst/>
                        </a:rPr>
                        <a:t>4294967295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98475" algn="just">
                        <a:lnSpc>
                          <a:spcPts val="1300"/>
                        </a:lnSpc>
                      </a:pPr>
                      <a:r>
                        <a:rPr lang="zh-CN" sz="1100" b="1" dirty="0">
                          <a:effectLst/>
                        </a:rPr>
                        <a:t>长</a:t>
                      </a:r>
                      <a:r>
                        <a:rPr lang="en-US" sz="1100" b="1" dirty="0">
                          <a:effectLst/>
                        </a:rPr>
                        <a:t>TEXT</a:t>
                      </a:r>
                      <a:r>
                        <a:rPr lang="zh-CN" sz="1100" b="1" dirty="0">
                          <a:effectLst/>
                        </a:rPr>
                        <a:t>字段</a:t>
                      </a:r>
                      <a:endParaRPr lang="zh-CN" sz="11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3411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656086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SET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ENUM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类型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E9BC41-C7B1-4236-B883-D17BABD79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77497"/>
              </p:ext>
            </p:extLst>
          </p:nvPr>
        </p:nvGraphicFramePr>
        <p:xfrm>
          <a:off x="914400" y="1824944"/>
          <a:ext cx="7315200" cy="1981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208914">
                  <a:extLst>
                    <a:ext uri="{9D8B030D-6E8A-4147-A177-3AD203B41FA5}">
                      <a16:colId xmlns:a16="http://schemas.microsoft.com/office/drawing/2014/main" val="3422273335"/>
                    </a:ext>
                  </a:extLst>
                </a:gridCol>
                <a:gridCol w="1583540">
                  <a:extLst>
                    <a:ext uri="{9D8B030D-6E8A-4147-A177-3AD203B41FA5}">
                      <a16:colId xmlns:a16="http://schemas.microsoft.com/office/drawing/2014/main" val="2455374233"/>
                    </a:ext>
                  </a:extLst>
                </a:gridCol>
                <a:gridCol w="3522746">
                  <a:extLst>
                    <a:ext uri="{9D8B030D-6E8A-4147-A177-3AD203B41FA5}">
                      <a16:colId xmlns:a16="http://schemas.microsoft.com/office/drawing/2014/main" val="902462552"/>
                    </a:ext>
                  </a:extLst>
                </a:gridCol>
              </a:tblGrid>
              <a:tr h="68298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 dirty="0">
                          <a:effectLst/>
                        </a:rPr>
                        <a:t>类</a:t>
                      </a:r>
                      <a:r>
                        <a:rPr lang="en-US" sz="1100" b="1" kern="100" dirty="0">
                          <a:effectLst/>
                        </a:rPr>
                        <a:t>    </a:t>
                      </a:r>
                      <a:r>
                        <a:rPr lang="zh-CN" sz="1100" b="1" kern="100" dirty="0">
                          <a:effectLst/>
                        </a:rPr>
                        <a:t>型</a:t>
                      </a:r>
                      <a:endParaRPr lang="zh-CN" sz="110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>
                          <a:effectLst/>
                        </a:rPr>
                        <a:t>最</a:t>
                      </a: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zh-CN" sz="1100" b="1" kern="100">
                          <a:effectLst/>
                        </a:rPr>
                        <a:t>大</a:t>
                      </a: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zh-CN" sz="1100" b="1" kern="100">
                          <a:effectLst/>
                        </a:rPr>
                        <a:t>值</a:t>
                      </a:r>
                      <a:endParaRPr lang="zh-CN" sz="11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>
                          <a:effectLst/>
                        </a:rPr>
                        <a:t>说</a:t>
                      </a:r>
                      <a:r>
                        <a:rPr lang="en-US" sz="1100" b="1" kern="100">
                          <a:effectLst/>
                        </a:rPr>
                        <a:t>    </a:t>
                      </a:r>
                      <a:r>
                        <a:rPr lang="zh-CN" sz="1100" b="1" kern="100">
                          <a:effectLst/>
                        </a:rPr>
                        <a:t>明</a:t>
                      </a:r>
                      <a:endParaRPr lang="zh-CN" sz="11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1424690"/>
                  </a:ext>
                </a:extLst>
              </a:tr>
              <a:tr h="649107">
                <a:tc>
                  <a:txBody>
                    <a:bodyPr/>
                    <a:lstStyle/>
                    <a:p>
                      <a:pPr indent="109855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Enum ("value1", "value2", …)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7719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65535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00025" indent="266700" algn="just">
                        <a:lnSpc>
                          <a:spcPts val="1300"/>
                        </a:lnSpc>
                      </a:pPr>
                      <a:r>
                        <a:rPr lang="zh-CN" sz="1100" b="1">
                          <a:effectLst/>
                        </a:rPr>
                        <a:t>该类型的列只可以容纳所列值之一或为</a:t>
                      </a:r>
                      <a:r>
                        <a:rPr lang="en-US" sz="1100" b="1">
                          <a:effectLst/>
                        </a:rPr>
                        <a:t>NULL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9953439"/>
                  </a:ext>
                </a:extLst>
              </a:tr>
              <a:tr h="649107">
                <a:tc>
                  <a:txBody>
                    <a:bodyPr/>
                    <a:lstStyle/>
                    <a:p>
                      <a:pPr indent="109855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Set ("value1", "value2", …)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77190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64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00025" indent="266700" algn="just">
                        <a:lnSpc>
                          <a:spcPts val="1300"/>
                        </a:lnSpc>
                      </a:pPr>
                      <a:r>
                        <a:rPr lang="zh-CN" sz="1100" b="1" dirty="0">
                          <a:effectLst/>
                        </a:rPr>
                        <a:t>该类型的列可以容纳一组值或为</a:t>
                      </a:r>
                      <a:r>
                        <a:rPr lang="en-US" sz="1100" b="1" dirty="0">
                          <a:effectLst/>
                        </a:rPr>
                        <a:t>NULL</a:t>
                      </a:r>
                      <a:endParaRPr lang="zh-CN" sz="11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3688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424484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日期和时间数据类型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3078996-E821-493D-BCF8-23E3AF80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13108"/>
              </p:ext>
            </p:extLst>
          </p:nvPr>
        </p:nvGraphicFramePr>
        <p:xfrm>
          <a:off x="800100" y="1504950"/>
          <a:ext cx="7543800" cy="29718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049919">
                  <a:extLst>
                    <a:ext uri="{9D8B030D-6E8A-4147-A177-3AD203B41FA5}">
                      <a16:colId xmlns:a16="http://schemas.microsoft.com/office/drawing/2014/main" val="3595704951"/>
                    </a:ext>
                  </a:extLst>
                </a:gridCol>
                <a:gridCol w="2880567">
                  <a:extLst>
                    <a:ext uri="{9D8B030D-6E8A-4147-A177-3AD203B41FA5}">
                      <a16:colId xmlns:a16="http://schemas.microsoft.com/office/drawing/2014/main" val="2151879316"/>
                    </a:ext>
                  </a:extLst>
                </a:gridCol>
                <a:gridCol w="3613314">
                  <a:extLst>
                    <a:ext uri="{9D8B030D-6E8A-4147-A177-3AD203B41FA5}">
                      <a16:colId xmlns:a16="http://schemas.microsoft.com/office/drawing/2014/main" val="3807837382"/>
                    </a:ext>
                  </a:extLst>
                </a:gridCol>
              </a:tblGrid>
              <a:tr h="494065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50" b="1" kern="100" dirty="0">
                          <a:effectLst/>
                        </a:rPr>
                        <a:t>类</a:t>
                      </a:r>
                      <a:r>
                        <a:rPr lang="en-US" sz="1050" b="1" kern="100" dirty="0">
                          <a:effectLst/>
                        </a:rPr>
                        <a:t>    </a:t>
                      </a:r>
                      <a:r>
                        <a:rPr lang="zh-CN" sz="1050" b="1" kern="100" dirty="0">
                          <a:effectLst/>
                        </a:rPr>
                        <a:t>型</a:t>
                      </a:r>
                      <a:endParaRPr lang="zh-CN" sz="105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50" b="1" kern="100">
                          <a:effectLst/>
                        </a:rPr>
                        <a:t>取 值 范 围</a:t>
                      </a:r>
                      <a:endParaRPr lang="zh-CN" sz="105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50" b="1" kern="100">
                          <a:effectLst/>
                        </a:rPr>
                        <a:t>说</a:t>
                      </a:r>
                      <a:r>
                        <a:rPr lang="en-US" sz="1050" b="1" kern="100">
                          <a:effectLst/>
                        </a:rPr>
                        <a:t>    </a:t>
                      </a:r>
                      <a:r>
                        <a:rPr lang="zh-CN" sz="1050" b="1" kern="100">
                          <a:effectLst/>
                        </a:rPr>
                        <a:t>明</a:t>
                      </a:r>
                      <a:endParaRPr lang="zh-CN" sz="105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8533749"/>
                  </a:ext>
                </a:extLst>
              </a:tr>
              <a:tr h="34489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DATE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1000-01-01</a:t>
                      </a:r>
                      <a:r>
                        <a:rPr lang="zh-CN" sz="1050" b="1">
                          <a:effectLst/>
                        </a:rPr>
                        <a:t>～</a:t>
                      </a:r>
                      <a:r>
                        <a:rPr lang="en-US" sz="1050" b="1">
                          <a:effectLst/>
                        </a:rPr>
                        <a:t>9999-12-31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日期，格式为</a:t>
                      </a:r>
                      <a:r>
                        <a:rPr lang="en-US" sz="1050" b="1">
                          <a:effectLst/>
                        </a:rPr>
                        <a:t>YYYY-MM-DD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4199524"/>
                  </a:ext>
                </a:extLst>
              </a:tr>
              <a:tr h="34489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TIME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-838:59:59</a:t>
                      </a:r>
                      <a:r>
                        <a:rPr lang="zh-CN" sz="1050" b="1">
                          <a:effectLst/>
                        </a:rPr>
                        <a:t>～</a:t>
                      </a:r>
                      <a:r>
                        <a:rPr lang="en-US" sz="1050" b="1">
                          <a:effectLst/>
                        </a:rPr>
                        <a:t>838:59:59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时间，格式为</a:t>
                      </a:r>
                      <a:r>
                        <a:rPr lang="en-US" sz="1050" b="1">
                          <a:effectLst/>
                        </a:rPr>
                        <a:t>HH:MM:SS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8954170"/>
                  </a:ext>
                </a:extLst>
              </a:tr>
              <a:tr h="72153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DATETIME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1000-01-01 00:00:00</a:t>
                      </a:r>
                      <a:r>
                        <a:rPr lang="zh-CN" sz="1050" b="1">
                          <a:effectLst/>
                        </a:rPr>
                        <a:t>～</a:t>
                      </a:r>
                      <a:r>
                        <a:rPr lang="en-US" sz="1050" b="1">
                          <a:effectLst/>
                        </a:rPr>
                        <a:t>9999-12-31 23:59:59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日期和时间，格式为</a:t>
                      </a:r>
                      <a:r>
                        <a:rPr lang="en-US" sz="1050" b="1">
                          <a:effectLst/>
                        </a:rPr>
                        <a:t>YYYY-MM-DD HH:MM:SS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1335980"/>
                  </a:ext>
                </a:extLst>
              </a:tr>
              <a:tr h="72153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TIMESTAMP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1970-01-01 00:00:00</a:t>
                      </a:r>
                      <a:r>
                        <a:rPr lang="zh-CN" sz="1050" b="1">
                          <a:effectLst/>
                        </a:rPr>
                        <a:t>～</a:t>
                      </a:r>
                      <a:r>
                        <a:rPr lang="en-US" sz="1050" b="1">
                          <a:effectLst/>
                        </a:rPr>
                        <a:t>2037</a:t>
                      </a:r>
                      <a:r>
                        <a:rPr lang="zh-CN" sz="1050" b="1">
                          <a:effectLst/>
                        </a:rPr>
                        <a:t>年的某个时间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时间戳，在处理报告时使用的显示格式取决于</a:t>
                      </a:r>
                      <a:r>
                        <a:rPr lang="en-US" sz="1050" b="1">
                          <a:effectLst/>
                        </a:rPr>
                        <a:t>M</a:t>
                      </a:r>
                      <a:r>
                        <a:rPr lang="zh-CN" sz="1050" b="1">
                          <a:effectLst/>
                        </a:rPr>
                        <a:t>的值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67173"/>
                  </a:ext>
                </a:extLst>
              </a:tr>
              <a:tr h="34489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YEAR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四位数字：</a:t>
                      </a:r>
                      <a:r>
                        <a:rPr lang="en-US" sz="1050" b="1">
                          <a:effectLst/>
                        </a:rPr>
                        <a:t>1901</a:t>
                      </a:r>
                      <a:r>
                        <a:rPr lang="zh-CN" sz="1050" b="1">
                          <a:effectLst/>
                        </a:rPr>
                        <a:t>～</a:t>
                      </a:r>
                      <a:r>
                        <a:rPr lang="en-US" sz="1050" b="1">
                          <a:effectLst/>
                        </a:rPr>
                        <a:t>2155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50" b="1" dirty="0">
                          <a:effectLst/>
                        </a:rPr>
                        <a:t>年份，可指定两位数字或四位数字的格式</a:t>
                      </a:r>
                      <a:endParaRPr lang="zh-CN" sz="105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0905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665921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5790" y="2154021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4.5  </a:t>
            </a:r>
            <a:r>
              <a:rPr lang="zh-CN" altLang="en-US" sz="3600" b="1" dirty="0">
                <a:solidFill>
                  <a:schemeClr val="bg1"/>
                </a:solidFill>
              </a:rPr>
              <a:t>操作数据表</a:t>
            </a:r>
          </a:p>
        </p:txBody>
      </p:sp>
    </p:spTree>
    <p:extLst>
      <p:ext uri="{BB962C8B-B14F-4D97-AF65-F5344CB8AC3E}">
        <p14:creationId xmlns:p14="http://schemas.microsoft.com/office/powerpoint/2010/main" val="3891582641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2095500" y="1885950"/>
            <a:ext cx="49530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数据库创建完成后，即可在命令提示符下对数据库进行操作，如创建数据表、更改数据表结构以及删除数据表等。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4145087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58654"/>
            <a:ext cx="6934200" cy="185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601" y="2154021"/>
            <a:ext cx="3599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4.1  MySQL</a:t>
            </a:r>
            <a:r>
              <a:rPr lang="zh-CN" altLang="en-US" sz="3600" b="1" dirty="0">
                <a:solidFill>
                  <a:schemeClr val="bg1"/>
                </a:solidFill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953000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创建数据表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查看表结构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修改表结构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删除数据表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8084170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create table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语句的参数说明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65CE240-8472-407E-94B6-CE4FE209F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85875"/>
              </p:ext>
            </p:extLst>
          </p:nvPr>
        </p:nvGraphicFramePr>
        <p:xfrm>
          <a:off x="723900" y="1581152"/>
          <a:ext cx="7696200" cy="274319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075054">
                  <a:extLst>
                    <a:ext uri="{9D8B030D-6E8A-4147-A177-3AD203B41FA5}">
                      <a16:colId xmlns:a16="http://schemas.microsoft.com/office/drawing/2014/main" val="3005777095"/>
                    </a:ext>
                  </a:extLst>
                </a:gridCol>
                <a:gridCol w="5621146">
                  <a:extLst>
                    <a:ext uri="{9D8B030D-6E8A-4147-A177-3AD203B41FA5}">
                      <a16:colId xmlns:a16="http://schemas.microsoft.com/office/drawing/2014/main" val="2028923890"/>
                    </a:ext>
                  </a:extLst>
                </a:gridCol>
              </a:tblGrid>
              <a:tr h="453628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参</a:t>
                      </a:r>
                      <a:r>
                        <a:rPr lang="en-US" sz="1200" kern="100" dirty="0">
                          <a:effectLst/>
                        </a:rPr>
                        <a:t>    </a:t>
                      </a:r>
                      <a:r>
                        <a:rPr lang="zh-CN" sz="1200" kern="100" dirty="0">
                          <a:effectLst/>
                        </a:rPr>
                        <a:t>数</a:t>
                      </a:r>
                      <a:endParaRPr lang="zh-CN" sz="12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200" kern="100">
                          <a:effectLst/>
                        </a:rPr>
                        <a:t>说</a:t>
                      </a:r>
                      <a:r>
                        <a:rPr lang="en-US" sz="1200" kern="100">
                          <a:effectLst/>
                        </a:rPr>
                        <a:t>    </a:t>
                      </a:r>
                      <a:r>
                        <a:rPr lang="zh-CN" sz="1200" kern="100">
                          <a:effectLst/>
                        </a:rPr>
                        <a:t>明</a:t>
                      </a:r>
                      <a:endParaRPr lang="zh-CN" sz="12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3524427"/>
                  </a:ext>
                </a:extLst>
              </a:tr>
              <a:tr h="457914">
                <a:tc>
                  <a:txBody>
                    <a:bodyPr/>
                    <a:lstStyle/>
                    <a:p>
                      <a:pPr indent="334010" algn="just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TEMPORARY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85445" algn="just">
                        <a:lnSpc>
                          <a:spcPts val="1400"/>
                        </a:lnSpc>
                      </a:pPr>
                      <a:r>
                        <a:rPr lang="zh-CN" sz="1200">
                          <a:effectLst/>
                        </a:rPr>
                        <a:t>如果使用该关键字，表示创建一个临时表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8124617"/>
                  </a:ext>
                </a:extLst>
              </a:tr>
              <a:tr h="457914">
                <a:tc>
                  <a:txBody>
                    <a:bodyPr/>
                    <a:lstStyle/>
                    <a:p>
                      <a:pPr indent="334010" algn="just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IF NOT EXISTS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85445" algn="just">
                        <a:lnSpc>
                          <a:spcPts val="1400"/>
                        </a:lnSpc>
                      </a:pPr>
                      <a:r>
                        <a:rPr lang="zh-CN" sz="1200">
                          <a:effectLst/>
                        </a:rPr>
                        <a:t>该关键字用于避免表存在时</a:t>
                      </a:r>
                      <a:r>
                        <a:rPr lang="en-US" sz="1200">
                          <a:effectLst/>
                        </a:rPr>
                        <a:t>MySQL</a:t>
                      </a:r>
                      <a:r>
                        <a:rPr lang="zh-CN" sz="1200">
                          <a:effectLst/>
                        </a:rPr>
                        <a:t>报告的错误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3030982"/>
                  </a:ext>
                </a:extLst>
              </a:tr>
              <a:tr h="457914">
                <a:tc>
                  <a:txBody>
                    <a:bodyPr/>
                    <a:lstStyle/>
                    <a:p>
                      <a:pPr indent="334010" algn="just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create_definition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85445" algn="just">
                        <a:lnSpc>
                          <a:spcPts val="1400"/>
                        </a:lnSpc>
                      </a:pPr>
                      <a:r>
                        <a:rPr lang="zh-CN" sz="1200">
                          <a:effectLst/>
                        </a:rPr>
                        <a:t>这是表的列属性部分。</a:t>
                      </a:r>
                      <a:r>
                        <a:rPr lang="en-US" sz="1200">
                          <a:effectLst/>
                        </a:rPr>
                        <a:t>MySQL</a:t>
                      </a:r>
                      <a:r>
                        <a:rPr lang="zh-CN" sz="1200">
                          <a:effectLst/>
                        </a:rPr>
                        <a:t>要求在创建表时，表要至少包含一列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7898069"/>
                  </a:ext>
                </a:extLst>
              </a:tr>
              <a:tr h="457914">
                <a:tc>
                  <a:txBody>
                    <a:bodyPr/>
                    <a:lstStyle/>
                    <a:p>
                      <a:pPr indent="334010" algn="just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table_options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85445" algn="just">
                        <a:lnSpc>
                          <a:spcPts val="1400"/>
                        </a:lnSpc>
                      </a:pPr>
                      <a:r>
                        <a:rPr lang="zh-CN" sz="1200">
                          <a:effectLst/>
                        </a:rPr>
                        <a:t>表的一些特性参数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455249"/>
                  </a:ext>
                </a:extLst>
              </a:tr>
              <a:tr h="457914">
                <a:tc>
                  <a:txBody>
                    <a:bodyPr/>
                    <a:lstStyle/>
                    <a:p>
                      <a:pPr indent="334010" algn="just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select_statement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85445" algn="jus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SELECT</a:t>
                      </a:r>
                      <a:r>
                        <a:rPr lang="zh-CN" sz="1200" dirty="0">
                          <a:effectLst/>
                        </a:rPr>
                        <a:t>语句描述部分，用它可以快速地创建表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463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734045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5532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属性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create_definition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的参数说明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5BF976-147D-4D20-9124-3746BFFB2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323"/>
              </p:ext>
            </p:extLst>
          </p:nvPr>
        </p:nvGraphicFramePr>
        <p:xfrm>
          <a:off x="838200" y="1581150"/>
          <a:ext cx="7696200" cy="320039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075053">
                  <a:extLst>
                    <a:ext uri="{9D8B030D-6E8A-4147-A177-3AD203B41FA5}">
                      <a16:colId xmlns:a16="http://schemas.microsoft.com/office/drawing/2014/main" val="1042270229"/>
                    </a:ext>
                  </a:extLst>
                </a:gridCol>
                <a:gridCol w="5621147">
                  <a:extLst>
                    <a:ext uri="{9D8B030D-6E8A-4147-A177-3AD203B41FA5}">
                      <a16:colId xmlns:a16="http://schemas.microsoft.com/office/drawing/2014/main" val="394339196"/>
                    </a:ext>
                  </a:extLst>
                </a:gridCol>
              </a:tblGrid>
              <a:tr h="257443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 dirty="0">
                          <a:effectLst/>
                        </a:rPr>
                        <a:t>参</a:t>
                      </a:r>
                      <a:r>
                        <a:rPr lang="en-US" sz="1000" b="1" kern="100" dirty="0">
                          <a:effectLst/>
                        </a:rPr>
                        <a:t>    </a:t>
                      </a:r>
                      <a:r>
                        <a:rPr lang="zh-CN" sz="1000" b="1" kern="100" dirty="0">
                          <a:effectLst/>
                        </a:rPr>
                        <a:t>数</a:t>
                      </a:r>
                      <a:endParaRPr lang="zh-CN" sz="100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>
                          <a:effectLst/>
                        </a:rPr>
                        <a:t>说</a:t>
                      </a:r>
                      <a:r>
                        <a:rPr lang="en-US" sz="1000" b="1" kern="100">
                          <a:effectLst/>
                        </a:rPr>
                        <a:t>    </a:t>
                      </a:r>
                      <a:r>
                        <a:rPr lang="zh-CN" sz="1000" b="1" kern="100">
                          <a:effectLst/>
                        </a:rPr>
                        <a:t>明</a:t>
                      </a:r>
                      <a:endParaRPr lang="zh-CN" sz="10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3294244"/>
                  </a:ext>
                </a:extLst>
              </a:tr>
              <a:tr h="259875">
                <a:tc>
                  <a:txBody>
                    <a:bodyPr/>
                    <a:lstStyle/>
                    <a:p>
                      <a:pPr indent="12890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col_name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>
                          <a:effectLst/>
                        </a:rPr>
                        <a:t>字段名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52691"/>
                  </a:ext>
                </a:extLst>
              </a:tr>
              <a:tr h="259875">
                <a:tc>
                  <a:txBody>
                    <a:bodyPr/>
                    <a:lstStyle/>
                    <a:p>
                      <a:pPr indent="12890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type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>
                          <a:effectLst/>
                        </a:rPr>
                        <a:t>字段类型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2101021"/>
                  </a:ext>
                </a:extLst>
              </a:tr>
              <a:tr h="541238">
                <a:tc>
                  <a:txBody>
                    <a:bodyPr/>
                    <a:lstStyle/>
                    <a:p>
                      <a:pPr indent="12890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NOT NULL | NULL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>
                          <a:effectLst/>
                        </a:rPr>
                        <a:t>表示该列是否允许空值。注意，数据“</a:t>
                      </a:r>
                      <a:r>
                        <a:rPr lang="en-US" sz="1000" b="1">
                          <a:effectLst/>
                        </a:rPr>
                        <a:t>0</a:t>
                      </a:r>
                      <a:r>
                        <a:rPr lang="zh-CN" sz="1000" b="1">
                          <a:effectLst/>
                        </a:rPr>
                        <a:t>”和空格都不是空值。系统一般默认允许为空值，所以当不允许为空值时，必须使用</a:t>
                      </a:r>
                      <a:r>
                        <a:rPr lang="en-US" sz="1000" b="1">
                          <a:effectLst/>
                        </a:rPr>
                        <a:t>NOT NULL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3721582"/>
                  </a:ext>
                </a:extLst>
              </a:tr>
              <a:tr h="259875">
                <a:tc>
                  <a:txBody>
                    <a:bodyPr/>
                    <a:lstStyle/>
                    <a:p>
                      <a:pPr indent="12890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DEFAULT default_value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>
                          <a:effectLst/>
                        </a:rPr>
                        <a:t>表示默认值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3188192"/>
                  </a:ext>
                </a:extLst>
              </a:tr>
              <a:tr h="537184">
                <a:tc>
                  <a:txBody>
                    <a:bodyPr/>
                    <a:lstStyle/>
                    <a:p>
                      <a:pPr indent="12890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AUTO_INCREMENT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>
                          <a:effectLst/>
                        </a:rPr>
                        <a:t>表示是否是自动编号，每个表只能有一个</a:t>
                      </a:r>
                      <a:r>
                        <a:rPr lang="en-US" sz="1000" b="1">
                          <a:effectLst/>
                        </a:rPr>
                        <a:t>AUTO_INCREMENT</a:t>
                      </a:r>
                      <a:r>
                        <a:rPr lang="zh-CN" sz="1000" b="1">
                          <a:effectLst/>
                        </a:rPr>
                        <a:t>列，并且必须被索引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0476729"/>
                  </a:ext>
                </a:extLst>
              </a:tr>
              <a:tr h="825033">
                <a:tc>
                  <a:txBody>
                    <a:bodyPr/>
                    <a:lstStyle/>
                    <a:p>
                      <a:pPr indent="12890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PRIMARY KEY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>
                          <a:effectLst/>
                        </a:rPr>
                        <a:t>表示是否为主键。一个表只能有一个</a:t>
                      </a:r>
                      <a:r>
                        <a:rPr lang="en-US" sz="1000" b="1">
                          <a:effectLst/>
                        </a:rPr>
                        <a:t>PRIMARY KEY</a:t>
                      </a:r>
                      <a:r>
                        <a:rPr lang="zh-CN" sz="1000" b="1">
                          <a:effectLst/>
                        </a:rPr>
                        <a:t>。如表中没有一个</a:t>
                      </a:r>
                      <a:r>
                        <a:rPr lang="en-US" sz="1000" b="1">
                          <a:effectLst/>
                        </a:rPr>
                        <a:t>PRIMARY KEY</a:t>
                      </a:r>
                      <a:r>
                        <a:rPr lang="zh-CN" sz="1000" b="1">
                          <a:effectLst/>
                        </a:rPr>
                        <a:t>，而某些应用程序要求</a:t>
                      </a:r>
                      <a:r>
                        <a:rPr lang="en-US" sz="1000" b="1">
                          <a:effectLst/>
                        </a:rPr>
                        <a:t>PRIMARY KEY</a:t>
                      </a:r>
                      <a:r>
                        <a:rPr lang="zh-CN" sz="1000" b="1">
                          <a:effectLst/>
                        </a:rPr>
                        <a:t>，</a:t>
                      </a:r>
                      <a:r>
                        <a:rPr lang="en-US" sz="1000" b="1">
                          <a:effectLst/>
                        </a:rPr>
                        <a:t>MySQL</a:t>
                      </a:r>
                      <a:r>
                        <a:rPr lang="zh-CN" sz="1000" b="1">
                          <a:effectLst/>
                        </a:rPr>
                        <a:t>将返回第一个没有任何</a:t>
                      </a:r>
                      <a:r>
                        <a:rPr lang="en-US" sz="1000" b="1">
                          <a:effectLst/>
                        </a:rPr>
                        <a:t>NULL</a:t>
                      </a:r>
                      <a:r>
                        <a:rPr lang="zh-CN" sz="1000" b="1">
                          <a:effectLst/>
                        </a:rPr>
                        <a:t>列的</a:t>
                      </a:r>
                      <a:r>
                        <a:rPr lang="en-US" sz="1000" b="1">
                          <a:effectLst/>
                        </a:rPr>
                        <a:t>UNIQUE</a:t>
                      </a:r>
                      <a:r>
                        <a:rPr lang="zh-CN" sz="1000" b="1">
                          <a:effectLst/>
                        </a:rPr>
                        <a:t>键，作为</a:t>
                      </a:r>
                      <a:r>
                        <a:rPr lang="en-US" sz="1000" b="1">
                          <a:effectLst/>
                        </a:rPr>
                        <a:t>PRIMARY KEY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3514107"/>
                  </a:ext>
                </a:extLst>
              </a:tr>
              <a:tr h="259875">
                <a:tc>
                  <a:txBody>
                    <a:bodyPr/>
                    <a:lstStyle/>
                    <a:p>
                      <a:pPr indent="12890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reference_definition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 dirty="0">
                          <a:effectLst/>
                        </a:rPr>
                        <a:t>为字段添加注释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06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451787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创建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MySQL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数据表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图片 15">
            <a:extLst>
              <a:ext uri="{FF2B5EF4-FFF2-40B4-BE49-F238E27FC236}">
                <a16:creationId xmlns:a16="http://schemas.microsoft.com/office/drawing/2014/main" id="{CBD19433-807F-486C-A493-834B24ABC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73" y="1581150"/>
            <a:ext cx="504105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781076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查看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tb_users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表结构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图片 18">
            <a:extLst>
              <a:ext uri="{FF2B5EF4-FFF2-40B4-BE49-F238E27FC236}">
                <a16:creationId xmlns:a16="http://schemas.microsoft.com/office/drawing/2014/main" id="{B0ACD43C-A125-4271-A1C7-890432D7D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41" y="1657350"/>
            <a:ext cx="6263718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857291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81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查看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tb_users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表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createtime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列的信息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图片 19">
            <a:extLst>
              <a:ext uri="{FF2B5EF4-FFF2-40B4-BE49-F238E27FC236}">
                <a16:creationId xmlns:a16="http://schemas.microsoft.com/office/drawing/2014/main" id="{F109EBEB-EAE0-4D5C-950A-A07D4AA0B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7" y="1733550"/>
            <a:ext cx="694944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559883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修改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tb_users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表结构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图片 20">
            <a:extLst>
              <a:ext uri="{FF2B5EF4-FFF2-40B4-BE49-F238E27FC236}">
                <a16:creationId xmlns:a16="http://schemas.microsoft.com/office/drawing/2014/main" id="{C5547519-57E2-473A-916B-F6C3C39B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581150"/>
            <a:ext cx="5562600" cy="306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064391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删除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tb_member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数据表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图片 28">
            <a:extLst>
              <a:ext uri="{FF2B5EF4-FFF2-40B4-BE49-F238E27FC236}">
                <a16:creationId xmlns:a16="http://schemas.microsoft.com/office/drawing/2014/main" id="{91B6EB09-6D5D-4A3F-868D-BC44F75DA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36" y="1834244"/>
            <a:ext cx="645252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69265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2522" y="2154021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4.6  </a:t>
            </a:r>
            <a:r>
              <a:rPr lang="zh-CN" altLang="en-US" sz="3600" b="1" dirty="0">
                <a:solidFill>
                  <a:schemeClr val="bg1"/>
                </a:solidFill>
              </a:rPr>
              <a:t>操作数据表记录</a:t>
            </a:r>
          </a:p>
        </p:txBody>
      </p:sp>
    </p:spTree>
    <p:extLst>
      <p:ext uri="{BB962C8B-B14F-4D97-AF65-F5344CB8AC3E}">
        <p14:creationId xmlns:p14="http://schemas.microsoft.com/office/powerpoint/2010/main" val="4141025530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257300" y="1581150"/>
            <a:ext cx="662940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数据库中包含数据表，而数据表中包含数据。更多时候，操作最多的是数据表中的数据，因此如何更好地操作和使用这些数据才是使用</a:t>
            </a:r>
            <a:r>
              <a:rPr lang="en-US" altLang="zh-CN" sz="2000" dirty="0"/>
              <a:t>MySQL</a:t>
            </a:r>
            <a:r>
              <a:rPr lang="zh-CN" altLang="en-US" sz="2000" dirty="0"/>
              <a:t>数据库的重点。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向数据表中添加、查询、修改和删除记录可以在</a:t>
            </a:r>
            <a:r>
              <a:rPr lang="en-US" altLang="zh-CN" sz="2000" dirty="0"/>
              <a:t>MySQL</a:t>
            </a:r>
            <a:r>
              <a:rPr lang="zh-CN" altLang="en-US" sz="2000" dirty="0"/>
              <a:t>命令行中使用</a:t>
            </a:r>
            <a:r>
              <a:rPr lang="en-US" altLang="zh-CN" sz="2000" dirty="0"/>
              <a:t>SQL</a:t>
            </a:r>
            <a:r>
              <a:rPr lang="zh-CN" altLang="en-US" sz="2000" dirty="0"/>
              <a:t>语句完成。下面介绍如何在</a:t>
            </a:r>
            <a:r>
              <a:rPr lang="en-US" altLang="zh-CN" sz="2000" dirty="0"/>
              <a:t>MySQL</a:t>
            </a:r>
            <a:r>
              <a:rPr lang="zh-CN" altLang="en-US" sz="2000" dirty="0"/>
              <a:t>命令行中执行基本的</a:t>
            </a:r>
            <a:r>
              <a:rPr lang="en-US" altLang="zh-CN" sz="2000" dirty="0"/>
              <a:t>SQL</a:t>
            </a:r>
            <a:r>
              <a:rPr lang="zh-CN" altLang="en-US" sz="2000" dirty="0"/>
              <a:t>语句。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64170932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447800" y="971550"/>
            <a:ext cx="4229100" cy="3200400"/>
          </a:xfrm>
          <a:prstGeom prst="rect">
            <a:avLst/>
          </a:prstGeom>
        </p:spPr>
        <p:txBody>
          <a:bodyPr/>
          <a:lstStyle/>
          <a:p>
            <a:pPr indent="266700" algn="just"/>
            <a:r>
              <a:rPr lang="en-US" altLang="zh-CN" sz="2800" b="1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2800" b="1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主要特点</a:t>
            </a:r>
            <a:endParaRPr lang="en-US" altLang="zh-CN" sz="2800" b="1" kern="1050" dirty="0">
              <a:latin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功能强大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支持跨平台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运行速度快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成本低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支持各种开发语言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数据库存储容量大</a:t>
            </a:r>
            <a:endParaRPr lang="en-US" altLang="zh-CN" sz="20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5079424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953000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数据表记录的添加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数据表记录的查询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数据表记录的修改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数据表记录的删除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6868481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err="1">
                <a:latin typeface="+mj-lt"/>
                <a:ea typeface="+mj-ea"/>
                <a:cs typeface="+mj-cs"/>
              </a:rPr>
              <a:t>tb_member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表插入新记录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图片 30">
            <a:extLst>
              <a:ext uri="{FF2B5EF4-FFF2-40B4-BE49-F238E27FC236}">
                <a16:creationId xmlns:a16="http://schemas.microsoft.com/office/drawing/2014/main" id="{8E05C286-B181-458A-BE5F-0BE1EDCAB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92" y="2114551"/>
            <a:ext cx="779601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378883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select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查找数据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图片 31">
            <a:extLst>
              <a:ext uri="{FF2B5EF4-FFF2-40B4-BE49-F238E27FC236}">
                <a16:creationId xmlns:a16="http://schemas.microsoft.com/office/drawing/2014/main" id="{59B66FAE-31CF-429D-BEB2-3375EB706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03" y="1733550"/>
            <a:ext cx="582659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78281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更改数据表记录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图片 32">
            <a:extLst>
              <a:ext uri="{FF2B5EF4-FFF2-40B4-BE49-F238E27FC236}">
                <a16:creationId xmlns:a16="http://schemas.microsoft.com/office/drawing/2014/main" id="{58A50140-05B5-477E-98A3-C50F0D6B8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17" y="1657350"/>
            <a:ext cx="611176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295110"/>
      </p:ext>
    </p:ext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delete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命令删除记录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图片 34">
            <a:extLst>
              <a:ext uri="{FF2B5EF4-FFF2-40B4-BE49-F238E27FC236}">
                <a16:creationId xmlns:a16="http://schemas.microsoft.com/office/drawing/2014/main" id="{EF53E566-FE34-4152-85F1-1ED648C89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22" y="1733550"/>
            <a:ext cx="647135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579409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4596" y="2154021"/>
            <a:ext cx="5101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4.7  </a:t>
            </a:r>
            <a:r>
              <a:rPr lang="zh-CN" altLang="en-US" sz="3200" b="1" dirty="0">
                <a:solidFill>
                  <a:schemeClr val="bg1"/>
                </a:solidFill>
              </a:rPr>
              <a:t>数据表记录的查询操作</a:t>
            </a:r>
          </a:p>
        </p:txBody>
      </p:sp>
    </p:spTree>
    <p:extLst>
      <p:ext uri="{BB962C8B-B14F-4D97-AF65-F5344CB8AC3E}">
        <p14:creationId xmlns:p14="http://schemas.microsoft.com/office/powerpoint/2010/main" val="2293193282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257300" y="1581150"/>
            <a:ext cx="66294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对数据表的增、删、改、查操作中，最常用的就是查询操作。在</a:t>
            </a:r>
            <a:r>
              <a:rPr lang="en-US" altLang="zh-CN" sz="2000" dirty="0"/>
              <a:t>4.6.2</a:t>
            </a:r>
            <a:r>
              <a:rPr lang="zh-CN" altLang="en-US" sz="2000" dirty="0"/>
              <a:t>节中简单介绍了最基础的查询操作，实际应用中查询的条件要复杂得多。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95699734"/>
      </p:ext>
    </p:extLst>
  </p:cSld>
  <p:clrMapOvr>
    <a:masterClrMapping/>
  </p:clrMapOvr>
  <p:transition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where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子句常用的比较运算符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FCFE481-2CE6-471D-BB2C-FAE0FAD55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95857"/>
              </p:ext>
            </p:extLst>
          </p:nvPr>
        </p:nvGraphicFramePr>
        <p:xfrm>
          <a:off x="685801" y="1581150"/>
          <a:ext cx="7772398" cy="304800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32852">
                  <a:extLst>
                    <a:ext uri="{9D8B030D-6E8A-4147-A177-3AD203B41FA5}">
                      <a16:colId xmlns:a16="http://schemas.microsoft.com/office/drawing/2014/main" val="1422263248"/>
                    </a:ext>
                  </a:extLst>
                </a:gridCol>
                <a:gridCol w="1233687">
                  <a:extLst>
                    <a:ext uri="{9D8B030D-6E8A-4147-A177-3AD203B41FA5}">
                      <a16:colId xmlns:a16="http://schemas.microsoft.com/office/drawing/2014/main" val="2561768465"/>
                    </a:ext>
                  </a:extLst>
                </a:gridCol>
                <a:gridCol w="1232852">
                  <a:extLst>
                    <a:ext uri="{9D8B030D-6E8A-4147-A177-3AD203B41FA5}">
                      <a16:colId xmlns:a16="http://schemas.microsoft.com/office/drawing/2014/main" val="731124997"/>
                    </a:ext>
                  </a:extLst>
                </a:gridCol>
                <a:gridCol w="1233687">
                  <a:extLst>
                    <a:ext uri="{9D8B030D-6E8A-4147-A177-3AD203B41FA5}">
                      <a16:colId xmlns:a16="http://schemas.microsoft.com/office/drawing/2014/main" val="828276268"/>
                    </a:ext>
                  </a:extLst>
                </a:gridCol>
                <a:gridCol w="1233687">
                  <a:extLst>
                    <a:ext uri="{9D8B030D-6E8A-4147-A177-3AD203B41FA5}">
                      <a16:colId xmlns:a16="http://schemas.microsoft.com/office/drawing/2014/main" val="3755364027"/>
                    </a:ext>
                  </a:extLst>
                </a:gridCol>
                <a:gridCol w="1605633">
                  <a:extLst>
                    <a:ext uri="{9D8B030D-6E8A-4147-A177-3AD203B41FA5}">
                      <a16:colId xmlns:a16="http://schemas.microsoft.com/office/drawing/2014/main" val="3512727278"/>
                    </a:ext>
                  </a:extLst>
                </a:gridCol>
              </a:tblGrid>
              <a:tr h="69386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50" b="1" kern="100" dirty="0">
                          <a:effectLst/>
                        </a:rPr>
                        <a:t>字</a:t>
                      </a:r>
                      <a:r>
                        <a:rPr lang="en-US" sz="1050" b="1" kern="100" dirty="0">
                          <a:effectLst/>
                        </a:rPr>
                        <a:t>  </a:t>
                      </a:r>
                      <a:r>
                        <a:rPr lang="zh-CN" sz="1050" b="1" kern="100" dirty="0">
                          <a:effectLst/>
                        </a:rPr>
                        <a:t>段</a:t>
                      </a:r>
                      <a:r>
                        <a:rPr lang="en-US" sz="1050" b="1" kern="100" dirty="0">
                          <a:effectLst/>
                        </a:rPr>
                        <a:t>  </a:t>
                      </a:r>
                      <a:r>
                        <a:rPr lang="zh-CN" sz="1050" b="1" kern="100" dirty="0">
                          <a:effectLst/>
                        </a:rPr>
                        <a:t>名</a:t>
                      </a:r>
                      <a:endParaRPr lang="zh-CN" sz="105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50" b="1" kern="100">
                          <a:effectLst/>
                        </a:rPr>
                        <a:t>默认值或绑定</a:t>
                      </a:r>
                      <a:endParaRPr lang="zh-CN" sz="105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50" b="1" kern="100">
                          <a:effectLst/>
                        </a:rPr>
                        <a:t>默认值或绑定</a:t>
                      </a:r>
                      <a:endParaRPr lang="zh-CN" sz="105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50" b="1" kern="100">
                          <a:effectLst/>
                        </a:rPr>
                        <a:t>默认值或绑定</a:t>
                      </a:r>
                      <a:endParaRPr lang="zh-CN" sz="105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50" b="1" kern="100">
                          <a:effectLst/>
                        </a:rPr>
                        <a:t>默认值或绑定</a:t>
                      </a:r>
                      <a:endParaRPr lang="zh-CN" sz="105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50" b="1" kern="100">
                          <a:effectLst/>
                        </a:rPr>
                        <a:t>描</a:t>
                      </a:r>
                      <a:r>
                        <a:rPr lang="en-US" sz="1050" b="1" kern="100">
                          <a:effectLst/>
                        </a:rPr>
                        <a:t>    </a:t>
                      </a:r>
                      <a:r>
                        <a:rPr lang="zh-CN" sz="1050" b="1" kern="100">
                          <a:effectLst/>
                        </a:rPr>
                        <a:t>述</a:t>
                      </a:r>
                      <a:endParaRPr lang="zh-CN" sz="105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7650476"/>
                  </a:ext>
                </a:extLst>
              </a:tr>
              <a:tr h="336306">
                <a:tc>
                  <a:txBody>
                    <a:bodyPr/>
                    <a:lstStyle/>
                    <a:p>
                      <a:pPr indent="22288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=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145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等于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id=10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6573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is not null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n/a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id is not null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8497311"/>
                  </a:ext>
                </a:extLst>
              </a:tr>
              <a:tr h="336306">
                <a:tc>
                  <a:txBody>
                    <a:bodyPr/>
                    <a:lstStyle/>
                    <a:p>
                      <a:pPr indent="22288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&gt; 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145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大于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id&gt;10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6573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between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n/a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id between1 and 10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9811910"/>
                  </a:ext>
                </a:extLst>
              </a:tr>
              <a:tr h="336306">
                <a:tc>
                  <a:txBody>
                    <a:bodyPr/>
                    <a:lstStyle/>
                    <a:p>
                      <a:pPr indent="22288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&lt; 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145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小于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id&lt;10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6573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in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n/a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id in (4,5,6)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2784019"/>
                  </a:ext>
                </a:extLst>
              </a:tr>
              <a:tr h="336306">
                <a:tc>
                  <a:txBody>
                    <a:bodyPr/>
                    <a:lstStyle/>
                    <a:p>
                      <a:pPr indent="22288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&gt;=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145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大于等于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id&gt;=10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6573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not in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n/a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name not in (a,b)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7032180"/>
                  </a:ext>
                </a:extLst>
              </a:tr>
              <a:tr h="336306">
                <a:tc>
                  <a:txBody>
                    <a:bodyPr/>
                    <a:lstStyle/>
                    <a:p>
                      <a:pPr indent="22288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&lt;=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145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小于等于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id&lt;=10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6573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like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模式匹配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name like ('abc%')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0824003"/>
                  </a:ext>
                </a:extLst>
              </a:tr>
              <a:tr h="336306">
                <a:tc>
                  <a:txBody>
                    <a:bodyPr/>
                    <a:lstStyle/>
                    <a:p>
                      <a:pPr indent="22288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!=</a:t>
                      </a:r>
                      <a:r>
                        <a:rPr lang="zh-CN" sz="1050" b="1">
                          <a:effectLst/>
                        </a:rPr>
                        <a:t>或</a:t>
                      </a:r>
                      <a:r>
                        <a:rPr lang="en-US" sz="1050" b="1">
                          <a:effectLst/>
                        </a:rPr>
                        <a:t>&lt;&gt;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145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不等于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id!=10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6573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not like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模式匹配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name not like ('abc%')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952225"/>
                  </a:ext>
                </a:extLst>
              </a:tr>
              <a:tr h="336306">
                <a:tc>
                  <a:txBody>
                    <a:bodyPr/>
                    <a:lstStyle/>
                    <a:p>
                      <a:pPr indent="22288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is null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1450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n/a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id is null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65735" algn="just">
                        <a:lnSpc>
                          <a:spcPts val="1400"/>
                        </a:lnSpc>
                      </a:pPr>
                      <a:r>
                        <a:rPr lang="en-US" sz="1050" b="1">
                          <a:effectLst/>
                        </a:rPr>
                        <a:t>regexp 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</a:pPr>
                      <a:r>
                        <a:rPr lang="zh-CN" sz="1050" b="1">
                          <a:effectLst/>
                        </a:rPr>
                        <a:t>常规表达式</a:t>
                      </a:r>
                      <a:endParaRPr lang="zh-CN" sz="105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" algn="just">
                        <a:lnSpc>
                          <a:spcPts val="1400"/>
                        </a:lnSpc>
                      </a:pPr>
                      <a:r>
                        <a:rPr lang="en-US" sz="1050" b="1" dirty="0">
                          <a:effectLst/>
                        </a:rPr>
                        <a:t>name</a:t>
                      </a:r>
                      <a:r>
                        <a:rPr lang="zh-CN" sz="1050" b="1" dirty="0">
                          <a:effectLst/>
                        </a:rPr>
                        <a:t>正则表达式</a:t>
                      </a:r>
                      <a:endParaRPr lang="zh-CN" sz="105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060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042494"/>
      </p:ext>
    </p:extLst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MySQL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中常用的统计函数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180145-B526-44F8-B3B0-DB3ABCB39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68654"/>
              </p:ext>
            </p:extLst>
          </p:nvPr>
        </p:nvGraphicFramePr>
        <p:xfrm>
          <a:off x="914400" y="1504950"/>
          <a:ext cx="7315200" cy="33528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05794">
                  <a:extLst>
                    <a:ext uri="{9D8B030D-6E8A-4147-A177-3AD203B41FA5}">
                      <a16:colId xmlns:a16="http://schemas.microsoft.com/office/drawing/2014/main" val="787165993"/>
                    </a:ext>
                  </a:extLst>
                </a:gridCol>
                <a:gridCol w="6109406">
                  <a:extLst>
                    <a:ext uri="{9D8B030D-6E8A-4147-A177-3AD203B41FA5}">
                      <a16:colId xmlns:a16="http://schemas.microsoft.com/office/drawing/2014/main" val="316349915"/>
                    </a:ext>
                  </a:extLst>
                </a:gridCol>
              </a:tblGrid>
              <a:tr h="213329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名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称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说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明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4139064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marL="66675"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avg(</a:t>
                      </a:r>
                      <a:r>
                        <a:rPr lang="zh-CN" sz="900">
                          <a:effectLst/>
                        </a:rPr>
                        <a:t>字段名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获取指定列的平均值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5051226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marL="66675"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count(</a:t>
                      </a:r>
                      <a:r>
                        <a:rPr lang="zh-CN" sz="900">
                          <a:effectLst/>
                        </a:rPr>
                        <a:t>字段名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如指定了一个字段，则会统计出该字段中的非空记录。如在前面增加</a:t>
                      </a:r>
                      <a:r>
                        <a:rPr lang="en-US" sz="900">
                          <a:effectLst/>
                        </a:rPr>
                        <a:t>DISTINCT</a:t>
                      </a:r>
                      <a:r>
                        <a:rPr lang="zh-CN" sz="900">
                          <a:effectLst/>
                        </a:rPr>
                        <a:t>，则会统计不同值的记录，相同的值当作一条记录。如使用</a:t>
                      </a:r>
                      <a:r>
                        <a:rPr lang="en-US" sz="900">
                          <a:effectLst/>
                        </a:rPr>
                        <a:t>count(*)</a:t>
                      </a:r>
                      <a:r>
                        <a:rPr lang="zh-CN" sz="900">
                          <a:effectLst/>
                        </a:rPr>
                        <a:t>，则统计包含空值的所有记录数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3230861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marL="66675"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min(</a:t>
                      </a:r>
                      <a:r>
                        <a:rPr lang="zh-CN" sz="900">
                          <a:effectLst/>
                        </a:rPr>
                        <a:t>字段名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获取指定字段的最小值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4568001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marL="66675"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max(</a:t>
                      </a:r>
                      <a:r>
                        <a:rPr lang="zh-CN" sz="900">
                          <a:effectLst/>
                        </a:rPr>
                        <a:t>字段名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获取指定字段的最大值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2093424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marL="66675"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std(</a:t>
                      </a:r>
                      <a:r>
                        <a:rPr lang="zh-CN" sz="900">
                          <a:effectLst/>
                        </a:rPr>
                        <a:t>字段名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指定字段的标准背离值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0751227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marL="66675"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stdtev(</a:t>
                      </a:r>
                      <a:r>
                        <a:rPr lang="zh-CN" sz="900">
                          <a:effectLst/>
                        </a:rPr>
                        <a:t>字段名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与</a:t>
                      </a:r>
                      <a:r>
                        <a:rPr lang="en-US" sz="900">
                          <a:effectLst/>
                        </a:rPr>
                        <a:t>std</a:t>
                      </a:r>
                      <a:r>
                        <a:rPr lang="zh-CN" sz="900">
                          <a:effectLst/>
                        </a:rPr>
                        <a:t>相同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335342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marL="66675" indent="26670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sum(</a:t>
                      </a:r>
                      <a:r>
                        <a:rPr lang="zh-CN" sz="900">
                          <a:effectLst/>
                        </a:rPr>
                        <a:t>字段名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 dirty="0">
                          <a:effectLst/>
                        </a:rPr>
                        <a:t>获取指定字段所有记录的总和</a:t>
                      </a:r>
                      <a:endParaRPr lang="zh-CN" sz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28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508650"/>
      </p:ext>
    </p:extLst>
  </p:cSld>
  <p:clrMapOvr>
    <a:masterClrMapping/>
  </p:clrMapOvr>
  <p:transition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88" y="2154021"/>
            <a:ext cx="5429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4.8  </a:t>
            </a:r>
            <a:r>
              <a:rPr lang="zh-CN" altLang="en-US" sz="3200" b="1" dirty="0">
                <a:solidFill>
                  <a:schemeClr val="bg1"/>
                </a:solidFill>
              </a:rPr>
              <a:t>使用</a:t>
            </a:r>
            <a:r>
              <a:rPr lang="en-US" altLang="zh-CN" sz="3200" b="1" dirty="0">
                <a:solidFill>
                  <a:schemeClr val="bg1"/>
                </a:solidFill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</a:rPr>
              <a:t>操作</a:t>
            </a:r>
            <a:r>
              <a:rPr lang="en-US" altLang="zh-CN" sz="3200" b="1" dirty="0">
                <a:solidFill>
                  <a:schemeClr val="bg1"/>
                </a:solidFill>
              </a:rPr>
              <a:t>MySQL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9975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04950"/>
            <a:ext cx="7315200" cy="1953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2335" y="2154021"/>
            <a:ext cx="452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4.2  </a:t>
            </a:r>
            <a:r>
              <a:rPr lang="zh-CN" altLang="en-US" sz="3600" b="1" dirty="0">
                <a:solidFill>
                  <a:schemeClr val="bg1"/>
                </a:solidFill>
              </a:rPr>
              <a:t>下载安装</a:t>
            </a:r>
            <a:r>
              <a:rPr lang="en-US" altLang="zh-CN" sz="3600" b="1" dirty="0">
                <a:solidFill>
                  <a:schemeClr val="bg1"/>
                </a:solidFill>
              </a:rPr>
              <a:t>MySQL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343400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下载</a:t>
            </a:r>
            <a:r>
              <a:rPr lang="en-US" altLang="zh-CN" sz="2000" dirty="0" err="1"/>
              <a:t>PyMySQL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连接对象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游标对象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PyMySQL</a:t>
            </a:r>
            <a:r>
              <a:rPr lang="zh-CN" altLang="en-US" sz="2000" dirty="0"/>
              <a:t>实现增删改查操作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24566202"/>
      </p:ext>
    </p:extLst>
  </p:cSld>
  <p:clrMapOvr>
    <a:masterClrMapping/>
  </p:clrMapOvr>
  <p:transition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安装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PyMySQL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图片 1">
            <a:extLst>
              <a:ext uri="{FF2B5EF4-FFF2-40B4-BE49-F238E27FC236}">
                <a16:creationId xmlns:a16="http://schemas.microsoft.com/office/drawing/2014/main" id="{5F49485B-D697-4A00-87C2-5A12C8234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35" y="1962150"/>
            <a:ext cx="7743330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44336"/>
      </p:ext>
    </p:extLst>
  </p:cSld>
  <p:clrMapOvr>
    <a:masterClrMapping/>
  </p:clrMapOvr>
  <p:transition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连接对象的常用方法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B945CB-C1D6-42DC-BAAE-BE0B65039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08087"/>
              </p:ext>
            </p:extLst>
          </p:nvPr>
        </p:nvGraphicFramePr>
        <p:xfrm>
          <a:off x="1066800" y="1733550"/>
          <a:ext cx="7315200" cy="251459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72328">
                  <a:extLst>
                    <a:ext uri="{9D8B030D-6E8A-4147-A177-3AD203B41FA5}">
                      <a16:colId xmlns:a16="http://schemas.microsoft.com/office/drawing/2014/main" val="3145834116"/>
                    </a:ext>
                  </a:extLst>
                </a:gridCol>
                <a:gridCol w="5342872">
                  <a:extLst>
                    <a:ext uri="{9D8B030D-6E8A-4147-A177-3AD203B41FA5}">
                      <a16:colId xmlns:a16="http://schemas.microsoft.com/office/drawing/2014/main" val="4063574058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 dirty="0">
                          <a:effectLst/>
                        </a:rPr>
                        <a:t>方</a:t>
                      </a:r>
                      <a:r>
                        <a:rPr lang="en-US" sz="1100" b="1" kern="100" dirty="0">
                          <a:effectLst/>
                        </a:rPr>
                        <a:t>    </a:t>
                      </a:r>
                      <a:r>
                        <a:rPr lang="zh-CN" sz="1100" b="1" kern="100" dirty="0">
                          <a:effectLst/>
                        </a:rPr>
                        <a:t>法</a:t>
                      </a:r>
                      <a:endParaRPr lang="zh-CN" sz="110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>
                          <a:effectLst/>
                        </a:rPr>
                        <a:t>说</a:t>
                      </a:r>
                      <a:r>
                        <a:rPr lang="en-US" sz="1100" b="1" kern="100">
                          <a:effectLst/>
                        </a:rPr>
                        <a:t>    </a:t>
                      </a:r>
                      <a:r>
                        <a:rPr lang="zh-CN" sz="1100" b="1" kern="100">
                          <a:effectLst/>
                        </a:rPr>
                        <a:t>明</a:t>
                      </a:r>
                      <a:endParaRPr lang="zh-CN" sz="11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9326558"/>
                  </a:ext>
                </a:extLst>
              </a:tr>
              <a:tr h="497724">
                <a:tc>
                  <a:txBody>
                    <a:bodyPr/>
                    <a:lstStyle/>
                    <a:p>
                      <a:pPr indent="497205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cursor()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22910" algn="just">
                        <a:lnSpc>
                          <a:spcPts val="1300"/>
                        </a:lnSpc>
                      </a:pPr>
                      <a:r>
                        <a:rPr lang="zh-CN" sz="1100" b="1">
                          <a:effectLst/>
                        </a:rPr>
                        <a:t>获取游标对象，操作数据库，如执行</a:t>
                      </a:r>
                      <a:r>
                        <a:rPr lang="en-US" sz="1100" b="1">
                          <a:effectLst/>
                        </a:rPr>
                        <a:t>DML</a:t>
                      </a:r>
                      <a:r>
                        <a:rPr lang="zh-CN" sz="1100" b="1">
                          <a:effectLst/>
                        </a:rPr>
                        <a:t>操作、调用存储过程等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7019938"/>
                  </a:ext>
                </a:extLst>
              </a:tr>
              <a:tr h="497724">
                <a:tc>
                  <a:txBody>
                    <a:bodyPr/>
                    <a:lstStyle/>
                    <a:p>
                      <a:pPr indent="497205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commit()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22910" algn="just">
                        <a:lnSpc>
                          <a:spcPts val="1300"/>
                        </a:lnSpc>
                      </a:pPr>
                      <a:r>
                        <a:rPr lang="zh-CN" sz="1100" b="1">
                          <a:effectLst/>
                        </a:rPr>
                        <a:t>提交事务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585504"/>
                  </a:ext>
                </a:extLst>
              </a:tr>
              <a:tr h="497724">
                <a:tc>
                  <a:txBody>
                    <a:bodyPr/>
                    <a:lstStyle/>
                    <a:p>
                      <a:pPr indent="497205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rollback()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22910" algn="just">
                        <a:lnSpc>
                          <a:spcPts val="1300"/>
                        </a:lnSpc>
                      </a:pPr>
                      <a:r>
                        <a:rPr lang="zh-CN" sz="1100" b="1">
                          <a:effectLst/>
                        </a:rPr>
                        <a:t>回滚事务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395197"/>
                  </a:ext>
                </a:extLst>
              </a:tr>
              <a:tr h="497724">
                <a:tc>
                  <a:txBody>
                    <a:bodyPr/>
                    <a:lstStyle/>
                    <a:p>
                      <a:pPr indent="497205" algn="just">
                        <a:lnSpc>
                          <a:spcPts val="1300"/>
                        </a:lnSpc>
                      </a:pPr>
                      <a:r>
                        <a:rPr lang="en-US" sz="1100" b="1">
                          <a:effectLst/>
                        </a:rPr>
                        <a:t>close()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22910" algn="just">
                        <a:lnSpc>
                          <a:spcPts val="1300"/>
                        </a:lnSpc>
                      </a:pPr>
                      <a:r>
                        <a:rPr lang="zh-CN" sz="1100" b="1" dirty="0">
                          <a:effectLst/>
                        </a:rPr>
                        <a:t>关闭数据库连接</a:t>
                      </a:r>
                      <a:endParaRPr lang="zh-CN" sz="11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844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266012"/>
      </p:ext>
    </p:extLst>
  </p:cSld>
  <p:clrMapOvr>
    <a:masterClrMapping/>
  </p:clrMapOvr>
  <p:transition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游标对象的常用方法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1C3B4B-6F56-49FA-AACC-659F60F3B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29300"/>
              </p:ext>
            </p:extLst>
          </p:nvPr>
        </p:nvGraphicFramePr>
        <p:xfrm>
          <a:off x="1066800" y="1733550"/>
          <a:ext cx="7467600" cy="251459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309541">
                  <a:extLst>
                    <a:ext uri="{9D8B030D-6E8A-4147-A177-3AD203B41FA5}">
                      <a16:colId xmlns:a16="http://schemas.microsoft.com/office/drawing/2014/main" val="1166669628"/>
                    </a:ext>
                  </a:extLst>
                </a:gridCol>
                <a:gridCol w="4158059">
                  <a:extLst>
                    <a:ext uri="{9D8B030D-6E8A-4147-A177-3AD203B41FA5}">
                      <a16:colId xmlns:a16="http://schemas.microsoft.com/office/drawing/2014/main" val="2234209167"/>
                    </a:ext>
                  </a:extLst>
                </a:gridCol>
              </a:tblGrid>
              <a:tr h="421744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 dirty="0">
                          <a:effectLst/>
                        </a:rPr>
                        <a:t>方</a:t>
                      </a:r>
                      <a:r>
                        <a:rPr lang="en-US" sz="1100" b="1" kern="100" dirty="0">
                          <a:effectLst/>
                        </a:rPr>
                        <a:t>    </a:t>
                      </a:r>
                      <a:r>
                        <a:rPr lang="zh-CN" sz="1100" b="1" kern="100" dirty="0">
                          <a:effectLst/>
                        </a:rPr>
                        <a:t>法</a:t>
                      </a:r>
                      <a:endParaRPr lang="zh-CN" sz="110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>
                          <a:effectLst/>
                        </a:rPr>
                        <a:t>说</a:t>
                      </a:r>
                      <a:r>
                        <a:rPr lang="en-US" sz="1100" b="1" kern="100">
                          <a:effectLst/>
                        </a:rPr>
                        <a:t>    </a:t>
                      </a:r>
                      <a:r>
                        <a:rPr lang="zh-CN" sz="1100" b="1" kern="100">
                          <a:effectLst/>
                        </a:rPr>
                        <a:t>明</a:t>
                      </a:r>
                      <a:endParaRPr lang="zh-CN" sz="11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800560"/>
                  </a:ext>
                </a:extLst>
              </a:tr>
              <a:tr h="348809">
                <a:tc>
                  <a:txBody>
                    <a:bodyPr/>
                    <a:lstStyle/>
                    <a:p>
                      <a:pPr indent="302895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execute(operation[, parameters])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执行数据库操作，</a:t>
                      </a:r>
                      <a:r>
                        <a:rPr lang="en-US" sz="1100" b="1">
                          <a:effectLst/>
                        </a:rPr>
                        <a:t>SQL</a:t>
                      </a:r>
                      <a:r>
                        <a:rPr lang="zh-CN" sz="1100" b="1">
                          <a:effectLst/>
                        </a:rPr>
                        <a:t>语句或者数据库命令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4621654"/>
                  </a:ext>
                </a:extLst>
              </a:tr>
              <a:tr h="348809">
                <a:tc>
                  <a:txBody>
                    <a:bodyPr/>
                    <a:lstStyle/>
                    <a:p>
                      <a:pPr indent="302895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executemany(operation, seq_of_params)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用于批量操作，如批量更新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9583106"/>
                  </a:ext>
                </a:extLst>
              </a:tr>
              <a:tr h="348809">
                <a:tc>
                  <a:txBody>
                    <a:bodyPr/>
                    <a:lstStyle/>
                    <a:p>
                      <a:pPr indent="302895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fetchone()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获取查询结果集中的下一条记录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2039769"/>
                  </a:ext>
                </a:extLst>
              </a:tr>
              <a:tr h="348809">
                <a:tc>
                  <a:txBody>
                    <a:bodyPr/>
                    <a:lstStyle/>
                    <a:p>
                      <a:pPr indent="302895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fetchmany(size)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获取指定数量的记录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4278479"/>
                  </a:ext>
                </a:extLst>
              </a:tr>
              <a:tr h="348809">
                <a:tc>
                  <a:txBody>
                    <a:bodyPr/>
                    <a:lstStyle/>
                    <a:p>
                      <a:pPr indent="302895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fetchall()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获取结构集的所有记录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770207"/>
                  </a:ext>
                </a:extLst>
              </a:tr>
              <a:tr h="348809">
                <a:tc>
                  <a:txBody>
                    <a:bodyPr/>
                    <a:lstStyle/>
                    <a:p>
                      <a:pPr indent="302895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close()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74345" algn="just">
                        <a:lnSpc>
                          <a:spcPts val="1400"/>
                        </a:lnSpc>
                      </a:pPr>
                      <a:r>
                        <a:rPr lang="zh-CN" sz="1100" b="1" dirty="0">
                          <a:effectLst/>
                        </a:rPr>
                        <a:t>关闭当前游标</a:t>
                      </a:r>
                      <a:endParaRPr lang="zh-CN" sz="11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60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450708"/>
      </p:ext>
    </p:extLst>
  </p:cSld>
  <p:clrMapOvr>
    <a:masterClrMapping/>
  </p:clrMapOvr>
  <p:transition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MySQL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数据库基本操作流程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图片 1">
            <a:extLst>
              <a:ext uri="{FF2B5EF4-FFF2-40B4-BE49-F238E27FC236}">
                <a16:creationId xmlns:a16="http://schemas.microsoft.com/office/drawing/2014/main" id="{A31F90A2-BE94-46F8-A397-D910A7ADD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5" b="6535"/>
          <a:stretch>
            <a:fillRect/>
          </a:stretch>
        </p:blipFill>
        <p:spPr bwMode="auto">
          <a:xfrm>
            <a:off x="733175" y="1733550"/>
            <a:ext cx="76776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022840"/>
      </p:ext>
    </p:extLst>
  </p:cSld>
  <p:clrMapOvr>
    <a:masterClrMapping/>
  </p:clrMapOvr>
  <p:transition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添加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books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图片 3">
            <a:extLst>
              <a:ext uri="{FF2B5EF4-FFF2-40B4-BE49-F238E27FC236}">
                <a16:creationId xmlns:a16="http://schemas.microsoft.com/office/drawing/2014/main" id="{86755AB3-BC6C-4C80-9C4E-D0E5508C4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2" y="1885950"/>
            <a:ext cx="841309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222497"/>
      </p:ext>
    </p:extLst>
  </p:cSld>
  <p:clrMapOvr>
    <a:masterClrMapping/>
  </p:clrMapOvr>
  <p:transition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books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表数据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图片 35">
            <a:extLst>
              <a:ext uri="{FF2B5EF4-FFF2-40B4-BE49-F238E27FC236}">
                <a16:creationId xmlns:a16="http://schemas.microsoft.com/office/drawing/2014/main" id="{5BB81DB7-76CD-4D3B-8C9C-32142A63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565" y="1885950"/>
            <a:ext cx="6360869" cy="202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427079"/>
      </p:ext>
    </p:extLst>
  </p:cSld>
  <p:clrMapOvr>
    <a:masterClrMapping/>
  </p:clrMapOvr>
  <p:transition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2083" y="2154021"/>
            <a:ext cx="3086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4.9  ORM</a:t>
            </a:r>
            <a:r>
              <a:rPr lang="zh-CN" altLang="en-US" sz="3600" b="1" dirty="0">
                <a:solidFill>
                  <a:schemeClr val="bg1"/>
                </a:solidFill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729447962"/>
      </p:ext>
    </p:extLst>
  </p:cSld>
  <p:clrMapOvr>
    <a:masterClrMapping/>
  </p:clrMapOvr>
  <p:transition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3434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认识</a:t>
            </a:r>
            <a:r>
              <a:rPr lang="en-US" altLang="zh-CN" sz="2000" dirty="0"/>
              <a:t>ORM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常用的</a:t>
            </a:r>
            <a:r>
              <a:rPr lang="en-US" altLang="zh-CN" sz="2000" dirty="0"/>
              <a:t>ORM</a:t>
            </a:r>
            <a:r>
              <a:rPr lang="zh-CN" altLang="en-US" sz="2000" dirty="0"/>
              <a:t>库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76240351"/>
      </p:ext>
    </p:extLst>
  </p:cSld>
  <p:clrMapOvr>
    <a:masterClrMapping/>
  </p:clrMapOvr>
  <p:transition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295400" y="1809750"/>
            <a:ext cx="65532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对象关系映射（</a:t>
            </a:r>
            <a:r>
              <a:rPr lang="en-US" altLang="zh-CN" sz="2000" dirty="0"/>
              <a:t>Object Relational Mapping</a:t>
            </a:r>
            <a:r>
              <a:rPr lang="zh-CN" altLang="en-US" sz="2000" dirty="0"/>
              <a:t>，</a:t>
            </a:r>
            <a:r>
              <a:rPr lang="en-US" altLang="zh-CN" sz="2000" dirty="0"/>
              <a:t>ORM</a:t>
            </a:r>
            <a:r>
              <a:rPr lang="zh-CN" altLang="en-US" sz="2000" dirty="0"/>
              <a:t>）是一种程序设计技术，用于实现面向对象编程语言里不同类型系统的数据之间的转换。从效果上说，它其实是创建了一个可在编程语言里使用的“虚拟对象数据库”。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30809625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600200" y="1504951"/>
            <a:ext cx="51816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下载</a:t>
            </a:r>
            <a:r>
              <a:rPr lang="en-US" altLang="zh-CN" sz="2000" dirty="0"/>
              <a:t>MySQL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安装</a:t>
            </a:r>
            <a:r>
              <a:rPr lang="en-US" altLang="zh-CN" sz="2000" dirty="0"/>
              <a:t>MySQL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设置环境变量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启动和关闭</a:t>
            </a:r>
            <a:r>
              <a:rPr lang="en-US" altLang="zh-CN" sz="2000" dirty="0"/>
              <a:t>MySQL</a:t>
            </a:r>
            <a:r>
              <a:rPr lang="zh-CN" altLang="en-US" sz="2000" dirty="0"/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696106208"/>
      </p:ext>
    </p:extLst>
  </p:cSld>
  <p:clrMapOvr>
    <a:masterClrMapping/>
  </p:clrMapOvr>
  <p:transition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ORM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模型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图片 37">
            <a:extLst>
              <a:ext uri="{FF2B5EF4-FFF2-40B4-BE49-F238E27FC236}">
                <a16:creationId xmlns:a16="http://schemas.microsoft.com/office/drawing/2014/main" id="{577624D8-FC5C-43FF-88AF-B8DDF16A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57" y="1856014"/>
            <a:ext cx="4632286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408320"/>
      </p:ext>
    </p:extLst>
  </p:cSld>
  <p:clrMapOvr>
    <a:masterClrMapping/>
  </p:clrMapOvr>
  <p:transition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04900" y="1733550"/>
            <a:ext cx="6934200" cy="2525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ORM</a:t>
            </a:r>
            <a:r>
              <a:rPr lang="zh-CN" altLang="en-US" sz="2400" dirty="0"/>
              <a:t>把数据库映射成对象。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数据库和对象的映射关系如下。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数据表（</a:t>
            </a:r>
            <a:r>
              <a:rPr lang="en-US" altLang="zh-CN" sz="2000" dirty="0"/>
              <a:t>table</a:t>
            </a:r>
            <a:r>
              <a:rPr lang="zh-CN" altLang="en-US" sz="2000" dirty="0"/>
              <a:t>）→类（</a:t>
            </a:r>
            <a:r>
              <a:rPr lang="en-US" altLang="zh-CN" sz="2000" dirty="0"/>
              <a:t>class</a:t>
            </a:r>
            <a:r>
              <a:rPr lang="zh-CN" altLang="en-US" sz="2000" dirty="0"/>
              <a:t>）。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数据行（</a:t>
            </a:r>
            <a:r>
              <a:rPr lang="en-US" altLang="zh-CN" sz="2000" dirty="0"/>
              <a:t>record</a:t>
            </a:r>
            <a:r>
              <a:rPr lang="zh-CN" altLang="en-US" sz="2000" dirty="0"/>
              <a:t>，也称为记录）→对象（</a:t>
            </a:r>
            <a:r>
              <a:rPr lang="en-US" altLang="zh-CN" sz="2000" dirty="0"/>
              <a:t>object</a:t>
            </a:r>
            <a:r>
              <a:rPr lang="zh-CN" altLang="en-US" sz="2000" dirty="0"/>
              <a:t>）。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字段（</a:t>
            </a:r>
            <a:r>
              <a:rPr lang="en-US" altLang="zh-CN" sz="2000" dirty="0"/>
              <a:t>field</a:t>
            </a:r>
            <a:r>
              <a:rPr lang="zh-CN" altLang="en-US" sz="2000" dirty="0"/>
              <a:t>）→对象的属性（</a:t>
            </a:r>
            <a:r>
              <a:rPr lang="en-US" altLang="zh-CN" sz="2000" dirty="0"/>
              <a:t>attribute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05586239"/>
      </p:ext>
    </p:extLst>
  </p:cSld>
  <p:clrMapOvr>
    <a:masterClrMapping/>
  </p:clrMapOvr>
  <p:transition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04900" y="1504950"/>
            <a:ext cx="6934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总结起来，</a:t>
            </a:r>
            <a:r>
              <a:rPr lang="en-US" altLang="zh-CN" sz="2400" dirty="0"/>
              <a:t>ORM</a:t>
            </a:r>
            <a:r>
              <a:rPr lang="zh-CN" altLang="en-US" sz="2400" dirty="0"/>
              <a:t>有下面一些优点。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数据模型都在一个地方定义，更容易更新和维护，也利于重用代码。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ORM</a:t>
            </a:r>
            <a:r>
              <a:rPr lang="zh-CN" altLang="en-US" sz="2000" dirty="0"/>
              <a:t>有现成的工具，很多功能都可以自动完成，如数据消毒、预处理、事务等。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它迫使你使用</a:t>
            </a:r>
            <a:r>
              <a:rPr lang="en-US" altLang="zh-CN" sz="2000" dirty="0"/>
              <a:t>MVC</a:t>
            </a:r>
            <a:r>
              <a:rPr lang="zh-CN" altLang="en-US" sz="2000" dirty="0"/>
              <a:t>架构，</a:t>
            </a:r>
            <a:r>
              <a:rPr lang="en-US" altLang="zh-CN" sz="2000" dirty="0"/>
              <a:t>ORM</a:t>
            </a:r>
            <a:r>
              <a:rPr lang="zh-CN" altLang="en-US" sz="2000" dirty="0"/>
              <a:t>就是天然的</a:t>
            </a:r>
            <a:r>
              <a:rPr lang="en-US" altLang="zh-CN" sz="2000" dirty="0"/>
              <a:t>Model</a:t>
            </a:r>
            <a:r>
              <a:rPr lang="zh-CN" altLang="en-US" sz="2000" dirty="0"/>
              <a:t>，最终使代码更清晰。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基于</a:t>
            </a:r>
            <a:r>
              <a:rPr lang="en-US" altLang="zh-CN" sz="2000" dirty="0"/>
              <a:t>ORM</a:t>
            </a:r>
            <a:r>
              <a:rPr lang="zh-CN" altLang="en-US" sz="2000" dirty="0"/>
              <a:t>的业务代码比较简单，代码量少，语义性好，容易理解。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不必编写性能不佳的</a:t>
            </a:r>
            <a:r>
              <a:rPr lang="en-US" altLang="zh-CN" sz="2000" dirty="0"/>
              <a:t>SQL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20069805"/>
      </p:ext>
    </p:extLst>
  </p:cSld>
  <p:clrMapOvr>
    <a:masterClrMapping/>
  </p:clrMapOvr>
  <p:transition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04900" y="1504950"/>
            <a:ext cx="69342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但是，</a:t>
            </a:r>
            <a:r>
              <a:rPr lang="en-US" altLang="zh-CN" sz="2400" dirty="0"/>
              <a:t>ORM</a:t>
            </a:r>
            <a:r>
              <a:rPr lang="zh-CN" altLang="en-US" sz="2400" dirty="0"/>
              <a:t>也有一些很突出的缺点。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ORM</a:t>
            </a:r>
            <a:r>
              <a:rPr lang="zh-CN" altLang="en-US" sz="2000" dirty="0"/>
              <a:t>库不是轻量级工具，需要花很多精力去学习和设置。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对于复杂的查询，</a:t>
            </a:r>
            <a:r>
              <a:rPr lang="en-US" altLang="zh-CN" sz="2000" dirty="0"/>
              <a:t>ORM</a:t>
            </a:r>
            <a:r>
              <a:rPr lang="zh-CN" altLang="en-US" sz="2000" dirty="0"/>
              <a:t>要么是无法表达，要么是性能不如原生的</a:t>
            </a:r>
            <a:r>
              <a:rPr lang="en-US" altLang="zh-CN" sz="2000" dirty="0"/>
              <a:t>SQL</a:t>
            </a:r>
            <a:r>
              <a:rPr lang="zh-CN" altLang="en-US" sz="2000" dirty="0"/>
              <a:t>。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ORM</a:t>
            </a:r>
            <a:r>
              <a:rPr lang="zh-CN" altLang="en-US" sz="2000" dirty="0"/>
              <a:t>抽象掉了数据库层，开发者无法了解底层的数据库操作，也无法定制一些特殊的</a:t>
            </a:r>
            <a:r>
              <a:rPr lang="en-US" altLang="zh-CN" sz="2000" dirty="0"/>
              <a:t>SQL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9732723"/>
      </p:ext>
    </p:extLst>
  </p:cSld>
  <p:clrMapOvr>
    <a:masterClrMapping/>
  </p:clrMapOvr>
  <p:transition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452" y="2154021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4.10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333152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本章内容主要分为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部分，第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部分介绍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MySQL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数据相关知识，包括下载安装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MySQL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数据库、操作数据库、操作数据表等内容；第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部分介绍如何使用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操作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MySQL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数据库，包括下载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PyMySQL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包，以及使用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MySQL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实现基本的增删改查操作；第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部分介绍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ORM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编程技术，为后续在框架中操作数据库内容做准备。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638300" y="1885950"/>
            <a:ext cx="5867400" cy="18288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的版本一直在持续更新，本章选择相对稳定的</a:t>
            </a: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 5.7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版本下载使用，读者也可以下载当前最新的</a:t>
            </a: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 8.0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版本，本书内容都是通用的。</a:t>
            </a:r>
            <a:endParaRPr lang="en-US" altLang="zh-CN" sz="20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7874414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下载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MySQL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id="{AD0B1738-DA74-41CA-9632-197BF7BA4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1581150"/>
            <a:ext cx="6102350" cy="301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3502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不注册下载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1">
            <a:extLst>
              <a:ext uri="{FF2B5EF4-FFF2-40B4-BE49-F238E27FC236}">
                <a16:creationId xmlns:a16="http://schemas.microsoft.com/office/drawing/2014/main" id="{66A69386-0526-47EF-84DD-AD4E0C8D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581150"/>
            <a:ext cx="40862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700695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18108</TotalTime>
  <Words>1919</Words>
  <Application>Microsoft Office PowerPoint</Application>
  <PresentationFormat>全屏显示(16:9)</PresentationFormat>
  <Paragraphs>336</Paragraphs>
  <Slides>65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1" baseType="lpstr">
      <vt:lpstr>Arial</vt:lpstr>
      <vt:lpstr>Calibri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1743</cp:revision>
  <cp:lastPrinted>1601-01-01T00:00:00Z</cp:lastPrinted>
  <dcterms:created xsi:type="dcterms:W3CDTF">2014-11-20T08:27:06Z</dcterms:created>
  <dcterms:modified xsi:type="dcterms:W3CDTF">2022-03-28T08:48:09Z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