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handoutMasterIdLst>
    <p:handoutMasterId r:id="rId42"/>
  </p:handoutMasterIdLst>
  <p:sldIdLst>
    <p:sldId id="871" r:id="rId3"/>
    <p:sldId id="881" r:id="rId4"/>
    <p:sldId id="681" r:id="rId5"/>
    <p:sldId id="880" r:id="rId6"/>
    <p:sldId id="924" r:id="rId7"/>
    <p:sldId id="935" r:id="rId8"/>
    <p:sldId id="889" r:id="rId9"/>
    <p:sldId id="916" r:id="rId10"/>
    <p:sldId id="686" r:id="rId11"/>
    <p:sldId id="936" r:id="rId12"/>
    <p:sldId id="879" r:id="rId13"/>
    <p:sldId id="687" r:id="rId14"/>
    <p:sldId id="923" r:id="rId15"/>
    <p:sldId id="890" r:id="rId16"/>
    <p:sldId id="891" r:id="rId17"/>
    <p:sldId id="925" r:id="rId18"/>
    <p:sldId id="926" r:id="rId19"/>
    <p:sldId id="927" r:id="rId20"/>
    <p:sldId id="928" r:id="rId21"/>
    <p:sldId id="929" r:id="rId22"/>
    <p:sldId id="906" r:id="rId23"/>
    <p:sldId id="904" r:id="rId24"/>
    <p:sldId id="912" r:id="rId25"/>
    <p:sldId id="920" r:id="rId26"/>
    <p:sldId id="930" r:id="rId27"/>
    <p:sldId id="921" r:id="rId28"/>
    <p:sldId id="922" r:id="rId29"/>
    <p:sldId id="911" r:id="rId30"/>
    <p:sldId id="875" r:id="rId31"/>
    <p:sldId id="913" r:id="rId32"/>
    <p:sldId id="914" r:id="rId33"/>
    <p:sldId id="892" r:id="rId34"/>
    <p:sldId id="931" r:id="rId35"/>
    <p:sldId id="932" r:id="rId36"/>
    <p:sldId id="933" r:id="rId37"/>
    <p:sldId id="934" r:id="rId38"/>
    <p:sldId id="872" r:id="rId39"/>
    <p:sldId id="873" r:id="rId4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框架基础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33500" y="1581150"/>
            <a:ext cx="6477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WSGI</a:t>
            </a:r>
            <a:r>
              <a:rPr lang="zh-CN" altLang="en-US" sz="2000" dirty="0"/>
              <a:t>（服务器网关接口）是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服务器和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应用程序或框架之间的一种简单而通用的接口。市面上现存的各种开源</a:t>
            </a:r>
            <a:r>
              <a:rPr lang="en-US" altLang="zh-CN" sz="2000" dirty="0"/>
              <a:t>Web</a:t>
            </a:r>
            <a:r>
              <a:rPr lang="zh-CN" altLang="en-US" sz="2000" dirty="0"/>
              <a:t>框架至少有上百个，关于</a:t>
            </a:r>
            <a:r>
              <a:rPr lang="en-US" altLang="zh-CN" sz="2000" dirty="0"/>
              <a:t>Python</a:t>
            </a:r>
            <a:r>
              <a:rPr lang="zh-CN" altLang="en-US" sz="2000" dirty="0"/>
              <a:t>框架优劣的讨论也仍在继续。作为初学者，应该选择一些主流的框架来学习使用。这是因为主流框架文档齐全，技术积累较多，社区繁盛，并且能得到更好的支持。</a:t>
            </a:r>
          </a:p>
        </p:txBody>
      </p:sp>
    </p:spTree>
    <p:extLst>
      <p:ext uri="{BB962C8B-B14F-4D97-AF65-F5344CB8AC3E}">
        <p14:creationId xmlns:p14="http://schemas.microsoft.com/office/powerpoint/2010/main" val="192357426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3000" y="898071"/>
            <a:ext cx="4572000" cy="243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几种主流</a:t>
            </a:r>
            <a:r>
              <a:rPr lang="en-US" altLang="zh-CN" sz="2400" b="1" dirty="0"/>
              <a:t>Python Web</a:t>
            </a:r>
            <a:r>
              <a:rPr lang="zh-CN" altLang="en-US" sz="2400" b="1" dirty="0"/>
              <a:t>框架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．</a:t>
            </a:r>
            <a:r>
              <a:rPr lang="en-US" altLang="zh-CN" sz="2000" dirty="0"/>
              <a:t>Django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．</a:t>
            </a:r>
            <a:r>
              <a:rPr lang="en-US" altLang="zh-CN" sz="2000" dirty="0"/>
              <a:t>Flask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</a:t>
            </a:r>
            <a:r>
              <a:rPr lang="en-US" altLang="zh-CN" sz="2000" dirty="0"/>
              <a:t>Tornado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．</a:t>
            </a:r>
            <a:r>
              <a:rPr lang="en-US" altLang="zh-CN" sz="2000" dirty="0" err="1"/>
              <a:t>FastAPI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956985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4156" y="2154021"/>
            <a:ext cx="3861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5.3  </a:t>
            </a:r>
            <a:r>
              <a:rPr lang="zh-CN" altLang="en-US" sz="3600" b="1" dirty="0">
                <a:solidFill>
                  <a:schemeClr val="bg1"/>
                </a:solidFill>
              </a:rPr>
              <a:t>准备开发环境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581150"/>
            <a:ext cx="4191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创建虚拟环境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使用</a:t>
            </a:r>
            <a:r>
              <a:rPr lang="en-US" altLang="zh-CN" sz="2000" dirty="0"/>
              <a:t>pip</a:t>
            </a:r>
            <a:r>
              <a:rPr lang="zh-CN" altLang="en-US" sz="2000" dirty="0"/>
              <a:t>包管理工具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使用国内镜像源加速下载</a:t>
            </a:r>
          </a:p>
        </p:txBody>
      </p:sp>
    </p:spTree>
    <p:extLst>
      <p:ext uri="{BB962C8B-B14F-4D97-AF65-F5344CB8AC3E}">
        <p14:creationId xmlns:p14="http://schemas.microsoft.com/office/powerpoint/2010/main" val="191699692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安装多个虚拟环境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6D21EAC2-8AE5-48AB-9B70-65D02FF6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" b="1233"/>
          <a:stretch>
            <a:fillRect/>
          </a:stretch>
        </p:blipFill>
        <p:spPr bwMode="auto">
          <a:xfrm>
            <a:off x="1378097" y="1809750"/>
            <a:ext cx="638780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查看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Virtualenv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版本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6">
            <a:extLst>
              <a:ext uri="{FF2B5EF4-FFF2-40B4-BE49-F238E27FC236}">
                <a16:creationId xmlns:a16="http://schemas.microsoft.com/office/drawing/2014/main" id="{17EE9016-8873-4B9B-A5B1-79890433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5" y="2038350"/>
            <a:ext cx="6014129" cy="188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venv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虚拟环境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2">
            <a:extLst>
              <a:ext uri="{FF2B5EF4-FFF2-40B4-BE49-F238E27FC236}">
                <a16:creationId xmlns:a16="http://schemas.microsoft.com/office/drawing/2014/main" id="{C390C80C-B5EE-46D7-B149-EA772CD8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5" y="2114550"/>
            <a:ext cx="6870930" cy="173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89300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89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创建虚拟环境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3">
            <a:extLst>
              <a:ext uri="{FF2B5EF4-FFF2-40B4-BE49-F238E27FC236}">
                <a16:creationId xmlns:a16="http://schemas.microsoft.com/office/drawing/2014/main" id="{59B2EE3E-6E73-4AD1-89E4-94CB2327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"/>
          <a:stretch>
            <a:fillRect/>
          </a:stretch>
        </p:blipFill>
        <p:spPr bwMode="auto">
          <a:xfrm>
            <a:off x="4419600" y="1004168"/>
            <a:ext cx="1720850" cy="37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95412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查看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pip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版本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5">
            <a:extLst>
              <a:ext uri="{FF2B5EF4-FFF2-40B4-BE49-F238E27FC236}">
                <a16:creationId xmlns:a16="http://schemas.microsoft.com/office/drawing/2014/main" id="{F4849AC2-51C5-454B-B3CB-56FB2F63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7" y="1962150"/>
            <a:ext cx="713346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8353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beautifultable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模块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20">
            <a:extLst>
              <a:ext uri="{FF2B5EF4-FFF2-40B4-BE49-F238E27FC236}">
                <a16:creationId xmlns:a16="http://schemas.microsoft.com/office/drawing/2014/main" id="{3262FB41-377B-4236-9B13-45157D7D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885950"/>
            <a:ext cx="702627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46284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由于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简单易懂，可维护性强，所以越来越多的互联网公司使用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进行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开发，如豆瓣、知乎等网站。本章将介绍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框架基础、常用的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 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框架、开发环境准备以及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框架的云服务部署等内容。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显示全部已经安装的包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21">
            <a:extLst>
              <a:ext uri="{FF2B5EF4-FFF2-40B4-BE49-F238E27FC236}">
                <a16:creationId xmlns:a16="http://schemas.microsoft.com/office/drawing/2014/main" id="{73EF8B9F-D1D6-4CD9-94BD-0D04D222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9" y="1657350"/>
            <a:ext cx="5211082" cy="27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2451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889" y="2154021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5.4  </a:t>
            </a:r>
            <a:r>
              <a:rPr lang="zh-CN" altLang="en-US" sz="3600" b="1" dirty="0">
                <a:solidFill>
                  <a:schemeClr val="bg1"/>
                </a:solidFill>
              </a:rPr>
              <a:t>部署腾讯云服务器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5943600" cy="326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en-US" altLang="zh-CN" sz="2000" dirty="0" err="1"/>
              <a:t>WSGI+Gunicorn+Nginx+Supervisor</a:t>
            </a:r>
            <a:r>
              <a:rPr lang="zh-CN" altLang="en-US" sz="2000" dirty="0"/>
              <a:t>部署方式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常用的云服务器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pip</a:t>
            </a:r>
            <a:r>
              <a:rPr lang="zh-CN" altLang="en-US" sz="2000" dirty="0"/>
              <a:t>包管理工具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安装虚拟环境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 err="1"/>
              <a:t>Gunicorn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Nginx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 框架部署链路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1">
            <a:extLst>
              <a:ext uri="{FF2B5EF4-FFF2-40B4-BE49-F238E27FC236}">
                <a16:creationId xmlns:a16="http://schemas.microsoft.com/office/drawing/2014/main" id="{F90C6FA6-9860-4BA2-93AA-6C260D19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57350"/>
            <a:ext cx="3505200" cy="293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云服务器配置页面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5">
            <a:extLst>
              <a:ext uri="{FF2B5EF4-FFF2-40B4-BE49-F238E27FC236}">
                <a16:creationId xmlns:a16="http://schemas.microsoft.com/office/drawing/2014/main" id="{FFAE845D-CD30-4713-909B-1DC51FEA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"/>
          <a:stretch>
            <a:fillRect/>
          </a:stretch>
        </p:blipFill>
        <p:spPr bwMode="auto">
          <a:xfrm>
            <a:off x="2870799" y="1657350"/>
            <a:ext cx="3402401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61393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获取初始密码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6">
            <a:extLst>
              <a:ext uri="{FF2B5EF4-FFF2-40B4-BE49-F238E27FC236}">
                <a16:creationId xmlns:a16="http://schemas.microsoft.com/office/drawing/2014/main" id="{9599F928-7D9D-4021-9962-9C33D134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t="6924" r="1518" b="6001"/>
          <a:stretch>
            <a:fillRect/>
          </a:stretch>
        </p:blipFill>
        <p:spPr bwMode="auto">
          <a:xfrm>
            <a:off x="1687041" y="1885950"/>
            <a:ext cx="5769918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30633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控制器台实例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18">
            <a:extLst>
              <a:ext uri="{FF2B5EF4-FFF2-40B4-BE49-F238E27FC236}">
                <a16:creationId xmlns:a16="http://schemas.microsoft.com/office/drawing/2014/main" id="{8991B89B-60C1-4C59-96C3-FFBD765A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3" y="1809750"/>
            <a:ext cx="7821254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40359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Linux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实例登录页面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43">
            <a:extLst>
              <a:ext uri="{FF2B5EF4-FFF2-40B4-BE49-F238E27FC236}">
                <a16:creationId xmlns:a16="http://schemas.microsoft.com/office/drawing/2014/main" id="{42DDBE77-0C9D-44A2-8CFC-7FEE7469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236" r="1630" b="2036"/>
          <a:stretch>
            <a:fillRect/>
          </a:stretch>
        </p:blipFill>
        <p:spPr bwMode="auto">
          <a:xfrm>
            <a:off x="3081337" y="1581150"/>
            <a:ext cx="29813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5608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终端页面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28">
            <a:extLst>
              <a:ext uri="{FF2B5EF4-FFF2-40B4-BE49-F238E27FC236}">
                <a16:creationId xmlns:a16="http://schemas.microsoft.com/office/drawing/2014/main" id="{A5D42AE1-542F-484E-A8BC-9332D588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28750"/>
            <a:ext cx="4343400" cy="347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42494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重置密码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31">
            <a:extLst>
              <a:ext uri="{FF2B5EF4-FFF2-40B4-BE49-F238E27FC236}">
                <a16:creationId xmlns:a16="http://schemas.microsoft.com/office/drawing/2014/main" id="{87E36DC1-C48A-4843-ADF4-0C3CA2E1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54815"/>
            <a:ext cx="2743200" cy="325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277" y="2154021"/>
            <a:ext cx="390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5.1  Web</a:t>
            </a:r>
            <a:r>
              <a:rPr lang="zh-CN" altLang="en-US" sz="3600" b="1" dirty="0">
                <a:solidFill>
                  <a:schemeClr val="bg1"/>
                </a:solidFill>
              </a:rPr>
              <a:t>框架简介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查看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版本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34">
            <a:extLst>
              <a:ext uri="{FF2B5EF4-FFF2-40B4-BE49-F238E27FC236}">
                <a16:creationId xmlns:a16="http://schemas.microsoft.com/office/drawing/2014/main" id="{980ECA8A-8F65-4816-80D1-EFE2ED48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34" y="1885950"/>
            <a:ext cx="591553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424484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访问公网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IP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地址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">
            <a:extLst>
              <a:ext uri="{FF2B5EF4-FFF2-40B4-BE49-F238E27FC236}">
                <a16:creationId xmlns:a16="http://schemas.microsoft.com/office/drawing/2014/main" id="{4EA1D4DF-FAB0-4DCA-B7E3-F55BB742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114550"/>
            <a:ext cx="6134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665921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正向代理和反向代理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2F85DA-23EA-491C-8902-92FE68AE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904995"/>
            <a:ext cx="8305800" cy="20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36099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Nginx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启动成功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29">
            <a:extLst>
              <a:ext uri="{FF2B5EF4-FFF2-40B4-BE49-F238E27FC236}">
                <a16:creationId xmlns:a16="http://schemas.microsoft.com/office/drawing/2014/main" id="{3FEDA645-D5A1-455E-9FD1-F988ECF6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29"/>
          <a:stretch>
            <a:fillRect/>
          </a:stretch>
        </p:blipFill>
        <p:spPr bwMode="auto">
          <a:xfrm>
            <a:off x="2050515" y="1809750"/>
            <a:ext cx="50429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9552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访问静态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1">
            <a:extLst>
              <a:ext uri="{FF2B5EF4-FFF2-40B4-BE49-F238E27FC236}">
                <a16:creationId xmlns:a16="http://schemas.microsoft.com/office/drawing/2014/main" id="{81057B10-8D08-451E-BAD6-9F6D6F31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73" y="1941513"/>
            <a:ext cx="6735254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173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访问静态图片资源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图片 30">
            <a:extLst>
              <a:ext uri="{FF2B5EF4-FFF2-40B4-BE49-F238E27FC236}">
                <a16:creationId xmlns:a16="http://schemas.microsoft.com/office/drawing/2014/main" id="{03E86C43-8FB1-491D-86F4-A53E1B61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581150"/>
            <a:ext cx="4191000" cy="301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4695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代理转发效果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1">
            <a:extLst>
              <a:ext uri="{FF2B5EF4-FFF2-40B4-BE49-F238E27FC236}">
                <a16:creationId xmlns:a16="http://schemas.microsoft.com/office/drawing/2014/main" id="{0F32F51F-F96C-4BE5-AF6A-A95FECBB7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06" y="2190750"/>
            <a:ext cx="69299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218675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5.5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505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本章主要介绍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框架相关的基础知识，首先介绍什么是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框架以及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框架需要具备哪些常用的功能；接下来介绍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中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个流行的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框架；最后介绍准备开发环境和部署到云服务器。其中，将项目部署到云服务器的内容是本章的难点，读者在学习的过程中可以先练习在本地测试开发，最后再来学习如何部署到云服务器上。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什么是</a:t>
            </a:r>
            <a:r>
              <a:rPr lang="en-US" altLang="zh-CN" sz="2000" dirty="0"/>
              <a:t>Web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什么是</a:t>
            </a:r>
            <a:r>
              <a:rPr lang="en-US" altLang="zh-CN" sz="2000" dirty="0"/>
              <a:t>MVC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什么是</a:t>
            </a:r>
            <a:r>
              <a:rPr lang="en-US" altLang="zh-CN" sz="2000" dirty="0"/>
              <a:t>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什么是模板引擎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71600" y="1123156"/>
            <a:ext cx="6553200" cy="335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一个典型的框架通常会提供如下功能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管理路由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支持数据库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支持</a:t>
            </a:r>
            <a:r>
              <a:rPr lang="en-US" altLang="zh-CN" sz="2000" dirty="0"/>
              <a:t>MVC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支持</a:t>
            </a:r>
            <a:r>
              <a:rPr lang="en-US" altLang="zh-CN" sz="2000" dirty="0"/>
              <a:t>ORM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支持模板引擎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管理会话和</a:t>
            </a:r>
            <a:r>
              <a:rPr lang="en-US" altLang="zh-CN" sz="2000" dirty="0"/>
              <a:t>Cookies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80425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33500" y="1581150"/>
            <a:ext cx="6477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Model</a:t>
            </a:r>
            <a:r>
              <a:rPr lang="zh-CN" altLang="en-US" sz="2000" dirty="0"/>
              <a:t>（模型）用于封装与业务逻辑相关的数据和数据处理方法，</a:t>
            </a:r>
            <a:r>
              <a:rPr lang="en-US" altLang="zh-CN" sz="2000" dirty="0"/>
              <a:t>View</a:t>
            </a:r>
            <a:r>
              <a:rPr lang="zh-CN" altLang="en-US" sz="2000" dirty="0"/>
              <a:t>（视图）是数据的</a:t>
            </a:r>
            <a:r>
              <a:rPr lang="en-US" altLang="zh-CN" sz="2000" dirty="0"/>
              <a:t>HTML</a:t>
            </a:r>
            <a:r>
              <a:rPr lang="zh-CN" altLang="en-US" sz="2000" dirty="0"/>
              <a:t>展现，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（控制器）负责响应请求，协调</a:t>
            </a:r>
            <a:r>
              <a:rPr lang="en-US" altLang="zh-CN" sz="2000" dirty="0"/>
              <a:t>Model</a:t>
            </a:r>
            <a:r>
              <a:rPr lang="zh-CN" altLang="en-US" sz="2000" dirty="0"/>
              <a:t>和</a:t>
            </a:r>
            <a:r>
              <a:rPr lang="en-US" altLang="zh-CN" sz="2000" dirty="0"/>
              <a:t>View</a:t>
            </a:r>
            <a:r>
              <a:rPr lang="zh-CN" altLang="en-US" sz="2000" dirty="0"/>
              <a:t>。将</a:t>
            </a:r>
            <a:r>
              <a:rPr lang="en-US" altLang="zh-CN" sz="2000" dirty="0"/>
              <a:t>Model</a:t>
            </a:r>
            <a:r>
              <a:rPr lang="zh-CN" altLang="en-US" sz="2000" dirty="0"/>
              <a:t>、</a:t>
            </a:r>
            <a:r>
              <a:rPr lang="en-US" altLang="zh-CN" sz="2000" dirty="0"/>
              <a:t>View</a:t>
            </a:r>
            <a:r>
              <a:rPr lang="zh-CN" altLang="en-US" sz="2000" dirty="0"/>
              <a:t>和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分开，是一种典型的关注点分离的思想，不仅使代码复用性和组织性更好，还使得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应用的配置性和灵活性更好。</a:t>
            </a:r>
          </a:p>
        </p:txBody>
      </p:sp>
    </p:spTree>
    <p:extLst>
      <p:ext uri="{BB962C8B-B14F-4D97-AF65-F5344CB8AC3E}">
        <p14:creationId xmlns:p14="http://schemas.microsoft.com/office/powerpoint/2010/main" val="126882888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MVC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模式示意图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23">
            <a:extLst>
              <a:ext uri="{FF2B5EF4-FFF2-40B4-BE49-F238E27FC236}">
                <a16:creationId xmlns:a16="http://schemas.microsoft.com/office/drawing/2014/main" id="{DA367ED4-6DED-4197-B93F-181B2DEB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46" y="1809750"/>
            <a:ext cx="662790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5177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ORM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与数据库的对应关系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24">
            <a:extLst>
              <a:ext uri="{FF2B5EF4-FFF2-40B4-BE49-F238E27FC236}">
                <a16:creationId xmlns:a16="http://schemas.microsoft.com/office/drawing/2014/main" id="{B8B07D8A-E93D-49EB-B701-E532B835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7" t="11578" r="14000" b="9210"/>
          <a:stretch>
            <a:fillRect/>
          </a:stretch>
        </p:blipFill>
        <p:spPr bwMode="auto">
          <a:xfrm>
            <a:off x="2590800" y="1733550"/>
            <a:ext cx="3962400" cy="269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6216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352550"/>
            <a:ext cx="8277013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2165062"/>
            <a:ext cx="5401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5.2  </a:t>
            </a:r>
            <a:r>
              <a:rPr lang="zh-CN" altLang="en-US" sz="3200" b="1" dirty="0">
                <a:solidFill>
                  <a:schemeClr val="bg1"/>
                </a:solidFill>
              </a:rPr>
              <a:t>常用的</a:t>
            </a:r>
            <a:r>
              <a:rPr lang="en-US" altLang="zh-CN" sz="3200" b="1" dirty="0">
                <a:solidFill>
                  <a:schemeClr val="bg1"/>
                </a:solidFill>
              </a:rPr>
              <a:t>Python Web</a:t>
            </a:r>
            <a:r>
              <a:rPr lang="zh-CN" altLang="en-US" sz="3200" b="1" dirty="0">
                <a:solidFill>
                  <a:schemeClr val="bg1"/>
                </a:solidFill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17962</TotalTime>
  <Words>519</Words>
  <Application>Microsoft Office PowerPoint</Application>
  <PresentationFormat>全屏显示(16:9)</PresentationFormat>
  <Paragraphs>60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1741</cp:revision>
  <cp:lastPrinted>1601-01-01T00:00:00Z</cp:lastPrinted>
  <dcterms:created xsi:type="dcterms:W3CDTF">2014-11-20T08:27:06Z</dcterms:created>
  <dcterms:modified xsi:type="dcterms:W3CDTF">2022-03-28T08:52:27Z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