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4"/>
  </p:notesMasterIdLst>
  <p:handoutMasterIdLst>
    <p:handoutMasterId r:id="rId55"/>
  </p:handoutMasterIdLst>
  <p:sldIdLst>
    <p:sldId id="871" r:id="rId3"/>
    <p:sldId id="881" r:id="rId4"/>
    <p:sldId id="681" r:id="rId5"/>
    <p:sldId id="964" r:id="rId6"/>
    <p:sldId id="706" r:id="rId7"/>
    <p:sldId id="951" r:id="rId8"/>
    <p:sldId id="686" r:id="rId9"/>
    <p:sldId id="880" r:id="rId10"/>
    <p:sldId id="886" r:id="rId11"/>
    <p:sldId id="917" r:id="rId12"/>
    <p:sldId id="687" r:id="rId13"/>
    <p:sldId id="878" r:id="rId14"/>
    <p:sldId id="918" r:id="rId15"/>
    <p:sldId id="965" r:id="rId16"/>
    <p:sldId id="952" r:id="rId17"/>
    <p:sldId id="919" r:id="rId18"/>
    <p:sldId id="890" r:id="rId19"/>
    <p:sldId id="891" r:id="rId20"/>
    <p:sldId id="953" r:id="rId21"/>
    <p:sldId id="954" r:id="rId22"/>
    <p:sldId id="955" r:id="rId23"/>
    <p:sldId id="906" r:id="rId24"/>
    <p:sldId id="904" r:id="rId25"/>
    <p:sldId id="966" r:id="rId26"/>
    <p:sldId id="956" r:id="rId27"/>
    <p:sldId id="957" r:id="rId28"/>
    <p:sldId id="958" r:id="rId29"/>
    <p:sldId id="905" r:id="rId30"/>
    <p:sldId id="924" r:id="rId31"/>
    <p:sldId id="959" r:id="rId32"/>
    <p:sldId id="961" r:id="rId33"/>
    <p:sldId id="941" r:id="rId34"/>
    <p:sldId id="942" r:id="rId35"/>
    <p:sldId id="960" r:id="rId36"/>
    <p:sldId id="943" r:id="rId37"/>
    <p:sldId id="931" r:id="rId38"/>
    <p:sldId id="935" r:id="rId39"/>
    <p:sldId id="967" r:id="rId40"/>
    <p:sldId id="875" r:id="rId41"/>
    <p:sldId id="946" r:id="rId42"/>
    <p:sldId id="945" r:id="rId43"/>
    <p:sldId id="932" r:id="rId44"/>
    <p:sldId id="950" r:id="rId45"/>
    <p:sldId id="968" r:id="rId46"/>
    <p:sldId id="947" r:id="rId47"/>
    <p:sldId id="944" r:id="rId48"/>
    <p:sldId id="948" r:id="rId49"/>
    <p:sldId id="962" r:id="rId50"/>
    <p:sldId id="963" r:id="rId51"/>
    <p:sldId id="872" r:id="rId52"/>
    <p:sldId id="873" r:id="rId5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7" d="100"/>
          <a:sy n="87" d="100"/>
        </p:scale>
        <p:origin x="90" y="8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Flask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框架基础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输出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Hello World!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3A9EE104-9AF5-4DCD-B415-217A94AC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88" y="1885950"/>
            <a:ext cx="520222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6.3  </a:t>
            </a:r>
            <a:r>
              <a:rPr lang="zh-CN" altLang="en-US" sz="3600" b="1" dirty="0">
                <a:solidFill>
                  <a:schemeClr val="bg1"/>
                </a:solidFill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33500" y="1123950"/>
            <a:ext cx="64770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客户端（如</a:t>
            </a:r>
            <a:r>
              <a:rPr lang="en-US" altLang="zh-CN" sz="2000" dirty="0"/>
              <a:t>Web</a:t>
            </a:r>
            <a:r>
              <a:rPr lang="zh-CN" altLang="en-US" sz="2000" dirty="0"/>
              <a:t>浏览器）把请求发送给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服务器后，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服务器会把请求发送给</a:t>
            </a:r>
            <a:r>
              <a:rPr lang="en-US" altLang="zh-CN" sz="2000" dirty="0"/>
              <a:t>Flask</a:t>
            </a:r>
            <a:r>
              <a:rPr lang="zh-CN" altLang="en-US" sz="2000" dirty="0"/>
              <a:t>程序实例。程序实例需要知道对每个</a:t>
            </a:r>
            <a:r>
              <a:rPr lang="en-US" altLang="zh-CN" sz="2000" dirty="0"/>
              <a:t>URL</a:t>
            </a:r>
            <a:r>
              <a:rPr lang="zh-CN" altLang="en-US" sz="2000" dirty="0"/>
              <a:t>请求运行哪些代码，所以保存了一个</a:t>
            </a:r>
            <a:r>
              <a:rPr lang="en-US" altLang="zh-CN" sz="2000" dirty="0"/>
              <a:t>URL</a:t>
            </a:r>
            <a:r>
              <a:rPr lang="zh-CN" altLang="en-US" sz="2000" dirty="0"/>
              <a:t>到</a:t>
            </a:r>
            <a:r>
              <a:rPr lang="en-US" altLang="zh-CN" sz="2000" dirty="0"/>
              <a:t>Python</a:t>
            </a:r>
            <a:r>
              <a:rPr lang="zh-CN" altLang="en-US" sz="2000" dirty="0"/>
              <a:t>函数的映射关系。处理</a:t>
            </a:r>
            <a:r>
              <a:rPr lang="en-US" altLang="zh-CN" sz="2000" dirty="0"/>
              <a:t>URL</a:t>
            </a:r>
            <a:r>
              <a:rPr lang="zh-CN" altLang="en-US" sz="2000" dirty="0"/>
              <a:t>和函数之间关系的程序称为路由。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路由映射关系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2">
            <a:extLst>
              <a:ext uri="{FF2B5EF4-FFF2-40B4-BE49-F238E27FC236}">
                <a16:creationId xmlns:a16="http://schemas.microsoft.com/office/drawing/2014/main" id="{0A321308-90BB-497F-84EA-97DFC72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657350"/>
            <a:ext cx="54102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33500" y="1123950"/>
            <a:ext cx="6477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说明：装饰器是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语言的标准特性，可以使用不同的方式修改函数的行为。惯常用法是使用装饰器把函数注册为事件的处理程序。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701424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35052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变量规则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构造</a:t>
            </a:r>
            <a:r>
              <a:rPr lang="en-US" altLang="zh-CN" sz="2000" dirty="0"/>
              <a:t>URL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HTTP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静态文件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2808063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获取用户信息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12">
            <a:extLst>
              <a:ext uri="{FF2B5EF4-FFF2-40B4-BE49-F238E27FC236}">
                <a16:creationId xmlns:a16="http://schemas.microsoft.com/office/drawing/2014/main" id="{EF07B8C2-AEB3-48DA-A0FB-944045CD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12" y="1921330"/>
            <a:ext cx="5049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76113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获取文章信息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4">
            <a:extLst>
              <a:ext uri="{FF2B5EF4-FFF2-40B4-BE49-F238E27FC236}">
                <a16:creationId xmlns:a16="http://schemas.microsoft.com/office/drawing/2014/main" id="{5D68EA5A-858B-438C-9E7B-E2FFDDF5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01" y="1870470"/>
            <a:ext cx="5261198" cy="194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路由不匹配时显示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Not Found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7">
            <a:extLst>
              <a:ext uri="{FF2B5EF4-FFF2-40B4-BE49-F238E27FC236}">
                <a16:creationId xmlns:a16="http://schemas.microsoft.com/office/drawing/2014/main" id="{8302B423-2213-47FC-865B-C0BF7249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4" y="1962150"/>
            <a:ext cx="799047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url_for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函数应用效果图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24">
            <a:extLst>
              <a:ext uri="{FF2B5EF4-FFF2-40B4-BE49-F238E27FC236}">
                <a16:creationId xmlns:a16="http://schemas.microsoft.com/office/drawing/2014/main" id="{5556F714-B0CF-4A2D-A5F4-9DF31801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82531"/>
            <a:ext cx="4724400" cy="18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36608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430338"/>
            <a:ext cx="7543800" cy="3579812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是一个使用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编写的、基于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Werkzeug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WSGI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工具箱和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Jinja2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模板引擎的轻量级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应用框架。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被称为微框架，因为它只保留了最核心的功能，用扩展来增加其他功能。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没有默认使用的数据库、窗体验证工具等，但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保留了扩增的弹性，可以用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扩展加入很多功能，如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ORM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、窗体验证工具、文件上传、各种开放式身份验证技术等。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HTTP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1CDD74-B4D4-4742-BBF5-8DB33A1AA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48764"/>
              </p:ext>
            </p:extLst>
          </p:nvPr>
        </p:nvGraphicFramePr>
        <p:xfrm>
          <a:off x="1066800" y="1504950"/>
          <a:ext cx="7391400" cy="33528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50618">
                  <a:extLst>
                    <a:ext uri="{9D8B030D-6E8A-4147-A177-3AD203B41FA5}">
                      <a16:colId xmlns:a16="http://schemas.microsoft.com/office/drawing/2014/main" val="1395233324"/>
                    </a:ext>
                  </a:extLst>
                </a:gridCol>
                <a:gridCol w="6440782">
                  <a:extLst>
                    <a:ext uri="{9D8B030D-6E8A-4147-A177-3AD203B41FA5}">
                      <a16:colId xmlns:a16="http://schemas.microsoft.com/office/drawing/2014/main" val="1576836979"/>
                    </a:ext>
                  </a:extLst>
                </a:gridCol>
              </a:tblGrid>
              <a:tr h="67628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 dirty="0">
                          <a:effectLst/>
                        </a:rPr>
                        <a:t>方</a:t>
                      </a: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zh-CN" sz="1100" b="1" kern="100" dirty="0">
                          <a:effectLst/>
                        </a:rPr>
                        <a:t>法</a:t>
                      </a: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zh-CN" sz="1100" b="1" kern="100" dirty="0">
                          <a:effectLst/>
                        </a:rPr>
                        <a:t>名</a:t>
                      </a:r>
                      <a:endParaRPr lang="zh-CN" sz="11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说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9391323"/>
                  </a:ext>
                </a:extLst>
              </a:tr>
              <a:tr h="327789">
                <a:tc>
                  <a:txBody>
                    <a:bodyPr/>
                    <a:lstStyle/>
                    <a:p>
                      <a:pPr indent="342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GET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浏览器告知服务器：获取页面上的信息并返回。这是最常用的方法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097535"/>
                  </a:ext>
                </a:extLst>
              </a:tr>
              <a:tr h="682678">
                <a:tc>
                  <a:txBody>
                    <a:bodyPr/>
                    <a:lstStyle/>
                    <a:p>
                      <a:pPr indent="342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HEAD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与</a:t>
                      </a:r>
                      <a:r>
                        <a:rPr lang="en-US" sz="1100" b="1">
                          <a:effectLst/>
                        </a:rPr>
                        <a:t>GET</a:t>
                      </a:r>
                      <a:r>
                        <a:rPr lang="zh-CN" sz="1100" b="1">
                          <a:effectLst/>
                        </a:rPr>
                        <a:t>方法类似，但是不返回消息体，只返回消息头。主要用于确认</a:t>
                      </a:r>
                      <a:r>
                        <a:rPr lang="en-US" sz="1100" b="1">
                          <a:effectLst/>
                        </a:rPr>
                        <a:t>URL</a:t>
                      </a:r>
                      <a:r>
                        <a:rPr lang="zh-CN" sz="1100" b="1">
                          <a:effectLst/>
                        </a:rPr>
                        <a:t>的有效性及资源更新的日期、时间等。在</a:t>
                      </a:r>
                      <a:r>
                        <a:rPr lang="en-US" sz="1100" b="1">
                          <a:effectLst/>
                        </a:rPr>
                        <a:t>Flask</a:t>
                      </a:r>
                      <a:r>
                        <a:rPr lang="zh-CN" sz="1100" b="1">
                          <a:effectLst/>
                        </a:rPr>
                        <a:t>中完全无须人工干预，底层的</a:t>
                      </a:r>
                      <a:r>
                        <a:rPr lang="en-US" sz="1100" b="1">
                          <a:effectLst/>
                        </a:rPr>
                        <a:t>Werkzeug</a:t>
                      </a:r>
                      <a:r>
                        <a:rPr lang="zh-CN" sz="1100" b="1">
                          <a:effectLst/>
                        </a:rPr>
                        <a:t>库会自动处理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222045"/>
                  </a:ext>
                </a:extLst>
              </a:tr>
              <a:tr h="682678">
                <a:tc>
                  <a:txBody>
                    <a:bodyPr/>
                    <a:lstStyle/>
                    <a:p>
                      <a:pPr indent="342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POST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浏览器告诉服务器：在指定</a:t>
                      </a:r>
                      <a:r>
                        <a:rPr lang="en-US" sz="1100" b="1">
                          <a:effectLst/>
                        </a:rPr>
                        <a:t>URL</a:t>
                      </a:r>
                      <a:r>
                        <a:rPr lang="zh-CN" sz="1100" b="1">
                          <a:effectLst/>
                        </a:rPr>
                        <a:t>上发布新信息。常用于向指定位置上传并创建资源，服务器必须存储且仅存储一次数据。这是</a:t>
                      </a:r>
                      <a:r>
                        <a:rPr lang="en-US" sz="1100" b="1">
                          <a:effectLst/>
                        </a:rPr>
                        <a:t>HTML</a:t>
                      </a:r>
                      <a:r>
                        <a:rPr lang="zh-CN" sz="1100" b="1">
                          <a:effectLst/>
                        </a:rPr>
                        <a:t>表单发送数据到服务器上时的常用方法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5509861"/>
                  </a:ext>
                </a:extLst>
              </a:tr>
              <a:tr h="327789">
                <a:tc>
                  <a:txBody>
                    <a:bodyPr/>
                    <a:lstStyle/>
                    <a:p>
                      <a:pPr indent="342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PUT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与</a:t>
                      </a:r>
                      <a:r>
                        <a:rPr lang="en-US" sz="1100" b="1">
                          <a:effectLst/>
                        </a:rPr>
                        <a:t>POST</a:t>
                      </a:r>
                      <a:r>
                        <a:rPr lang="zh-CN" sz="1100" b="1">
                          <a:effectLst/>
                        </a:rPr>
                        <a:t>方法类似，但</a:t>
                      </a:r>
                      <a:r>
                        <a:rPr lang="en-US" sz="1100" b="1">
                          <a:effectLst/>
                        </a:rPr>
                        <a:t>PUT</a:t>
                      </a:r>
                      <a:r>
                        <a:rPr lang="zh-CN" sz="1100" b="1">
                          <a:effectLst/>
                        </a:rPr>
                        <a:t>只对已经存在的资源进行更新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1374"/>
                  </a:ext>
                </a:extLst>
              </a:tr>
              <a:tr h="327789">
                <a:tc>
                  <a:txBody>
                    <a:bodyPr/>
                    <a:lstStyle/>
                    <a:p>
                      <a:pPr indent="342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DELETE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删除指定位置的信息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46115"/>
                  </a:ext>
                </a:extLst>
              </a:tr>
              <a:tr h="327789">
                <a:tc>
                  <a:txBody>
                    <a:bodyPr/>
                    <a:lstStyle/>
                    <a:p>
                      <a:pPr indent="3429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OPTIONS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 b="1" dirty="0">
                          <a:effectLst/>
                        </a:rPr>
                        <a:t>返回服务器支持的</a:t>
                      </a:r>
                      <a:r>
                        <a:rPr lang="en-US" sz="1100" b="1" dirty="0">
                          <a:effectLst/>
                        </a:rPr>
                        <a:t> HTTP </a:t>
                      </a:r>
                      <a:r>
                        <a:rPr lang="zh-CN" sz="1100" b="1" dirty="0">
                          <a:effectLst/>
                        </a:rPr>
                        <a:t>方法。从</a:t>
                      </a:r>
                      <a:r>
                        <a:rPr lang="en-US" sz="1100" b="1" dirty="0">
                          <a:effectLst/>
                        </a:rPr>
                        <a:t>Flask 0.6</a:t>
                      </a:r>
                      <a:r>
                        <a:rPr lang="zh-CN" sz="1100" b="1" dirty="0">
                          <a:effectLst/>
                        </a:rPr>
                        <a:t>开始，可自动实现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603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00632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包含静态资源文件的目录结构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27">
            <a:extLst>
              <a:ext uri="{FF2B5EF4-FFF2-40B4-BE49-F238E27FC236}">
                <a16:creationId xmlns:a16="http://schemas.microsoft.com/office/drawing/2014/main" id="{3253AA98-C775-434A-9F7C-E0AC4013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31411"/>
            <a:ext cx="3124200" cy="198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00667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6.4  </a:t>
            </a:r>
            <a:r>
              <a:rPr lang="zh-CN" altLang="en-US" sz="3600" b="1" dirty="0">
                <a:solidFill>
                  <a:schemeClr val="bg1"/>
                </a:solidFill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57300" y="1657350"/>
            <a:ext cx="66294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模板是一个包含响应文本的文件，其中包含用占位变量表示的动态部分，其具体值只在请求的上下文中才能知道。使用真实值替换变量，再返回最终得到的响应字符串，这一过程称为渲染。为了渲染模板，</a:t>
            </a:r>
            <a:r>
              <a:rPr lang="en-US" altLang="zh-CN" sz="2000" dirty="0"/>
              <a:t>Flask</a:t>
            </a:r>
            <a:r>
              <a:rPr lang="zh-CN" altLang="en-US" sz="2000" dirty="0"/>
              <a:t>使用了一个名为</a:t>
            </a:r>
            <a:r>
              <a:rPr lang="en-US" altLang="zh-CN" sz="2000" dirty="0"/>
              <a:t>Jinja2</a:t>
            </a:r>
            <a:r>
              <a:rPr lang="zh-CN" altLang="en-US" sz="2000" dirty="0"/>
              <a:t>的强大模板引擎。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28956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渲染模板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模板变量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控制结构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8697771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3">
            <a:extLst>
              <a:ext uri="{FF2B5EF4-FFF2-40B4-BE49-F238E27FC236}">
                <a16:creationId xmlns:a16="http://schemas.microsoft.com/office/drawing/2014/main" id="{5E302846-582C-4289-AC7C-E2FCB6BC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0"/>
          <a:stretch>
            <a:fillRect/>
          </a:stretch>
        </p:blipFill>
        <p:spPr bwMode="auto">
          <a:xfrm>
            <a:off x="2908186" y="1581150"/>
            <a:ext cx="3327627" cy="285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11787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首页效果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31">
            <a:extLst>
              <a:ext uri="{FF2B5EF4-FFF2-40B4-BE49-F238E27FC236}">
                <a16:creationId xmlns:a16="http://schemas.microsoft.com/office/drawing/2014/main" id="{196DA60A-3194-447F-9834-C95BFB8F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581150"/>
            <a:ext cx="4343400" cy="31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19493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常用过滤器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EB6DA6-4116-442E-B6E7-BC73D1031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64271"/>
              </p:ext>
            </p:extLst>
          </p:nvPr>
        </p:nvGraphicFramePr>
        <p:xfrm>
          <a:off x="1143000" y="1504950"/>
          <a:ext cx="7467600" cy="28194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470683">
                  <a:extLst>
                    <a:ext uri="{9D8B030D-6E8A-4147-A177-3AD203B41FA5}">
                      <a16:colId xmlns:a16="http://schemas.microsoft.com/office/drawing/2014/main" val="3926390670"/>
                    </a:ext>
                  </a:extLst>
                </a:gridCol>
                <a:gridCol w="4996917">
                  <a:extLst>
                    <a:ext uri="{9D8B030D-6E8A-4147-A177-3AD203B41FA5}">
                      <a16:colId xmlns:a16="http://schemas.microsoft.com/office/drawing/2014/main" val="2103223093"/>
                    </a:ext>
                  </a:extLst>
                </a:gridCol>
              </a:tblGrid>
              <a:tr h="34953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名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称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100" b="1" kern="100">
                          <a:effectLst/>
                        </a:rPr>
                        <a:t>说</a:t>
                      </a:r>
                      <a:r>
                        <a:rPr lang="en-US" sz="1100" b="1" kern="100">
                          <a:effectLst/>
                        </a:rPr>
                        <a:t>    </a:t>
                      </a:r>
                      <a:r>
                        <a:rPr lang="zh-CN" sz="1100" b="1" kern="100">
                          <a:effectLst/>
                        </a:rPr>
                        <a:t>明</a:t>
                      </a:r>
                      <a:endParaRPr lang="zh-CN" sz="11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89102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indent="6883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safe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1437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渲染值时不转义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43808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indent="6883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capitalize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1437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把值的首字母转换成大写，其他字母转换成小写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473740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indent="6883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lower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1437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把值转换成小写形式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388353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indent="6883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upper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1437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把值转换成大写形式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600199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indent="6883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title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1437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把值中每个单词的首字母都转换成大写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21377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indent="6883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trim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14375" algn="just">
                        <a:lnSpc>
                          <a:spcPts val="1400"/>
                        </a:lnSpc>
                      </a:pPr>
                      <a:r>
                        <a:rPr lang="zh-CN" sz="1100" b="1">
                          <a:effectLst/>
                        </a:rPr>
                        <a:t>把值的首尾空格去掉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323110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indent="688340" algn="just">
                        <a:lnSpc>
                          <a:spcPts val="1400"/>
                        </a:lnSpc>
                      </a:pPr>
                      <a:r>
                        <a:rPr lang="en-US" sz="1100" b="1">
                          <a:effectLst/>
                        </a:rPr>
                        <a:t>striptags</a:t>
                      </a:r>
                      <a:endParaRPr lang="zh-CN" sz="11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14375" algn="just">
                        <a:lnSpc>
                          <a:spcPts val="1400"/>
                        </a:lnSpc>
                      </a:pPr>
                      <a:r>
                        <a:rPr lang="zh-CN" sz="1100" b="1" dirty="0">
                          <a:effectLst/>
                        </a:rPr>
                        <a:t>渲染之前把值中所有的</a:t>
                      </a:r>
                      <a:r>
                        <a:rPr lang="en-US" sz="1100" b="1" dirty="0">
                          <a:effectLst/>
                        </a:rPr>
                        <a:t> HTML </a:t>
                      </a:r>
                      <a:r>
                        <a:rPr lang="zh-CN" sz="1100" b="1" dirty="0">
                          <a:effectLst/>
                        </a:rPr>
                        <a:t>标签都删掉</a:t>
                      </a:r>
                      <a:endParaRPr lang="zh-CN" sz="11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3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088680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7547" y="2154021"/>
            <a:ext cx="297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6.5  Web</a:t>
            </a:r>
            <a:r>
              <a:rPr lang="zh-CN" altLang="en-US" sz="3600" b="1" dirty="0">
                <a:solidFill>
                  <a:schemeClr val="bg1"/>
                </a:solidFill>
              </a:rPr>
              <a:t>表单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64770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表单是用户跟</a:t>
            </a:r>
            <a:r>
              <a:rPr lang="en-US" altLang="zh-CN" sz="2000" dirty="0"/>
              <a:t>Web</a:t>
            </a:r>
            <a:r>
              <a:rPr lang="zh-CN" altLang="en-US" sz="2000" dirty="0"/>
              <a:t>应用实现交互的基本元素。</a:t>
            </a:r>
            <a:r>
              <a:rPr lang="en-US" altLang="zh-CN" sz="2000" dirty="0"/>
              <a:t>Flask</a:t>
            </a:r>
            <a:r>
              <a:rPr lang="zh-CN" altLang="en-US" sz="2000" dirty="0"/>
              <a:t>自己不会处理表单，但</a:t>
            </a:r>
            <a:r>
              <a:rPr lang="en-US" altLang="zh-CN" sz="2000" dirty="0"/>
              <a:t>Flask-WTF</a:t>
            </a:r>
            <a:r>
              <a:rPr lang="zh-CN" altLang="en-US" sz="2000" dirty="0"/>
              <a:t>扩展允许用户在</a:t>
            </a:r>
            <a:r>
              <a:rPr lang="en-US" altLang="zh-CN" sz="2000" dirty="0"/>
              <a:t>Flask</a:t>
            </a:r>
            <a:r>
              <a:rPr lang="zh-CN" altLang="en-US" sz="2000" dirty="0"/>
              <a:t>应用中使用</a:t>
            </a:r>
            <a:r>
              <a:rPr lang="en-US" altLang="zh-CN" sz="2000" dirty="0" err="1"/>
              <a:t>WTForms</a:t>
            </a:r>
            <a:r>
              <a:rPr lang="zh-CN" altLang="en-US" sz="2000" dirty="0"/>
              <a:t>包，从而使得定义表单和处理表单变得非常轻松。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352550"/>
            <a:ext cx="8229600" cy="219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127955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6.1  </a:t>
            </a:r>
            <a:r>
              <a:rPr lang="zh-CN" altLang="en-US" sz="3600" b="1" dirty="0">
                <a:solidFill>
                  <a:schemeClr val="bg1"/>
                </a:solidFill>
              </a:rPr>
              <a:t>下载并安装</a:t>
            </a:r>
            <a:r>
              <a:rPr lang="en-US" altLang="zh-CN" sz="3600" b="1" dirty="0">
                <a:solidFill>
                  <a:schemeClr val="bg1"/>
                </a:solidFill>
              </a:rPr>
              <a:t>Flask</a:t>
            </a:r>
            <a:r>
              <a:rPr lang="zh-CN" altLang="en-US" sz="3600" b="1" dirty="0">
                <a:solidFill>
                  <a:schemeClr val="bg1"/>
                </a:solidFill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查看安装包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6">
            <a:extLst>
              <a:ext uri="{FF2B5EF4-FFF2-40B4-BE49-F238E27FC236}">
                <a16:creationId xmlns:a16="http://schemas.microsoft.com/office/drawing/2014/main" id="{7D9E7C06-F1E9-4054-981E-B20B022F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57350"/>
            <a:ext cx="3200400" cy="29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794139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CSRF</a:t>
            </a:r>
            <a:r>
              <a:rPr lang="zh-CN" altLang="en-US" sz="2000" dirty="0"/>
              <a:t>保护和验证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表单类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把表单类渲染成</a:t>
            </a:r>
            <a:r>
              <a:rPr lang="en-US" altLang="zh-CN" sz="2000" dirty="0"/>
              <a:t>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11043268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553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WTForms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支持的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标准字段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01A000-0424-47C8-B49A-4F75E51E7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4560"/>
              </p:ext>
            </p:extLst>
          </p:nvPr>
        </p:nvGraphicFramePr>
        <p:xfrm>
          <a:off x="1628774" y="1456880"/>
          <a:ext cx="6677025" cy="340087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00263">
                  <a:extLst>
                    <a:ext uri="{9D8B030D-6E8A-4147-A177-3AD203B41FA5}">
                      <a16:colId xmlns:a16="http://schemas.microsoft.com/office/drawing/2014/main" val="3782001474"/>
                    </a:ext>
                  </a:extLst>
                </a:gridCol>
                <a:gridCol w="4876762">
                  <a:extLst>
                    <a:ext uri="{9D8B030D-6E8A-4147-A177-3AD203B41FA5}">
                      <a16:colId xmlns:a16="http://schemas.microsoft.com/office/drawing/2014/main" val="174389796"/>
                    </a:ext>
                  </a:extLst>
                </a:gridCol>
              </a:tblGrid>
              <a:tr h="1872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字 段 类 型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2607834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StringField  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文本字段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739212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TextAreaField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多行文本字段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192709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PasswordField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密码文本字段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097283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HiddenField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隐藏文本字段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388934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DateField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文本字段，值为</a:t>
                      </a:r>
                      <a:r>
                        <a:rPr lang="en-US" sz="900">
                          <a:effectLst/>
                        </a:rPr>
                        <a:t>datetime.date</a:t>
                      </a:r>
                      <a:r>
                        <a:rPr lang="zh-CN" sz="900">
                          <a:effectLst/>
                        </a:rPr>
                        <a:t>格式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360915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DateTimeField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文本字段，值为</a:t>
                      </a:r>
                      <a:r>
                        <a:rPr lang="en-US" sz="900">
                          <a:effectLst/>
                        </a:rPr>
                        <a:t>datetime.datetime</a:t>
                      </a:r>
                      <a:r>
                        <a:rPr lang="zh-CN" sz="900">
                          <a:effectLst/>
                        </a:rPr>
                        <a:t>格式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434912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IntegerField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文本字段，值为整数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46459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DecimalField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文本字段，值为</a:t>
                      </a:r>
                      <a:r>
                        <a:rPr lang="en-US" sz="900">
                          <a:effectLst/>
                        </a:rPr>
                        <a:t>decimal.Decimal</a:t>
                      </a:r>
                      <a:r>
                        <a:rPr lang="zh-CN" sz="900">
                          <a:effectLst/>
                        </a:rPr>
                        <a:t>格式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080345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FloatField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文本字段，值为浮点数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071821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BooleanField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复选框，值为</a:t>
                      </a:r>
                      <a:r>
                        <a:rPr lang="en-US" sz="900">
                          <a:effectLst/>
                        </a:rPr>
                        <a:t>True</a:t>
                      </a:r>
                      <a:r>
                        <a:rPr lang="zh-CN" sz="900">
                          <a:effectLst/>
                        </a:rPr>
                        <a:t>和</a:t>
                      </a:r>
                      <a:r>
                        <a:rPr lang="en-US" sz="900">
                          <a:effectLst/>
                        </a:rPr>
                        <a:t>False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709254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RadioField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一组单选按钮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912239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SelectField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下拉列表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621443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SelectMultipleField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下拉列表，可选择多个值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550284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FileField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文件上传字段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2207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SubmitField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表单提交按钮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421981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FormField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>
                          <a:effectLst/>
                        </a:rPr>
                        <a:t>把表单作为字段嵌入另一个表单内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306957"/>
                  </a:ext>
                </a:extLst>
              </a:tr>
              <a:tr h="189036"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400"/>
                        </a:lnSpc>
                      </a:pPr>
                      <a:r>
                        <a:rPr lang="en-US" sz="900">
                          <a:effectLst/>
                        </a:rPr>
                        <a:t>FieldList 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31570" algn="l">
                        <a:lnSpc>
                          <a:spcPts val="1400"/>
                        </a:lnSpc>
                      </a:pPr>
                      <a:r>
                        <a:rPr lang="zh-CN" sz="900" dirty="0">
                          <a:effectLst/>
                        </a:rPr>
                        <a:t>一组指定类型的字段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625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781076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WTForms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内置的验证函数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23BECF-26BF-4D0F-BBD5-0C604EC3C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48533"/>
              </p:ext>
            </p:extLst>
          </p:nvPr>
        </p:nvGraphicFramePr>
        <p:xfrm>
          <a:off x="876300" y="1733550"/>
          <a:ext cx="7391400" cy="289560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92874">
                  <a:extLst>
                    <a:ext uri="{9D8B030D-6E8A-4147-A177-3AD203B41FA5}">
                      <a16:colId xmlns:a16="http://schemas.microsoft.com/office/drawing/2014/main" val="3447204458"/>
                    </a:ext>
                  </a:extLst>
                </a:gridCol>
                <a:gridCol w="5398526">
                  <a:extLst>
                    <a:ext uri="{9D8B030D-6E8A-4147-A177-3AD203B41FA5}">
                      <a16:colId xmlns:a16="http://schemas.microsoft.com/office/drawing/2014/main" val="1682894171"/>
                    </a:ext>
                  </a:extLst>
                </a:gridCol>
              </a:tblGrid>
              <a:tr h="26099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kern="100" dirty="0">
                          <a:effectLst/>
                        </a:rPr>
                        <a:t>字 段 类 型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kern="100">
                          <a:effectLst/>
                        </a:rPr>
                        <a:t>说</a:t>
                      </a:r>
                      <a:r>
                        <a:rPr lang="en-US" sz="1000" kern="100">
                          <a:effectLst/>
                        </a:rPr>
                        <a:t>    </a:t>
                      </a:r>
                      <a:r>
                        <a:rPr lang="zh-CN" sz="1000" kern="100">
                          <a:effectLst/>
                        </a:rPr>
                        <a:t>明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3459112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Email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验证电子邮件地址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775365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EqualTo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比较两个字段的值，常用于要求输入两次密码进行确认的情况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675551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IPAddress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验证</a:t>
                      </a:r>
                      <a:r>
                        <a:rPr lang="en-US" sz="1000">
                          <a:effectLst/>
                        </a:rPr>
                        <a:t>IPv4</a:t>
                      </a:r>
                      <a:r>
                        <a:rPr lang="zh-CN" sz="1000">
                          <a:effectLst/>
                        </a:rPr>
                        <a:t>网络地址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6358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Length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验证输入字符串的长度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9173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NumberRange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验证输入的值在数字范围内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135463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Optional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无输入值时跳过其他验证函数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024294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Required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确保字段中有数据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809000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Regexp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使用正则表达式验证输入值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669438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URL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</a:rPr>
                        <a:t>验证</a:t>
                      </a:r>
                      <a:r>
                        <a:rPr lang="en-US" sz="1000">
                          <a:effectLst/>
                        </a:rPr>
                        <a:t>URL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656484"/>
                  </a:ext>
                </a:extLst>
              </a:tr>
              <a:tr h="263461">
                <a:tc>
                  <a:txBody>
                    <a:bodyPr/>
                    <a:lstStyle/>
                    <a:p>
                      <a:pPr indent="388620"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</a:rPr>
                        <a:t>AnyOf 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8640" algn="just">
                        <a:lnSpc>
                          <a:spcPts val="1400"/>
                        </a:lnSpc>
                      </a:pPr>
                      <a:r>
                        <a:rPr lang="zh-CN" sz="1000" dirty="0">
                          <a:effectLst/>
                        </a:rPr>
                        <a:t>确保输入值在可选值列表中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07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显示表单页面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9">
            <a:extLst>
              <a:ext uri="{FF2B5EF4-FFF2-40B4-BE49-F238E27FC236}">
                <a16:creationId xmlns:a16="http://schemas.microsoft.com/office/drawing/2014/main" id="{4A4D7E3E-443A-45AC-984D-E67F375E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96" y="1581150"/>
            <a:ext cx="3834607" cy="3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296357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用户名长度不符合规定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20">
            <a:extLst>
              <a:ext uri="{FF2B5EF4-FFF2-40B4-BE49-F238E27FC236}">
                <a16:creationId xmlns:a16="http://schemas.microsoft.com/office/drawing/2014/main" id="{30CA075A-DBDD-4AF1-BFC1-6700B07A2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521883"/>
            <a:ext cx="4191000" cy="32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6.6  </a:t>
            </a:r>
            <a:r>
              <a:rPr lang="zh-CN" altLang="en-US" sz="3600" b="1" dirty="0">
                <a:solidFill>
                  <a:schemeClr val="bg1"/>
                </a:solidFill>
              </a:rPr>
              <a:t>蓝图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4900" y="1454998"/>
            <a:ext cx="69342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蓝图（</a:t>
            </a:r>
            <a:r>
              <a:rPr lang="en-US" altLang="zh-CN" sz="2000" dirty="0"/>
              <a:t>Blueprints</a:t>
            </a:r>
            <a:r>
              <a:rPr lang="zh-CN" altLang="en-US" sz="2000" dirty="0"/>
              <a:t>）是一个存储操作方法的容器，当它被注册到一个应用上后，这些操作方法就可以被调用。蓝图很好地简化了大型应用的工作方式，并给</a:t>
            </a:r>
            <a:r>
              <a:rPr lang="en-US" altLang="zh-CN" sz="2000" dirty="0"/>
              <a:t>Flask</a:t>
            </a:r>
            <a:r>
              <a:rPr lang="zh-CN" altLang="en-US" sz="2000" dirty="0"/>
              <a:t>扩展提供了在应用上注册操作的核心方法。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为什么使用蓝图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蓝图的基本使用方法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2197380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13">
            <a:extLst>
              <a:ext uri="{FF2B5EF4-FFF2-40B4-BE49-F238E27FC236}">
                <a16:creationId xmlns:a16="http://schemas.microsoft.com/office/drawing/2014/main" id="{D9BB5588-1E83-4D51-BA49-AEF51540D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7"/>
          <a:stretch>
            <a:fillRect/>
          </a:stretch>
        </p:blipFill>
        <p:spPr bwMode="auto">
          <a:xfrm>
            <a:off x="3251993" y="1874855"/>
            <a:ext cx="2640013" cy="244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430338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依赖于两个外部库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——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Werkzeug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Jinja2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Werkzeug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是一个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WSGI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（在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应用和多种服务器之间的标准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接口）工具集，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Jinja2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负责渲染模板。所以，在安装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时，会自动安装这两个库。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3623117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home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蓝图的模板内容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34">
            <a:extLst>
              <a:ext uri="{FF2B5EF4-FFF2-40B4-BE49-F238E27FC236}">
                <a16:creationId xmlns:a16="http://schemas.microsoft.com/office/drawing/2014/main" id="{C32F7313-3CE5-41D8-B928-E45DA0E1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37" y="1860096"/>
            <a:ext cx="52503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828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admin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蓝图的模板内容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6">
            <a:extLst>
              <a:ext uri="{FF2B5EF4-FFF2-40B4-BE49-F238E27FC236}">
                <a16:creationId xmlns:a16="http://schemas.microsoft.com/office/drawing/2014/main" id="{6BF7A8AA-AB17-4041-B784-28DB9317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093292"/>
            <a:ext cx="4946650" cy="187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9265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7131" y="2154021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6.7  Flask</a:t>
            </a:r>
            <a:r>
              <a:rPr lang="zh-CN" altLang="en-US" sz="3200" b="1" dirty="0">
                <a:solidFill>
                  <a:schemeClr val="bg1"/>
                </a:solidFill>
              </a:rPr>
              <a:t>常用扩展</a:t>
            </a: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4900" y="2038350"/>
            <a:ext cx="69342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Flask</a:t>
            </a:r>
            <a:r>
              <a:rPr lang="zh-CN" altLang="en-US" sz="2000" dirty="0"/>
              <a:t>框架是一个微框架，它只保留最核心的功能，通过扩展来增加其他功能。例如，前面介绍的</a:t>
            </a:r>
            <a:r>
              <a:rPr lang="en-US" altLang="zh-CN" sz="2000" dirty="0"/>
              <a:t>Flask-WTF</a:t>
            </a:r>
            <a:r>
              <a:rPr lang="zh-CN" altLang="en-US" sz="2000" dirty="0"/>
              <a:t>扩展，通过它来实现表单的验证功能。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28233676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4953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Flask-</a:t>
            </a:r>
            <a:r>
              <a:rPr lang="en-US" altLang="zh-CN" sz="2000" dirty="0" err="1"/>
              <a:t>SQLAlchemy</a:t>
            </a:r>
            <a:r>
              <a:rPr lang="zh-CN" altLang="en-US" sz="2000" dirty="0"/>
              <a:t>扩展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Flask-Migrate</a:t>
            </a:r>
            <a:r>
              <a:rPr lang="zh-CN" altLang="en-US" sz="2000" dirty="0"/>
              <a:t>扩展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Flask-Script</a:t>
            </a:r>
            <a:r>
              <a:rPr lang="zh-CN" altLang="en-US" sz="2000" dirty="0"/>
              <a:t>扩展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6486703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Flask-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SQLAlchemy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创建数据表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42">
            <a:extLst>
              <a:ext uri="{FF2B5EF4-FFF2-40B4-BE49-F238E27FC236}">
                <a16:creationId xmlns:a16="http://schemas.microsoft.com/office/drawing/2014/main" id="{B6637F4D-E44D-48CD-91BB-8AF91EE1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038350"/>
            <a:ext cx="7941589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295110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article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表外键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43">
            <a:extLst>
              <a:ext uri="{FF2B5EF4-FFF2-40B4-BE49-F238E27FC236}">
                <a16:creationId xmlns:a16="http://schemas.microsoft.com/office/drawing/2014/main" id="{1AB1165C-456C-4200-A86C-3AD17E65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4" y="2030187"/>
            <a:ext cx="835679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Flask-Migrate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常用命令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图片 44">
            <a:extLst>
              <a:ext uri="{FF2B5EF4-FFF2-40B4-BE49-F238E27FC236}">
                <a16:creationId xmlns:a16="http://schemas.microsoft.com/office/drawing/2014/main" id="{ADC83D2D-4E73-4DD5-9A55-22B4387FE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81150"/>
            <a:ext cx="5562600" cy="31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79409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新增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migration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图片 45">
            <a:extLst>
              <a:ext uri="{FF2B5EF4-FFF2-40B4-BE49-F238E27FC236}">
                <a16:creationId xmlns:a16="http://schemas.microsoft.com/office/drawing/2014/main" id="{72620D00-2002-4983-B6E5-EA7537EA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06" y="1910443"/>
            <a:ext cx="4014787" cy="253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66127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Shell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模式下操作数据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图片 23">
            <a:extLst>
              <a:ext uri="{FF2B5EF4-FFF2-40B4-BE49-F238E27FC236}">
                <a16:creationId xmlns:a16="http://schemas.microsoft.com/office/drawing/2014/main" id="{60D87527-82DD-4240-A4A3-7F53608F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14" y="1504950"/>
            <a:ext cx="6513771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67543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安装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Flask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4">
            <a:extLst>
              <a:ext uri="{FF2B5EF4-FFF2-40B4-BE49-F238E27FC236}">
                <a16:creationId xmlns:a16="http://schemas.microsoft.com/office/drawing/2014/main" id="{19F29A3B-1BE7-41F2-ADF6-4E4459FD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57350"/>
            <a:ext cx="5715000" cy="300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6.8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3152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本章主要介绍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框架的基础知识。首先介绍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框架的下载和安装方法，然后通过一个程序直观感受使用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框架的简单快捷，接下来介绍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框架的路由、模板、表单和蓝图，最后介绍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框架的常用扩展。通过本章的学习，读者将深刻体会到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框架小而美的设计哲学，并学会使用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Flask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框架开发小型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程序。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查看所有安装包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5">
            <a:extLst>
              <a:ext uri="{FF2B5EF4-FFF2-40B4-BE49-F238E27FC236}">
                <a16:creationId xmlns:a16="http://schemas.microsoft.com/office/drawing/2014/main" id="{92450B06-B3F3-4AB0-B6E1-A570F9A4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83" y="1733550"/>
            <a:ext cx="5474633" cy="28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47125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04950"/>
            <a:ext cx="7315200" cy="1953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787" y="2154021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6.2  Flask</a:t>
            </a:r>
            <a:r>
              <a:rPr lang="zh-CN" altLang="en-US" sz="3600" b="1" dirty="0">
                <a:solidFill>
                  <a:schemeClr val="bg1"/>
                </a:solidFill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第一个</a:t>
            </a:r>
            <a:r>
              <a:rPr lang="en-US" altLang="zh-CN" sz="2000" dirty="0"/>
              <a:t>Flask</a:t>
            </a:r>
            <a:r>
              <a:rPr lang="zh-CN" altLang="en-US" sz="2000" dirty="0"/>
              <a:t>应用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开启调试模式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运行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run.py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29">
            <a:extLst>
              <a:ext uri="{FF2B5EF4-FFF2-40B4-BE49-F238E27FC236}">
                <a16:creationId xmlns:a16="http://schemas.microsoft.com/office/drawing/2014/main" id="{009F7562-D2F0-4E50-8063-4D89706A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0" y="2380116"/>
            <a:ext cx="8378999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18118</TotalTime>
  <Words>1165</Words>
  <Application>Microsoft Office PowerPoint</Application>
  <PresentationFormat>全屏显示(16:9)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1744</cp:revision>
  <cp:lastPrinted>1601-01-01T00:00:00Z</cp:lastPrinted>
  <dcterms:created xsi:type="dcterms:W3CDTF">2014-11-20T08:27:06Z</dcterms:created>
  <dcterms:modified xsi:type="dcterms:W3CDTF">2022-04-20T02:40:40Z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