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54"/>
  </p:notesMasterIdLst>
  <p:handoutMasterIdLst>
    <p:handoutMasterId r:id="rId55"/>
  </p:handoutMasterIdLst>
  <p:sldIdLst>
    <p:sldId id="871" r:id="rId3"/>
    <p:sldId id="881" r:id="rId4"/>
    <p:sldId id="681" r:id="rId5"/>
    <p:sldId id="880" r:id="rId6"/>
    <p:sldId id="957" r:id="rId7"/>
    <p:sldId id="889" r:id="rId8"/>
    <p:sldId id="956" r:id="rId9"/>
    <p:sldId id="955" r:id="rId10"/>
    <p:sldId id="916" r:id="rId11"/>
    <p:sldId id="936" r:id="rId12"/>
    <p:sldId id="937" r:id="rId13"/>
    <p:sldId id="938" r:id="rId14"/>
    <p:sldId id="939" r:id="rId15"/>
    <p:sldId id="686" r:id="rId16"/>
    <p:sldId id="935" r:id="rId17"/>
    <p:sldId id="958" r:id="rId18"/>
    <p:sldId id="890" r:id="rId19"/>
    <p:sldId id="891" r:id="rId20"/>
    <p:sldId id="925" r:id="rId21"/>
    <p:sldId id="940" r:id="rId22"/>
    <p:sldId id="941" r:id="rId23"/>
    <p:sldId id="942" r:id="rId24"/>
    <p:sldId id="943" r:id="rId25"/>
    <p:sldId id="687" r:id="rId26"/>
    <p:sldId id="923" r:id="rId27"/>
    <p:sldId id="959" r:id="rId28"/>
    <p:sldId id="926" r:id="rId29"/>
    <p:sldId id="927" r:id="rId30"/>
    <p:sldId id="944" r:id="rId31"/>
    <p:sldId id="928" r:id="rId32"/>
    <p:sldId id="929" r:id="rId33"/>
    <p:sldId id="945" r:id="rId34"/>
    <p:sldId id="946" r:id="rId35"/>
    <p:sldId id="947" r:id="rId36"/>
    <p:sldId id="948" r:id="rId37"/>
    <p:sldId id="949" r:id="rId38"/>
    <p:sldId id="950" r:id="rId39"/>
    <p:sldId id="951" r:id="rId40"/>
    <p:sldId id="906" r:id="rId41"/>
    <p:sldId id="904" r:id="rId42"/>
    <p:sldId id="960" r:id="rId43"/>
    <p:sldId id="961" r:id="rId44"/>
    <p:sldId id="912" r:id="rId45"/>
    <p:sldId id="920" r:id="rId46"/>
    <p:sldId id="930" r:id="rId47"/>
    <p:sldId id="921" r:id="rId48"/>
    <p:sldId id="952" r:id="rId49"/>
    <p:sldId id="953" r:id="rId50"/>
    <p:sldId id="954" r:id="rId51"/>
    <p:sldId id="872" r:id="rId52"/>
    <p:sldId id="873" r:id="rId5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  <a:srgbClr val="125810"/>
    <a:srgbClr val="F6910A"/>
    <a:srgbClr val="EF6011"/>
    <a:srgbClr val="20A31D"/>
    <a:srgbClr val="990033"/>
    <a:srgbClr val="FF7D7D"/>
    <a:srgbClr val="FF3737"/>
    <a:srgbClr val="FF0000"/>
    <a:srgbClr val="FF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2" autoAdjust="0"/>
    <p:restoredTop sz="92523" autoAdjust="0"/>
  </p:normalViewPr>
  <p:slideViewPr>
    <p:cSldViewPr>
      <p:cViewPr varScale="1">
        <p:scale>
          <a:sx n="89" d="100"/>
          <a:sy n="89" d="100"/>
        </p:scale>
        <p:origin x="102" y="8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135E7B8C-6494-44A5-8D1C-A56E7EA14E4E}" type="datetimeFigureOut">
              <a:rPr lang="zh-CN" altLang="en-US"/>
              <a:pPr>
                <a:defRPr/>
              </a:pPr>
              <a:t>2022-04-20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5603E0E3-A6A5-4248-A7BB-3D0531AB2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428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81DAF6D0-16B2-4DFB-B9CD-777FC0C30284}" type="datetimeFigureOut">
              <a:rPr lang="zh-CN" altLang="en-US"/>
              <a:pPr>
                <a:defRPr/>
              </a:pPr>
              <a:t>2022-04-20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D57F44F4-ED3E-41D0-994F-61CD2CD6D7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281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49297-E2A2-40AF-9E1B-A3EECB6CC5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0215E-09DE-49F6-A899-D0B752F4D8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B94C7-BE1E-41CC-9671-10E08452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78710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788039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926404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200970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042647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185281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881657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2882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18E83-50D3-4055-A07C-61C0679FC4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09281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51020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50792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8C413-D41F-41F4-BA82-338FAF84B1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FE9A0-C1A2-46AB-87DF-2AF345B96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9FE6A-1826-4FCA-B15C-9DB81D71F4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CF735-0401-4A13-BB22-EE0E128B2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5DAF0-E06D-4F00-8449-3922B9447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94D9A-770F-4F32-8BC2-E5D497E061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BAA97-851D-4C9E-AFB0-614FC9910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1C0C3990-52CD-4777-978F-F80E115A02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95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大标题-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79588"/>
            <a:ext cx="8001000" cy="16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/>
          <p:cNvSpPr txBox="1">
            <a:spLocks noChangeArrowheads="1"/>
          </p:cNvSpPr>
          <p:nvPr/>
        </p:nvSpPr>
        <p:spPr bwMode="auto">
          <a:xfrm>
            <a:off x="684213" y="2316163"/>
            <a:ext cx="74882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lang="en-US" altLang="zh-CN" sz="3600" b="1" dirty="0">
                <a:solidFill>
                  <a:prstClr val="white"/>
                </a:solidFill>
              </a:rPr>
              <a:t>7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章　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Flask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框架进阶</a:t>
            </a:r>
          </a:p>
        </p:txBody>
      </p:sp>
    </p:spTree>
    <p:extLst>
      <p:ext uri="{BB962C8B-B14F-4D97-AF65-F5344CB8AC3E}">
        <p14:creationId xmlns:p14="http://schemas.microsoft.com/office/powerpoint/2010/main" val="2750754255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获取表单数据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图片 35">
            <a:extLst>
              <a:ext uri="{FF2B5EF4-FFF2-40B4-BE49-F238E27FC236}">
                <a16:creationId xmlns:a16="http://schemas.microsoft.com/office/drawing/2014/main" id="{8F3A0834-5897-4D95-A20E-02027BB82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285" y="1885950"/>
            <a:ext cx="509343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1428058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  上传图片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图片 39">
            <a:extLst>
              <a:ext uri="{FF2B5EF4-FFF2-40B4-BE49-F238E27FC236}">
                <a16:creationId xmlns:a16="http://schemas.microsoft.com/office/drawing/2014/main" id="{7DD48B2C-FEE2-4D2A-A783-2DBE0148A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525" y="1809750"/>
            <a:ext cx="4044950" cy="218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0690395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显示上传的图片内容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图片 40">
            <a:extLst>
              <a:ext uri="{FF2B5EF4-FFF2-40B4-BE49-F238E27FC236}">
                <a16:creationId xmlns:a16="http://schemas.microsoft.com/office/drawing/2014/main" id="{D82F1548-B4B9-4373-8B0B-1A43439DE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31471"/>
            <a:ext cx="3810000" cy="328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2841057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上传图片所在路径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图片 41">
            <a:extLst>
              <a:ext uri="{FF2B5EF4-FFF2-40B4-BE49-F238E27FC236}">
                <a16:creationId xmlns:a16="http://schemas.microsoft.com/office/drawing/2014/main" id="{2FCCFE89-FC16-4F15-A092-EC2171CCE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037" y="1962150"/>
            <a:ext cx="63979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2496606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352550"/>
            <a:ext cx="8277013" cy="2209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01761" y="2165062"/>
            <a:ext cx="3188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7.2  Flask</a:t>
            </a:r>
            <a:r>
              <a:rPr lang="zh-CN" altLang="en-US" sz="3600" b="1" dirty="0">
                <a:solidFill>
                  <a:schemeClr val="bg1"/>
                </a:solidFill>
              </a:rPr>
              <a:t>响应</a:t>
            </a:r>
          </a:p>
        </p:txBody>
      </p:sp>
    </p:spTree>
    <p:extLst>
      <p:ext uri="{BB962C8B-B14F-4D97-AF65-F5344CB8AC3E}">
        <p14:creationId xmlns:p14="http://schemas.microsoft.com/office/powerpoint/2010/main" val="914813141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752600" y="1581150"/>
            <a:ext cx="4191000" cy="141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Response</a:t>
            </a:r>
            <a:r>
              <a:rPr lang="zh-CN" altLang="en-US" sz="2000" dirty="0"/>
              <a:t>响应对象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响应格式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Cookie</a:t>
            </a:r>
            <a:r>
              <a:rPr lang="zh-CN" altLang="en-US" sz="2000" dirty="0"/>
              <a:t>和</a:t>
            </a:r>
            <a:r>
              <a:rPr lang="en-US" altLang="zh-CN" sz="2000" dirty="0"/>
              <a:t>Session</a:t>
            </a:r>
          </a:p>
        </p:txBody>
      </p:sp>
    </p:spTree>
    <p:extLst>
      <p:ext uri="{BB962C8B-B14F-4D97-AF65-F5344CB8AC3E}">
        <p14:creationId xmlns:p14="http://schemas.microsoft.com/office/powerpoint/2010/main" val="3422511444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333500" y="1733550"/>
            <a:ext cx="6477000" cy="141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视图函数可以返回最多由</a:t>
            </a:r>
            <a:r>
              <a:rPr lang="en-US" altLang="zh-CN" sz="2000" dirty="0"/>
              <a:t>3</a:t>
            </a:r>
            <a:r>
              <a:rPr lang="zh-CN" altLang="en-US" sz="2000" dirty="0"/>
              <a:t>个元素组成的元组：响应主体、状态码和首部字段。其中，首部字段可以为字典，或是两元素元组组成的列表。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50974673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Response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类的常用属性和方法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F42B0C8-4A80-4AFF-A75B-122C88BAA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220972"/>
              </p:ext>
            </p:extLst>
          </p:nvPr>
        </p:nvGraphicFramePr>
        <p:xfrm>
          <a:off x="1143000" y="1657350"/>
          <a:ext cx="7391400" cy="2590798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792408">
                  <a:extLst>
                    <a:ext uri="{9D8B030D-6E8A-4147-A177-3AD203B41FA5}">
                      <a16:colId xmlns:a16="http://schemas.microsoft.com/office/drawing/2014/main" val="651651100"/>
                    </a:ext>
                  </a:extLst>
                </a:gridCol>
                <a:gridCol w="5598992">
                  <a:extLst>
                    <a:ext uri="{9D8B030D-6E8A-4147-A177-3AD203B41FA5}">
                      <a16:colId xmlns:a16="http://schemas.microsoft.com/office/drawing/2014/main" val="2153499751"/>
                    </a:ext>
                  </a:extLst>
                </a:gridCol>
              </a:tblGrid>
              <a:tr h="321195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100" kern="100" dirty="0">
                          <a:effectLst/>
                        </a:rPr>
                        <a:t>属性或方法</a:t>
                      </a:r>
                      <a:endParaRPr lang="zh-CN" sz="1100" kern="1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100" kern="100">
                          <a:effectLst/>
                        </a:rPr>
                        <a:t>说</a:t>
                      </a:r>
                      <a:r>
                        <a:rPr lang="en-US" sz="1100" kern="100">
                          <a:effectLst/>
                        </a:rPr>
                        <a:t>    </a:t>
                      </a:r>
                      <a:r>
                        <a:rPr lang="zh-CN" sz="1100" kern="100">
                          <a:effectLst/>
                        </a:rPr>
                        <a:t>明</a:t>
                      </a:r>
                      <a:endParaRPr lang="zh-CN" sz="11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1505614"/>
                  </a:ext>
                </a:extLst>
              </a:tr>
              <a:tr h="324229">
                <a:tc>
                  <a:txBody>
                    <a:bodyPr/>
                    <a:lstStyle/>
                    <a:p>
                      <a:pPr indent="371475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headers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45770" algn="just">
                        <a:lnSpc>
                          <a:spcPts val="1400"/>
                        </a:lnSpc>
                      </a:pPr>
                      <a:r>
                        <a:rPr lang="zh-CN" sz="1100">
                          <a:effectLst/>
                        </a:rPr>
                        <a:t>一个</a:t>
                      </a:r>
                      <a:r>
                        <a:rPr lang="en-US" sz="1100">
                          <a:effectLst/>
                        </a:rPr>
                        <a:t>Werkzeug</a:t>
                      </a:r>
                      <a:r>
                        <a:rPr lang="zh-CN" sz="1100">
                          <a:effectLst/>
                        </a:rPr>
                        <a:t>的</a:t>
                      </a:r>
                      <a:r>
                        <a:rPr lang="en-US" sz="1100">
                          <a:effectLst/>
                        </a:rPr>
                        <a:t>headers</a:t>
                      </a:r>
                      <a:r>
                        <a:rPr lang="zh-CN" sz="1100">
                          <a:effectLst/>
                        </a:rPr>
                        <a:t>对象，表示响应首部，可以像字典一样操作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7843544"/>
                  </a:ext>
                </a:extLst>
              </a:tr>
              <a:tr h="324229">
                <a:tc>
                  <a:txBody>
                    <a:bodyPr/>
                    <a:lstStyle/>
                    <a:p>
                      <a:pPr indent="371475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status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45770" algn="just">
                        <a:lnSpc>
                          <a:spcPts val="1400"/>
                        </a:lnSpc>
                      </a:pPr>
                      <a:r>
                        <a:rPr lang="zh-CN" sz="1100">
                          <a:effectLst/>
                        </a:rPr>
                        <a:t>状态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6620523"/>
                  </a:ext>
                </a:extLst>
              </a:tr>
              <a:tr h="324229">
                <a:tc>
                  <a:txBody>
                    <a:bodyPr/>
                    <a:lstStyle/>
                    <a:p>
                      <a:pPr indent="371475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status_code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45770" algn="just">
                        <a:lnSpc>
                          <a:spcPts val="1400"/>
                        </a:lnSpc>
                      </a:pPr>
                      <a:r>
                        <a:rPr lang="zh-CN" sz="1100">
                          <a:effectLst/>
                        </a:rPr>
                        <a:t>状态码，文本类型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8078206"/>
                  </a:ext>
                </a:extLst>
              </a:tr>
              <a:tr h="324229">
                <a:tc>
                  <a:txBody>
                    <a:bodyPr/>
                    <a:lstStyle/>
                    <a:p>
                      <a:pPr indent="371475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mimetype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4577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MIME</a:t>
                      </a:r>
                      <a:r>
                        <a:rPr lang="zh-CN" sz="1100">
                          <a:effectLst/>
                        </a:rPr>
                        <a:t>类型（仅包括内容类型部分）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1320278"/>
                  </a:ext>
                </a:extLst>
              </a:tr>
              <a:tr h="324229">
                <a:tc>
                  <a:txBody>
                    <a:bodyPr/>
                    <a:lstStyle/>
                    <a:p>
                      <a:pPr indent="371475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set_cookie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45770" algn="just">
                        <a:lnSpc>
                          <a:spcPts val="1400"/>
                        </a:lnSpc>
                      </a:pPr>
                      <a:r>
                        <a:rPr lang="zh-CN" sz="1100">
                          <a:effectLst/>
                        </a:rPr>
                        <a:t>用来设置</a:t>
                      </a:r>
                      <a:r>
                        <a:rPr lang="en-US" sz="1100">
                          <a:effectLst/>
                        </a:rPr>
                        <a:t>cookie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5103435"/>
                  </a:ext>
                </a:extLst>
              </a:tr>
              <a:tr h="324229">
                <a:tc>
                  <a:txBody>
                    <a:bodyPr/>
                    <a:lstStyle/>
                    <a:p>
                      <a:pPr indent="371475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get_json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45770" algn="just">
                        <a:lnSpc>
                          <a:spcPts val="1400"/>
                        </a:lnSpc>
                      </a:pPr>
                      <a:r>
                        <a:rPr lang="zh-CN" sz="1100">
                          <a:effectLst/>
                        </a:rPr>
                        <a:t>解析为</a:t>
                      </a:r>
                      <a:r>
                        <a:rPr lang="en-US" sz="1100">
                          <a:effectLst/>
                        </a:rPr>
                        <a:t>JSON</a:t>
                      </a:r>
                      <a:r>
                        <a:rPr lang="zh-CN" sz="1100">
                          <a:effectLst/>
                        </a:rPr>
                        <a:t>数据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0220560"/>
                  </a:ext>
                </a:extLst>
              </a:tr>
              <a:tr h="324229">
                <a:tc>
                  <a:txBody>
                    <a:bodyPr/>
                    <a:lstStyle/>
                    <a:p>
                      <a:pPr indent="371475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is_json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45770" algn="just">
                        <a:lnSpc>
                          <a:spcPts val="1400"/>
                        </a:lnSpc>
                      </a:pPr>
                      <a:r>
                        <a:rPr lang="zh-CN" sz="1100" dirty="0">
                          <a:effectLst/>
                        </a:rPr>
                        <a:t>判断是否为</a:t>
                      </a:r>
                      <a:r>
                        <a:rPr lang="en-US" sz="1100" dirty="0">
                          <a:effectLst/>
                        </a:rPr>
                        <a:t>JSON</a:t>
                      </a:r>
                      <a:r>
                        <a:rPr lang="zh-CN" sz="1100" dirty="0">
                          <a:effectLst/>
                        </a:rPr>
                        <a:t>数据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2039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567766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Cookie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选项的常用属性说明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9814C30-6B86-45B7-846E-BAD64126B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198582"/>
              </p:ext>
            </p:extLst>
          </p:nvPr>
        </p:nvGraphicFramePr>
        <p:xfrm>
          <a:off x="838200" y="1657350"/>
          <a:ext cx="7467600" cy="2819402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810887">
                  <a:extLst>
                    <a:ext uri="{9D8B030D-6E8A-4147-A177-3AD203B41FA5}">
                      <a16:colId xmlns:a16="http://schemas.microsoft.com/office/drawing/2014/main" val="2953234529"/>
                    </a:ext>
                  </a:extLst>
                </a:gridCol>
                <a:gridCol w="5656713">
                  <a:extLst>
                    <a:ext uri="{9D8B030D-6E8A-4147-A177-3AD203B41FA5}">
                      <a16:colId xmlns:a16="http://schemas.microsoft.com/office/drawing/2014/main" val="3589121369"/>
                    </a:ext>
                  </a:extLst>
                </a:gridCol>
              </a:tblGrid>
              <a:tr h="310658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100" kern="100" dirty="0">
                          <a:effectLst/>
                        </a:rPr>
                        <a:t>属</a:t>
                      </a:r>
                      <a:r>
                        <a:rPr lang="en-US" sz="1100" kern="100" dirty="0">
                          <a:effectLst/>
                        </a:rPr>
                        <a:t>    </a:t>
                      </a:r>
                      <a:r>
                        <a:rPr lang="zh-CN" sz="1100" kern="100" dirty="0">
                          <a:effectLst/>
                        </a:rPr>
                        <a:t>性</a:t>
                      </a:r>
                      <a:endParaRPr lang="zh-CN" sz="1100" kern="1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100" kern="100">
                          <a:effectLst/>
                        </a:rPr>
                        <a:t>说</a:t>
                      </a:r>
                      <a:r>
                        <a:rPr lang="en-US" sz="1100" kern="100">
                          <a:effectLst/>
                        </a:rPr>
                        <a:t>    </a:t>
                      </a:r>
                      <a:r>
                        <a:rPr lang="zh-CN" sz="1100" kern="100">
                          <a:effectLst/>
                        </a:rPr>
                        <a:t>明</a:t>
                      </a:r>
                      <a:endParaRPr lang="zh-CN" sz="11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822912"/>
                  </a:ext>
                </a:extLst>
              </a:tr>
              <a:tr h="313593">
                <a:tc>
                  <a:txBody>
                    <a:bodyPr/>
                    <a:lstStyle/>
                    <a:p>
                      <a:pPr indent="434340" algn="just">
                        <a:lnSpc>
                          <a:spcPts val="1400"/>
                        </a:lnSpc>
                      </a:pPr>
                      <a:r>
                        <a:rPr lang="en-US" sz="1100" kern="1050">
                          <a:effectLst/>
                        </a:rPr>
                        <a:t>key</a:t>
                      </a:r>
                      <a:endParaRPr lang="zh-CN" sz="11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</a:pPr>
                      <a:r>
                        <a:rPr lang="en-US" sz="1100" kern="1050">
                          <a:effectLst/>
                        </a:rPr>
                        <a:t>cookie</a:t>
                      </a:r>
                      <a:r>
                        <a:rPr lang="zh-CN" sz="1100" kern="1050">
                          <a:effectLst/>
                        </a:rPr>
                        <a:t>的键（名称）</a:t>
                      </a:r>
                      <a:endParaRPr lang="zh-CN" sz="11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3048599"/>
                  </a:ext>
                </a:extLst>
              </a:tr>
              <a:tr h="313593">
                <a:tc>
                  <a:txBody>
                    <a:bodyPr/>
                    <a:lstStyle/>
                    <a:p>
                      <a:pPr indent="434340" algn="just">
                        <a:lnSpc>
                          <a:spcPts val="1400"/>
                        </a:lnSpc>
                      </a:pPr>
                      <a:r>
                        <a:rPr lang="en-US" sz="1100" kern="1050">
                          <a:effectLst/>
                        </a:rPr>
                        <a:t>value</a:t>
                      </a:r>
                      <a:endParaRPr lang="zh-CN" sz="11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</a:pPr>
                      <a:r>
                        <a:rPr lang="en-US" sz="1100" kern="1050">
                          <a:effectLst/>
                        </a:rPr>
                        <a:t>cookie</a:t>
                      </a:r>
                      <a:r>
                        <a:rPr lang="zh-CN" sz="1100" kern="1050">
                          <a:effectLst/>
                        </a:rPr>
                        <a:t>的值</a:t>
                      </a:r>
                      <a:endParaRPr lang="zh-CN" sz="11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5771208"/>
                  </a:ext>
                </a:extLst>
              </a:tr>
              <a:tr h="313593">
                <a:tc>
                  <a:txBody>
                    <a:bodyPr/>
                    <a:lstStyle/>
                    <a:p>
                      <a:pPr indent="434340" algn="just">
                        <a:lnSpc>
                          <a:spcPts val="1400"/>
                        </a:lnSpc>
                      </a:pPr>
                      <a:r>
                        <a:rPr lang="en-US" sz="1100" kern="1050">
                          <a:effectLst/>
                        </a:rPr>
                        <a:t>max_age</a:t>
                      </a:r>
                      <a:endParaRPr lang="zh-CN" sz="11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</a:pPr>
                      <a:r>
                        <a:rPr lang="en-US" sz="1100" kern="1050">
                          <a:effectLst/>
                        </a:rPr>
                        <a:t>cookie</a:t>
                      </a:r>
                      <a:r>
                        <a:rPr lang="zh-CN" sz="1100" kern="1050">
                          <a:effectLst/>
                        </a:rPr>
                        <a:t>被保存的时间，单位为秒。默认在用户会话结束（关闭浏览器）时过期</a:t>
                      </a:r>
                      <a:endParaRPr lang="zh-CN" sz="11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0122334"/>
                  </a:ext>
                </a:extLst>
              </a:tr>
              <a:tr h="313593">
                <a:tc>
                  <a:txBody>
                    <a:bodyPr/>
                    <a:lstStyle/>
                    <a:p>
                      <a:pPr indent="434340" algn="just">
                        <a:lnSpc>
                          <a:spcPts val="1400"/>
                        </a:lnSpc>
                      </a:pPr>
                      <a:r>
                        <a:rPr lang="en-US" sz="1100" kern="1050">
                          <a:effectLst/>
                        </a:rPr>
                        <a:t>expires</a:t>
                      </a:r>
                      <a:endParaRPr lang="zh-CN" sz="11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</a:pPr>
                      <a:r>
                        <a:rPr lang="zh-CN" sz="1100" kern="1050">
                          <a:effectLst/>
                        </a:rPr>
                        <a:t>具体的过期时间，一个</a:t>
                      </a:r>
                      <a:r>
                        <a:rPr lang="en-US" sz="1100" kern="1050">
                          <a:effectLst/>
                        </a:rPr>
                        <a:t>datetime</a:t>
                      </a:r>
                      <a:r>
                        <a:rPr lang="zh-CN" sz="1100" kern="1050">
                          <a:effectLst/>
                        </a:rPr>
                        <a:t>对象或</a:t>
                      </a:r>
                      <a:r>
                        <a:rPr lang="en-US" sz="1100" kern="1050">
                          <a:effectLst/>
                        </a:rPr>
                        <a:t>UNIX</a:t>
                      </a:r>
                      <a:r>
                        <a:rPr lang="zh-CN" sz="1100" kern="1050">
                          <a:effectLst/>
                        </a:rPr>
                        <a:t>时间戳</a:t>
                      </a:r>
                      <a:endParaRPr lang="zh-CN" sz="11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3492449"/>
                  </a:ext>
                </a:extLst>
              </a:tr>
              <a:tr h="313593">
                <a:tc>
                  <a:txBody>
                    <a:bodyPr/>
                    <a:lstStyle/>
                    <a:p>
                      <a:pPr indent="434340" algn="just">
                        <a:lnSpc>
                          <a:spcPts val="1400"/>
                        </a:lnSpc>
                      </a:pPr>
                      <a:r>
                        <a:rPr lang="en-US" sz="1100" kern="1050">
                          <a:effectLst/>
                        </a:rPr>
                        <a:t>path</a:t>
                      </a:r>
                      <a:endParaRPr lang="zh-CN" sz="11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</a:pPr>
                      <a:r>
                        <a:rPr lang="zh-CN" sz="1100" kern="1050">
                          <a:effectLst/>
                        </a:rPr>
                        <a:t>下载</a:t>
                      </a:r>
                      <a:r>
                        <a:rPr lang="en-US" sz="1100" kern="1050">
                          <a:effectLst/>
                        </a:rPr>
                        <a:t>cookie</a:t>
                      </a:r>
                      <a:r>
                        <a:rPr lang="zh-CN" sz="1100" kern="1050">
                          <a:effectLst/>
                        </a:rPr>
                        <a:t>时只有给定的路径可用，默认为整个域名</a:t>
                      </a:r>
                      <a:endParaRPr lang="zh-CN" sz="11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5959129"/>
                  </a:ext>
                </a:extLst>
              </a:tr>
              <a:tr h="313593">
                <a:tc>
                  <a:txBody>
                    <a:bodyPr/>
                    <a:lstStyle/>
                    <a:p>
                      <a:pPr indent="434340" algn="just">
                        <a:lnSpc>
                          <a:spcPts val="1400"/>
                        </a:lnSpc>
                      </a:pPr>
                      <a:r>
                        <a:rPr lang="en-US" sz="1100" kern="1050">
                          <a:effectLst/>
                        </a:rPr>
                        <a:t>domain</a:t>
                      </a:r>
                      <a:endParaRPr lang="zh-CN" sz="11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</a:pPr>
                      <a:r>
                        <a:rPr lang="zh-CN" sz="1100" kern="1050">
                          <a:effectLst/>
                        </a:rPr>
                        <a:t>设置</a:t>
                      </a:r>
                      <a:r>
                        <a:rPr lang="en-US" sz="1100" kern="1050">
                          <a:effectLst/>
                        </a:rPr>
                        <a:t>cookie</a:t>
                      </a:r>
                      <a:r>
                        <a:rPr lang="zh-CN" sz="1100" kern="1050">
                          <a:effectLst/>
                        </a:rPr>
                        <a:t>可用的域名</a:t>
                      </a:r>
                      <a:endParaRPr lang="zh-CN" sz="11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8338090"/>
                  </a:ext>
                </a:extLst>
              </a:tr>
              <a:tr h="313593">
                <a:tc>
                  <a:txBody>
                    <a:bodyPr/>
                    <a:lstStyle/>
                    <a:p>
                      <a:pPr indent="434340" algn="just">
                        <a:lnSpc>
                          <a:spcPts val="1400"/>
                        </a:lnSpc>
                      </a:pPr>
                      <a:r>
                        <a:rPr lang="en-US" sz="1100" kern="1050">
                          <a:effectLst/>
                        </a:rPr>
                        <a:t>secure</a:t>
                      </a:r>
                      <a:endParaRPr lang="zh-CN" sz="11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</a:pPr>
                      <a:r>
                        <a:rPr lang="zh-CN" sz="1100" kern="1050">
                          <a:effectLst/>
                        </a:rPr>
                        <a:t>如果为</a:t>
                      </a:r>
                      <a:r>
                        <a:rPr lang="en-US" sz="1100" kern="1050">
                          <a:effectLst/>
                        </a:rPr>
                        <a:t>True</a:t>
                      </a:r>
                      <a:r>
                        <a:rPr lang="zh-CN" sz="1100" kern="1050">
                          <a:effectLst/>
                        </a:rPr>
                        <a:t>，只有通过</a:t>
                      </a:r>
                      <a:r>
                        <a:rPr lang="en-US" sz="1100" kern="1050">
                          <a:effectLst/>
                        </a:rPr>
                        <a:t>HTTPS</a:t>
                      </a:r>
                      <a:r>
                        <a:rPr lang="zh-CN" sz="1100" kern="1050">
                          <a:effectLst/>
                        </a:rPr>
                        <a:t>才可以使用</a:t>
                      </a:r>
                      <a:endParaRPr lang="zh-CN" sz="11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1474457"/>
                  </a:ext>
                </a:extLst>
              </a:tr>
              <a:tr h="313593">
                <a:tc>
                  <a:txBody>
                    <a:bodyPr/>
                    <a:lstStyle/>
                    <a:p>
                      <a:pPr indent="434340" algn="just">
                        <a:lnSpc>
                          <a:spcPts val="1400"/>
                        </a:lnSpc>
                      </a:pPr>
                      <a:r>
                        <a:rPr lang="en-US" sz="1100" kern="1050">
                          <a:effectLst/>
                        </a:rPr>
                        <a:t>httponly</a:t>
                      </a:r>
                      <a:endParaRPr lang="zh-CN" sz="11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</a:pPr>
                      <a:r>
                        <a:rPr lang="zh-CN" sz="1100" kern="1050" dirty="0">
                          <a:effectLst/>
                        </a:rPr>
                        <a:t>如果为</a:t>
                      </a:r>
                      <a:r>
                        <a:rPr lang="en-US" sz="1100" kern="1050" dirty="0">
                          <a:effectLst/>
                        </a:rPr>
                        <a:t>True</a:t>
                      </a:r>
                      <a:r>
                        <a:rPr lang="zh-CN" sz="1100" kern="1050" dirty="0">
                          <a:effectLst/>
                        </a:rPr>
                        <a:t>，禁止客户端</a:t>
                      </a:r>
                      <a:r>
                        <a:rPr lang="en-US" sz="1100" kern="1050" dirty="0">
                          <a:effectLst/>
                        </a:rPr>
                        <a:t>JavaScript</a:t>
                      </a:r>
                      <a:r>
                        <a:rPr lang="zh-CN" sz="1100" kern="1050" dirty="0">
                          <a:effectLst/>
                        </a:rPr>
                        <a:t>获取</a:t>
                      </a:r>
                      <a:r>
                        <a:rPr lang="en-US" sz="1100" kern="1050" dirty="0">
                          <a:effectLst/>
                        </a:rPr>
                        <a:t>cookie</a:t>
                      </a:r>
                      <a:endParaRPr lang="zh-CN" sz="1100" kern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6305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781579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登录页面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图片 1">
            <a:extLst>
              <a:ext uri="{FF2B5EF4-FFF2-40B4-BE49-F238E27FC236}">
                <a16:creationId xmlns:a16="http://schemas.microsoft.com/office/drawing/2014/main" id="{FE8E4255-A3F9-4134-945C-BBC48DE12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744" y="1809750"/>
            <a:ext cx="4352512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7893006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800100" y="1657350"/>
            <a:ext cx="7543800" cy="29718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2800" dirty="0">
                <a:latin typeface="+mj-lt"/>
                <a:ea typeface="+mj-ea"/>
                <a:cs typeface="+mj-cs"/>
              </a:rPr>
              <a:t>Flask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虽然是一个轻量级的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Web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开发框架，但是麻雀虽小，五脏俱全，它拥有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MVC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模式的全部组件，包括模型、视图和控制器。在第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6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章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Flask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基础上，本章将详细介绍与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MVC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相关的内容，包括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Flask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的请求和响应、高级模板技术以及与数据库相关的操作。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3014512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登录页面请求头信息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图片 2">
            <a:extLst>
              <a:ext uri="{FF2B5EF4-FFF2-40B4-BE49-F238E27FC236}">
                <a16:creationId xmlns:a16="http://schemas.microsoft.com/office/drawing/2014/main" id="{B5631F28-7702-45F2-8B04-AAA98DA81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593" y="1657350"/>
            <a:ext cx="4468813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5188829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未登录时访问首页效果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图片 3">
            <a:extLst>
              <a:ext uri="{FF2B5EF4-FFF2-40B4-BE49-F238E27FC236}">
                <a16:creationId xmlns:a16="http://schemas.microsoft.com/office/drawing/2014/main" id="{85FA03BE-652B-41F8-A652-FEF8880F5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164" y="2038350"/>
            <a:ext cx="5413671" cy="1858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0603797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登录后访问首页效果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图片 4">
            <a:extLst>
              <a:ext uri="{FF2B5EF4-FFF2-40B4-BE49-F238E27FC236}">
                <a16:creationId xmlns:a16="http://schemas.microsoft.com/office/drawing/2014/main" id="{1C84B8A5-2FCC-4521-9ABF-FEFA66C2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194" y="1899558"/>
            <a:ext cx="5185612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776077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退出登录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图片 5">
            <a:extLst>
              <a:ext uri="{FF2B5EF4-FFF2-40B4-BE49-F238E27FC236}">
                <a16:creationId xmlns:a16="http://schemas.microsoft.com/office/drawing/2014/main" id="{BAEB3AF6-88AE-4EA6-B932-91C102FAC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552" y="1962150"/>
            <a:ext cx="5354896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0517685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84156" y="2154021"/>
            <a:ext cx="3861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7.3  </a:t>
            </a:r>
            <a:r>
              <a:rPr lang="zh-CN" altLang="en-US" sz="3600" b="1" dirty="0">
                <a:solidFill>
                  <a:schemeClr val="bg1"/>
                </a:solidFill>
              </a:rPr>
              <a:t>模板进阶知识</a:t>
            </a:r>
          </a:p>
        </p:txBody>
      </p:sp>
    </p:spTree>
    <p:extLst>
      <p:ext uri="{BB962C8B-B14F-4D97-AF65-F5344CB8AC3E}">
        <p14:creationId xmlns:p14="http://schemas.microsoft.com/office/powerpoint/2010/main" val="2403006717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752600" y="1581150"/>
            <a:ext cx="4191000" cy="2802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模板上下文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模板过滤器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局部模板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模板继承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消息闪现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自定义错误页面</a:t>
            </a:r>
          </a:p>
        </p:txBody>
      </p:sp>
    </p:spTree>
    <p:extLst>
      <p:ext uri="{BB962C8B-B14F-4D97-AF65-F5344CB8AC3E}">
        <p14:creationId xmlns:p14="http://schemas.microsoft.com/office/powerpoint/2010/main" val="1916996924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933450" y="1862966"/>
            <a:ext cx="7277100" cy="141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Flask</a:t>
            </a:r>
            <a:r>
              <a:rPr lang="zh-CN" altLang="en-US" sz="2000" dirty="0"/>
              <a:t>框架有上下文，</a:t>
            </a:r>
            <a:r>
              <a:rPr lang="en-US" altLang="zh-CN" sz="2000" dirty="0"/>
              <a:t>Jinja2</a:t>
            </a:r>
            <a:r>
              <a:rPr lang="zh-CN" altLang="en-US" sz="2000" dirty="0"/>
              <a:t>模板也有上下文。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通常情况下，在渲染模板时调用</a:t>
            </a:r>
            <a:r>
              <a:rPr lang="en-US" altLang="zh-CN" sz="2000" dirty="0" err="1"/>
              <a:t>render_template</a:t>
            </a:r>
            <a:r>
              <a:rPr lang="en-US" altLang="zh-CN" sz="2000" dirty="0"/>
              <a:t>()</a:t>
            </a:r>
            <a:r>
              <a:rPr lang="zh-CN" altLang="en-US" sz="2000" dirty="0"/>
              <a:t>函数向模板中传入变量。此外，还可以使用</a:t>
            </a:r>
            <a:r>
              <a:rPr lang="en-US" altLang="zh-CN" sz="2000" dirty="0"/>
              <a:t>set</a:t>
            </a:r>
            <a:r>
              <a:rPr lang="zh-CN" altLang="en-US" sz="2000" dirty="0"/>
              <a:t>标签在模板中定义变量。</a:t>
            </a:r>
          </a:p>
        </p:txBody>
      </p:sp>
    </p:spTree>
    <p:extLst>
      <p:ext uri="{BB962C8B-B14F-4D97-AF65-F5344CB8AC3E}">
        <p14:creationId xmlns:p14="http://schemas.microsoft.com/office/powerpoint/2010/main" val="1528520357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39624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模板内置全局变量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9920943-E446-49FC-9628-26B82F8C6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874154"/>
              </p:ext>
            </p:extLst>
          </p:nvPr>
        </p:nvGraphicFramePr>
        <p:xfrm>
          <a:off x="1219200" y="1581150"/>
          <a:ext cx="6781800" cy="2438402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889628">
                  <a:extLst>
                    <a:ext uri="{9D8B030D-6E8A-4147-A177-3AD203B41FA5}">
                      <a16:colId xmlns:a16="http://schemas.microsoft.com/office/drawing/2014/main" val="1601543709"/>
                    </a:ext>
                  </a:extLst>
                </a:gridCol>
                <a:gridCol w="4892172">
                  <a:extLst>
                    <a:ext uri="{9D8B030D-6E8A-4147-A177-3AD203B41FA5}">
                      <a16:colId xmlns:a16="http://schemas.microsoft.com/office/drawing/2014/main" val="4024658443"/>
                    </a:ext>
                  </a:extLst>
                </a:gridCol>
              </a:tblGrid>
              <a:tr h="484022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100" kern="100" dirty="0">
                          <a:effectLst/>
                        </a:rPr>
                        <a:t>属</a:t>
                      </a:r>
                      <a:r>
                        <a:rPr lang="en-US" sz="1100" kern="100" dirty="0">
                          <a:effectLst/>
                        </a:rPr>
                        <a:t>    </a:t>
                      </a:r>
                      <a:r>
                        <a:rPr lang="zh-CN" sz="1100" kern="100" dirty="0">
                          <a:effectLst/>
                        </a:rPr>
                        <a:t>性</a:t>
                      </a:r>
                      <a:endParaRPr lang="zh-CN" sz="1100" kern="1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100" kern="100">
                          <a:effectLst/>
                        </a:rPr>
                        <a:t>说</a:t>
                      </a:r>
                      <a:r>
                        <a:rPr lang="en-US" sz="1100" kern="100">
                          <a:effectLst/>
                        </a:rPr>
                        <a:t>    </a:t>
                      </a:r>
                      <a:r>
                        <a:rPr lang="zh-CN" sz="1100" kern="100">
                          <a:effectLst/>
                        </a:rPr>
                        <a:t>明</a:t>
                      </a:r>
                      <a:endParaRPr lang="zh-CN" sz="11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6040025"/>
                  </a:ext>
                </a:extLst>
              </a:tr>
              <a:tr h="488595">
                <a:tc>
                  <a:txBody>
                    <a:bodyPr/>
                    <a:lstStyle/>
                    <a:p>
                      <a:pPr marL="533400" indent="266700" algn="just">
                        <a:lnSpc>
                          <a:spcPts val="1400"/>
                        </a:lnSpc>
                      </a:pPr>
                      <a:r>
                        <a:rPr lang="en-US" sz="1100" kern="1050">
                          <a:effectLst/>
                        </a:rPr>
                        <a:t>config</a:t>
                      </a:r>
                      <a:endParaRPr lang="zh-CN" sz="11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742950" algn="just">
                        <a:lnSpc>
                          <a:spcPts val="1400"/>
                        </a:lnSpc>
                      </a:pPr>
                      <a:r>
                        <a:rPr lang="zh-CN" sz="1100" kern="1050" dirty="0">
                          <a:effectLst/>
                        </a:rPr>
                        <a:t>当前的配置对象</a:t>
                      </a:r>
                      <a:endParaRPr lang="zh-CN" sz="1100" kern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2641031"/>
                  </a:ext>
                </a:extLst>
              </a:tr>
              <a:tr h="488595">
                <a:tc>
                  <a:txBody>
                    <a:bodyPr/>
                    <a:lstStyle/>
                    <a:p>
                      <a:pPr marL="533400" indent="266700" algn="just">
                        <a:lnSpc>
                          <a:spcPts val="1400"/>
                        </a:lnSpc>
                      </a:pPr>
                      <a:r>
                        <a:rPr lang="en-US" sz="1100" kern="1050">
                          <a:effectLst/>
                        </a:rPr>
                        <a:t>request</a:t>
                      </a:r>
                      <a:endParaRPr lang="zh-CN" sz="11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742950" algn="just">
                        <a:lnSpc>
                          <a:spcPts val="1400"/>
                        </a:lnSpc>
                      </a:pPr>
                      <a:r>
                        <a:rPr lang="zh-CN" sz="1100" kern="1050" dirty="0">
                          <a:effectLst/>
                        </a:rPr>
                        <a:t>当前的请求对象，在已激活的请求环境下可用</a:t>
                      </a:r>
                      <a:endParaRPr lang="zh-CN" sz="1100" kern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74621784"/>
                  </a:ext>
                </a:extLst>
              </a:tr>
              <a:tr h="488595">
                <a:tc>
                  <a:txBody>
                    <a:bodyPr/>
                    <a:lstStyle/>
                    <a:p>
                      <a:pPr marL="533400" indent="266700" algn="just">
                        <a:lnSpc>
                          <a:spcPts val="1400"/>
                        </a:lnSpc>
                      </a:pPr>
                      <a:r>
                        <a:rPr lang="en-US" sz="1100" kern="1050">
                          <a:effectLst/>
                        </a:rPr>
                        <a:t>session</a:t>
                      </a:r>
                      <a:endParaRPr lang="zh-CN" sz="11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742950" algn="just">
                        <a:lnSpc>
                          <a:spcPts val="1400"/>
                        </a:lnSpc>
                      </a:pPr>
                      <a:r>
                        <a:rPr lang="zh-CN" sz="1100" kern="1050" dirty="0">
                          <a:effectLst/>
                        </a:rPr>
                        <a:t>当前的会话对象，在已激活的请求环境下可用</a:t>
                      </a:r>
                      <a:endParaRPr lang="zh-CN" sz="1100" kern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477690"/>
                  </a:ext>
                </a:extLst>
              </a:tr>
              <a:tr h="488595">
                <a:tc>
                  <a:txBody>
                    <a:bodyPr/>
                    <a:lstStyle/>
                    <a:p>
                      <a:pPr marL="533400" indent="266700" algn="just">
                        <a:lnSpc>
                          <a:spcPts val="1400"/>
                        </a:lnSpc>
                      </a:pPr>
                      <a:r>
                        <a:rPr lang="en-US" sz="1100" kern="1050">
                          <a:effectLst/>
                        </a:rPr>
                        <a:t>g </a:t>
                      </a:r>
                      <a:endParaRPr lang="zh-CN" sz="11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742950" algn="just">
                        <a:lnSpc>
                          <a:spcPts val="1400"/>
                        </a:lnSpc>
                      </a:pPr>
                      <a:r>
                        <a:rPr lang="zh-CN" sz="1100" kern="1050" dirty="0">
                          <a:effectLst/>
                        </a:rPr>
                        <a:t>与请求绑定的全局变量，在已激活的请求环境下可用</a:t>
                      </a:r>
                      <a:endParaRPr lang="zh-CN" sz="1100" kern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7823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954126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用户未登录访问首页的效果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图片 6">
            <a:extLst>
              <a:ext uri="{FF2B5EF4-FFF2-40B4-BE49-F238E27FC236}">
                <a16:creationId xmlns:a16="http://schemas.microsoft.com/office/drawing/2014/main" id="{A2F6B8C6-54ED-4FAF-AF13-FCA00F586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381" y="1809750"/>
            <a:ext cx="436123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8883531"/>
      </p:ext>
    </p:extLst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用户登录后访问首页的效果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图片 12">
            <a:extLst>
              <a:ext uri="{FF2B5EF4-FFF2-40B4-BE49-F238E27FC236}">
                <a16:creationId xmlns:a16="http://schemas.microsoft.com/office/drawing/2014/main" id="{37DBE745-5B12-4A37-A6CB-C812A59D1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580" y="1809750"/>
            <a:ext cx="5154839" cy="2274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7798626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1558654"/>
            <a:ext cx="6934200" cy="18512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20785" y="2154021"/>
            <a:ext cx="3188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7.1  Flask</a:t>
            </a:r>
            <a:r>
              <a:rPr lang="zh-CN" altLang="en-US" sz="3600" b="1" dirty="0">
                <a:solidFill>
                  <a:schemeClr val="bg1"/>
                </a:solidFill>
              </a:rPr>
              <a:t>请求</a:t>
            </a:r>
          </a:p>
        </p:txBody>
      </p:sp>
    </p:spTree>
    <p:extLst>
      <p:ext uri="{BB962C8B-B14F-4D97-AF65-F5344CB8AC3E}">
        <p14:creationId xmlns:p14="http://schemas.microsoft.com/office/powerpoint/2010/main" val="4127094505"/>
      </p:ext>
    </p:extLst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常用的内置过滤器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0D1ED5C-5A7E-40E7-8A7E-AB5679756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693840"/>
              </p:ext>
            </p:extLst>
          </p:nvPr>
        </p:nvGraphicFramePr>
        <p:xfrm>
          <a:off x="876300" y="1518557"/>
          <a:ext cx="7391400" cy="3276599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3832019">
                  <a:extLst>
                    <a:ext uri="{9D8B030D-6E8A-4147-A177-3AD203B41FA5}">
                      <a16:colId xmlns:a16="http://schemas.microsoft.com/office/drawing/2014/main" val="1290521860"/>
                    </a:ext>
                  </a:extLst>
                </a:gridCol>
                <a:gridCol w="3559381">
                  <a:extLst>
                    <a:ext uri="{9D8B030D-6E8A-4147-A177-3AD203B41FA5}">
                      <a16:colId xmlns:a16="http://schemas.microsoft.com/office/drawing/2014/main" val="1284988129"/>
                    </a:ext>
                  </a:extLst>
                </a:gridCol>
              </a:tblGrid>
              <a:tr h="214036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900" kern="100">
                          <a:effectLst/>
                        </a:rPr>
                        <a:t>过</a:t>
                      </a:r>
                      <a:r>
                        <a:rPr lang="en-US" sz="900" kern="100">
                          <a:effectLst/>
                        </a:rPr>
                        <a:t>  </a:t>
                      </a:r>
                      <a:r>
                        <a:rPr lang="zh-CN" sz="900" kern="100">
                          <a:effectLst/>
                        </a:rPr>
                        <a:t>滤</a:t>
                      </a:r>
                      <a:r>
                        <a:rPr lang="en-US" sz="900" kern="100">
                          <a:effectLst/>
                        </a:rPr>
                        <a:t>  </a:t>
                      </a:r>
                      <a:r>
                        <a:rPr lang="zh-CN" sz="900" kern="100">
                          <a:effectLst/>
                        </a:rPr>
                        <a:t>器</a:t>
                      </a:r>
                      <a:endParaRPr lang="zh-CN" sz="9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900" kern="100">
                          <a:effectLst/>
                        </a:rPr>
                        <a:t>说</a:t>
                      </a:r>
                      <a:r>
                        <a:rPr lang="en-US" sz="900" kern="100">
                          <a:effectLst/>
                        </a:rPr>
                        <a:t>    </a:t>
                      </a:r>
                      <a:r>
                        <a:rPr lang="zh-CN" sz="900" kern="100">
                          <a:effectLst/>
                        </a:rPr>
                        <a:t>明</a:t>
                      </a:r>
                      <a:endParaRPr lang="zh-CN" sz="9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7689875"/>
                  </a:ext>
                </a:extLst>
              </a:tr>
              <a:tr h="216058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900">
                          <a:effectLst/>
                        </a:rPr>
                        <a:t>default(value, default_ value=u”, boolean=False)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900">
                          <a:effectLst/>
                        </a:rPr>
                        <a:t>设置默认值，默认值作为参数传入，别名为</a:t>
                      </a:r>
                      <a:r>
                        <a:rPr lang="en-US" sz="900">
                          <a:effectLst/>
                        </a:rPr>
                        <a:t>d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53294341"/>
                  </a:ext>
                </a:extLst>
              </a:tr>
              <a:tr h="216058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900">
                          <a:effectLst/>
                        </a:rPr>
                        <a:t>escape(s)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900">
                          <a:effectLst/>
                        </a:rPr>
                        <a:t>转义</a:t>
                      </a:r>
                      <a:r>
                        <a:rPr lang="en-US" sz="900">
                          <a:effectLst/>
                        </a:rPr>
                        <a:t>HTML</a:t>
                      </a:r>
                      <a:r>
                        <a:rPr lang="zh-CN" sz="900">
                          <a:effectLst/>
                        </a:rPr>
                        <a:t>文本，别名为</a:t>
                      </a:r>
                      <a:r>
                        <a:rPr lang="en-US" sz="900">
                          <a:effectLst/>
                        </a:rPr>
                        <a:t>e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2298533"/>
                  </a:ext>
                </a:extLst>
              </a:tr>
              <a:tr h="216058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900">
                          <a:effectLst/>
                        </a:rPr>
                        <a:t>first(seq)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900">
                          <a:effectLst/>
                        </a:rPr>
                        <a:t>返回序列的第一个元素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7373409"/>
                  </a:ext>
                </a:extLst>
              </a:tr>
              <a:tr h="216058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900">
                          <a:effectLst/>
                        </a:rPr>
                        <a:t>last(seq)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900">
                          <a:effectLst/>
                        </a:rPr>
                        <a:t>返回序列的最后一个元素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2360749"/>
                  </a:ext>
                </a:extLst>
              </a:tr>
              <a:tr h="216058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900">
                          <a:effectLst/>
                        </a:rPr>
                        <a:t>length(object)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900">
                          <a:effectLst/>
                        </a:rPr>
                        <a:t>返回变量的长度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8518969"/>
                  </a:ext>
                </a:extLst>
              </a:tr>
              <a:tr h="216058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900">
                          <a:effectLst/>
                        </a:rPr>
                        <a:t>random(seq)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900">
                          <a:effectLst/>
                        </a:rPr>
                        <a:t>返回序列中的随机元素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6508121"/>
                  </a:ext>
                </a:extLst>
              </a:tr>
              <a:tr h="216058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900">
                          <a:effectLst/>
                        </a:rPr>
                        <a:t>max(value, case_ sensitive= False, attribute= None)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900">
                          <a:effectLst/>
                        </a:rPr>
                        <a:t>返回序列中的最大值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2179196"/>
                  </a:ext>
                </a:extLst>
              </a:tr>
              <a:tr h="216058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900">
                          <a:effectLst/>
                        </a:rPr>
                        <a:t>min(value, case_ sensitive= False, attribute-None)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900">
                          <a:effectLst/>
                        </a:rPr>
                        <a:t>返回序列中的最小值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4006772"/>
                  </a:ext>
                </a:extLst>
              </a:tr>
              <a:tr h="216058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900">
                          <a:effectLst/>
                        </a:rPr>
                        <a:t>unique(value, case_ sensitive= False, attribute= None)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900">
                          <a:effectLst/>
                        </a:rPr>
                        <a:t>返回序列中不重复的值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55542574"/>
                  </a:ext>
                </a:extLst>
              </a:tr>
              <a:tr h="216058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900">
                          <a:effectLst/>
                        </a:rPr>
                        <a:t>wordcount(s)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900">
                          <a:effectLst/>
                        </a:rPr>
                        <a:t>计算单词数量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392272"/>
                  </a:ext>
                </a:extLst>
              </a:tr>
              <a:tr h="216058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900">
                          <a:effectLst/>
                        </a:rPr>
                        <a:t>tojson(value, indent=None)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900">
                          <a:effectLst/>
                        </a:rPr>
                        <a:t>将变量值转换为</a:t>
                      </a:r>
                      <a:r>
                        <a:rPr lang="en-US" sz="900">
                          <a:effectLst/>
                        </a:rPr>
                        <a:t>JSON</a:t>
                      </a:r>
                      <a:r>
                        <a:rPr lang="zh-CN" sz="900">
                          <a:effectLst/>
                        </a:rPr>
                        <a:t>格式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3841646"/>
                  </a:ext>
                </a:extLst>
              </a:tr>
              <a:tr h="685925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900">
                          <a:effectLst/>
                        </a:rPr>
                        <a:t>truncate(s,length=255,killwords=False,end='...', leeway=None)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900" dirty="0">
                          <a:effectLst/>
                        </a:rPr>
                        <a:t>截取字符串，常用于显示文章摘要。</a:t>
                      </a:r>
                      <a:r>
                        <a:rPr lang="en-US" sz="900" dirty="0">
                          <a:effectLst/>
                        </a:rPr>
                        <a:t>length</a:t>
                      </a:r>
                      <a:r>
                        <a:rPr lang="zh-CN" sz="900" dirty="0">
                          <a:effectLst/>
                        </a:rPr>
                        <a:t>参数设置截取的长度，</a:t>
                      </a:r>
                      <a:r>
                        <a:rPr lang="en-US" sz="900" dirty="0" err="1">
                          <a:effectLst/>
                        </a:rPr>
                        <a:t>killwords</a:t>
                      </a:r>
                      <a:r>
                        <a:rPr lang="zh-CN" sz="900" dirty="0">
                          <a:effectLst/>
                        </a:rPr>
                        <a:t>参数设置是否截取单词，</a:t>
                      </a:r>
                      <a:r>
                        <a:rPr lang="en-US" sz="900" dirty="0">
                          <a:effectLst/>
                        </a:rPr>
                        <a:t>end</a:t>
                      </a:r>
                      <a:r>
                        <a:rPr lang="zh-CN" sz="900" dirty="0">
                          <a:effectLst/>
                        </a:rPr>
                        <a:t>参数设置结尾的符号</a:t>
                      </a:r>
                      <a:endParaRPr lang="zh-CN" sz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6350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462846"/>
      </p:ext>
    </p:extLst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统计文章字数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图片 7">
            <a:extLst>
              <a:ext uri="{FF2B5EF4-FFF2-40B4-BE49-F238E27FC236}">
                <a16:creationId xmlns:a16="http://schemas.microsoft.com/office/drawing/2014/main" id="{8D8CA5D5-A569-4C00-8264-7B1212987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82" y="1733550"/>
            <a:ext cx="778363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9824519"/>
      </p:ext>
    </p:extLst>
  </p:cSld>
  <p:clrMapOvr>
    <a:masterClrMapping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2895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共用局部模板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8" name="图片 14">
            <a:extLst>
              <a:ext uri="{FF2B5EF4-FFF2-40B4-BE49-F238E27FC236}">
                <a16:creationId xmlns:a16="http://schemas.microsoft.com/office/drawing/2014/main" id="{B69D1CEC-F225-466D-BFED-E1C291F7D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04950"/>
            <a:ext cx="4724400" cy="3133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3799982"/>
      </p:ext>
    </p:extLst>
  </p:cSld>
  <p:clrMapOvr>
    <a:masterClrMapping/>
  </p:clrMapOvr>
  <p:transition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首页运行效果 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2" name="图片 8">
            <a:extLst>
              <a:ext uri="{FF2B5EF4-FFF2-40B4-BE49-F238E27FC236}">
                <a16:creationId xmlns:a16="http://schemas.microsoft.com/office/drawing/2014/main" id="{0F809FE4-06D2-44EB-B217-922605216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946" y="1581150"/>
            <a:ext cx="2882107" cy="327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6103488"/>
      </p:ext>
    </p:extLst>
  </p:cSld>
  <p:clrMapOvr>
    <a:masterClrMapping/>
  </p:clrMapOvr>
  <p:transition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“联系我们”页面运行效果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6" name="图片 19">
            <a:extLst>
              <a:ext uri="{FF2B5EF4-FFF2-40B4-BE49-F238E27FC236}">
                <a16:creationId xmlns:a16="http://schemas.microsoft.com/office/drawing/2014/main" id="{CDCBB4C3-B238-4A52-8677-0CAA4311A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796" y="1428750"/>
            <a:ext cx="2996407" cy="3407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208425"/>
      </p:ext>
    </p:extLst>
  </p:cSld>
  <p:clrMapOvr>
    <a:masterClrMapping/>
  </p:clrMapOvr>
  <p:transition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登录成功页面效果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0" name="图片 20">
            <a:extLst>
              <a:ext uri="{FF2B5EF4-FFF2-40B4-BE49-F238E27FC236}">
                <a16:creationId xmlns:a16="http://schemas.microsoft.com/office/drawing/2014/main" id="{29FC3AF4-E22C-4FC0-BF62-6282254D3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1581150"/>
            <a:ext cx="3276600" cy="29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639436"/>
      </p:ext>
    </p:extLst>
  </p:cSld>
  <p:clrMapOvr>
    <a:masterClrMapping/>
  </p:clrMapOvr>
  <p:transition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登录失败页面效果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4" name="图片 17">
            <a:extLst>
              <a:ext uri="{FF2B5EF4-FFF2-40B4-BE49-F238E27FC236}">
                <a16:creationId xmlns:a16="http://schemas.microsoft.com/office/drawing/2014/main" id="{F12CD5F8-85E3-4AA9-8EC3-7BEF06E63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634" y="1657350"/>
            <a:ext cx="3448731" cy="2940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5094145"/>
      </p:ext>
    </p:extLst>
  </p:cSld>
  <p:clrMapOvr>
    <a:masterClrMapping/>
  </p:clrMapOvr>
  <p:transition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3733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默认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404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错误效果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图片 21">
            <a:extLst>
              <a:ext uri="{FF2B5EF4-FFF2-40B4-BE49-F238E27FC236}">
                <a16:creationId xmlns:a16="http://schemas.microsoft.com/office/drawing/2014/main" id="{19861426-E247-4B48-A733-0BEC22B59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005" y="1809750"/>
            <a:ext cx="565999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4858000"/>
      </p:ext>
    </p:extLst>
  </p:cSld>
  <p:clrMapOvr>
    <a:masterClrMapping/>
  </p:clrMapOvr>
  <p:transition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自定义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404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页面效果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2" name="图片 23">
            <a:extLst>
              <a:ext uri="{FF2B5EF4-FFF2-40B4-BE49-F238E27FC236}">
                <a16:creationId xmlns:a16="http://schemas.microsoft.com/office/drawing/2014/main" id="{8A3F5197-18B2-4169-A201-460395184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937" y="1409700"/>
            <a:ext cx="2778125" cy="332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986576"/>
      </p:ext>
    </p:extLst>
  </p:cSld>
  <p:clrMapOvr>
    <a:masterClrMapping/>
  </p:clrMapOvr>
  <p:transition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" y="1401975"/>
            <a:ext cx="8763000" cy="23395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2340916"/>
            <a:ext cx="5753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7.4  </a:t>
            </a:r>
            <a:r>
              <a:rPr lang="zh-CN" altLang="en-US" sz="2400" b="1" dirty="0">
                <a:solidFill>
                  <a:schemeClr val="bg1"/>
                </a:solidFill>
              </a:rPr>
              <a:t>使用</a:t>
            </a:r>
            <a:r>
              <a:rPr lang="en-US" altLang="zh-CN" sz="2400" b="1" dirty="0">
                <a:solidFill>
                  <a:schemeClr val="bg1"/>
                </a:solidFill>
              </a:rPr>
              <a:t>Flask-</a:t>
            </a:r>
            <a:r>
              <a:rPr lang="en-US" altLang="zh-CN" sz="2400" b="1" dirty="0" err="1">
                <a:solidFill>
                  <a:schemeClr val="bg1"/>
                </a:solidFill>
              </a:rPr>
              <a:t>SQLAlchemy</a:t>
            </a:r>
            <a:r>
              <a:rPr lang="zh-CN" altLang="en-US" sz="2400" b="1" dirty="0">
                <a:solidFill>
                  <a:schemeClr val="bg1"/>
                </a:solidFill>
              </a:rPr>
              <a:t>管理数据库</a:t>
            </a:r>
          </a:p>
        </p:txBody>
      </p:sp>
    </p:spTree>
    <p:extLst>
      <p:ext uri="{BB962C8B-B14F-4D97-AF65-F5344CB8AC3E}">
        <p14:creationId xmlns:p14="http://schemas.microsoft.com/office/powerpoint/2010/main" val="1177855868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600200" y="1504951"/>
            <a:ext cx="5181600" cy="1420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Request</a:t>
            </a:r>
            <a:r>
              <a:rPr lang="zh-CN" altLang="en-US" sz="2000" dirty="0"/>
              <a:t>请求对象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请求钩子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96106208"/>
      </p:ext>
    </p:extLst>
  </p:cSld>
  <p:clrMapOvr>
    <a:masterClrMapping/>
  </p:clrMapOvr>
  <p:transition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600200" y="1862966"/>
            <a:ext cx="5943600" cy="141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扩展</a:t>
            </a:r>
            <a:r>
              <a:rPr lang="en-US" altLang="zh-CN" sz="2000" dirty="0"/>
              <a:t>Flask-</a:t>
            </a:r>
            <a:r>
              <a:rPr lang="en-US" altLang="zh-CN" sz="2000" dirty="0" err="1"/>
              <a:t>SQLAlchemy</a:t>
            </a:r>
            <a:r>
              <a:rPr lang="zh-CN" altLang="en-US" sz="2000" dirty="0"/>
              <a:t>集成了</a:t>
            </a:r>
            <a:r>
              <a:rPr lang="en-US" altLang="zh-CN" sz="2000" dirty="0" err="1"/>
              <a:t>SQLAlchemy</a:t>
            </a:r>
            <a:r>
              <a:rPr lang="zh-CN" altLang="en-US" sz="2000" dirty="0"/>
              <a:t>，它简化了连接数据库服务器、管理数据库操作会话等各类工作，让</a:t>
            </a:r>
            <a:r>
              <a:rPr lang="en-US" altLang="zh-CN" sz="2000" dirty="0"/>
              <a:t>Flask</a:t>
            </a:r>
            <a:r>
              <a:rPr lang="zh-CN" altLang="en-US" sz="2000" dirty="0"/>
              <a:t>中的数据处理变得更加轻松。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34175491"/>
      </p:ext>
    </p:extLst>
  </p:cSld>
  <p:clrMapOvr>
    <a:masterClrMapping/>
  </p:clrMapOvr>
  <p:transition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447800" y="1276351"/>
            <a:ext cx="5943600" cy="234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连接数据库服务器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定义数据模型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定义关系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数据库操作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526104"/>
      </p:ext>
    </p:extLst>
  </p:cSld>
  <p:clrMapOvr>
    <a:masterClrMapping/>
  </p:clrMapOvr>
  <p:transition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219200" y="1581150"/>
            <a:ext cx="6705600" cy="2340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DBMS</a:t>
            </a:r>
            <a:r>
              <a:rPr lang="zh-CN" altLang="en-US" sz="2000" dirty="0"/>
              <a:t>通常会提供数据库服务器运行在操作系统中。要连接数据库服务器，首先要为程序指定数据库</a:t>
            </a:r>
            <a:r>
              <a:rPr lang="en-US" altLang="zh-CN" sz="2000" dirty="0"/>
              <a:t>URI</a:t>
            </a:r>
            <a:r>
              <a:rPr lang="zh-CN" altLang="en-US" sz="2000" dirty="0"/>
              <a:t>（</a:t>
            </a:r>
            <a:r>
              <a:rPr lang="en-US" altLang="zh-CN" sz="2000" dirty="0"/>
              <a:t>Uniform Resource Identifier</a:t>
            </a:r>
            <a:r>
              <a:rPr lang="zh-CN" altLang="en-US" sz="2000" dirty="0"/>
              <a:t>，统一资源标识符）。数据库</a:t>
            </a:r>
            <a:r>
              <a:rPr lang="en-US" altLang="zh-CN" sz="2000" dirty="0"/>
              <a:t>URI</a:t>
            </a:r>
            <a:r>
              <a:rPr lang="zh-CN" altLang="en-US" sz="2000" dirty="0"/>
              <a:t>是一串包含各种属性的字符串，其中包含了各种用于连接数据库的信息。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40084787"/>
      </p:ext>
    </p:extLst>
  </p:cSld>
  <p:clrMapOvr>
    <a:masterClrMapping/>
  </p:clrMapOvr>
  <p:transition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 常用的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DBMS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及数据库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URI</a:t>
            </a:r>
            <a:endParaRPr lang="zh-CN" altLang="en-US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C3D11E7-F1F9-4C90-B521-48D4C7480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7686"/>
              </p:ext>
            </p:extLst>
          </p:nvPr>
        </p:nvGraphicFramePr>
        <p:xfrm>
          <a:off x="1219200" y="1581150"/>
          <a:ext cx="7162800" cy="274320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642047">
                  <a:extLst>
                    <a:ext uri="{9D8B030D-6E8A-4147-A177-3AD203B41FA5}">
                      <a16:colId xmlns:a16="http://schemas.microsoft.com/office/drawing/2014/main" val="1392181592"/>
                    </a:ext>
                  </a:extLst>
                </a:gridCol>
                <a:gridCol w="4520753">
                  <a:extLst>
                    <a:ext uri="{9D8B030D-6E8A-4147-A177-3AD203B41FA5}">
                      <a16:colId xmlns:a16="http://schemas.microsoft.com/office/drawing/2014/main" val="4103418238"/>
                    </a:ext>
                  </a:extLst>
                </a:gridCol>
              </a:tblGrid>
              <a:tr h="456755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100" kern="100" dirty="0">
                          <a:effectLst/>
                        </a:rPr>
                        <a:t>数据库引擎</a:t>
                      </a:r>
                      <a:endParaRPr lang="zh-CN" sz="1100" kern="1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en-US" sz="1100" kern="100">
                          <a:effectLst/>
                        </a:rPr>
                        <a:t>URI</a:t>
                      </a:r>
                      <a:endParaRPr lang="zh-CN" sz="11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5563609"/>
                  </a:ext>
                </a:extLst>
              </a:tr>
              <a:tr h="457289">
                <a:tc>
                  <a:txBody>
                    <a:bodyPr/>
                    <a:lstStyle/>
                    <a:p>
                      <a:pPr indent="60579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MySQL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715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mysql://username:password@hostname/database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11770959"/>
                  </a:ext>
                </a:extLst>
              </a:tr>
              <a:tr h="457289">
                <a:tc>
                  <a:txBody>
                    <a:bodyPr/>
                    <a:lstStyle/>
                    <a:p>
                      <a:pPr indent="60579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Postgres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715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postgresql://username:password@hostname/database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9490705"/>
                  </a:ext>
                </a:extLst>
              </a:tr>
              <a:tr h="457289">
                <a:tc>
                  <a:txBody>
                    <a:bodyPr/>
                    <a:lstStyle/>
                    <a:p>
                      <a:pPr indent="60579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SQLite(Unix)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715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sqlite:////absolute/path/database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0652664"/>
                  </a:ext>
                </a:extLst>
              </a:tr>
              <a:tr h="457289">
                <a:tc>
                  <a:txBody>
                    <a:bodyPr/>
                    <a:lstStyle/>
                    <a:p>
                      <a:pPr indent="60579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SQLite(Windows)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715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sqlite:///c:/absolute/path/database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11866790"/>
                  </a:ext>
                </a:extLst>
              </a:tr>
              <a:tr h="457289">
                <a:tc>
                  <a:txBody>
                    <a:bodyPr/>
                    <a:lstStyle/>
                    <a:p>
                      <a:pPr indent="60579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MySQL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71500" algn="just">
                        <a:lnSpc>
                          <a:spcPts val="1400"/>
                        </a:lnSpc>
                      </a:pPr>
                      <a:r>
                        <a:rPr lang="en-US" sz="1100" dirty="0">
                          <a:effectLst/>
                        </a:rPr>
                        <a:t>mysql://username:password@hostname/database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3395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254132"/>
      </p:ext>
    </p:extLst>
  </p:cSld>
  <p:clrMapOvr>
    <a:masterClrMapping/>
  </p:clrMapOvr>
  <p:transition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常用的列字段类型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A805F53-560D-45AE-9D3E-A8229E5C7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865970"/>
              </p:ext>
            </p:extLst>
          </p:nvPr>
        </p:nvGraphicFramePr>
        <p:xfrm>
          <a:off x="1295400" y="1504950"/>
          <a:ext cx="6686550" cy="332467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115264">
                  <a:extLst>
                    <a:ext uri="{9D8B030D-6E8A-4147-A177-3AD203B41FA5}">
                      <a16:colId xmlns:a16="http://schemas.microsoft.com/office/drawing/2014/main" val="2952075265"/>
                    </a:ext>
                  </a:extLst>
                </a:gridCol>
                <a:gridCol w="1520095">
                  <a:extLst>
                    <a:ext uri="{9D8B030D-6E8A-4147-A177-3AD203B41FA5}">
                      <a16:colId xmlns:a16="http://schemas.microsoft.com/office/drawing/2014/main" val="3706105583"/>
                    </a:ext>
                  </a:extLst>
                </a:gridCol>
                <a:gridCol w="4051191">
                  <a:extLst>
                    <a:ext uri="{9D8B030D-6E8A-4147-A177-3AD203B41FA5}">
                      <a16:colId xmlns:a16="http://schemas.microsoft.com/office/drawing/2014/main" val="4058939453"/>
                    </a:ext>
                  </a:extLst>
                </a:gridCol>
              </a:tblGrid>
              <a:tr h="183070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900" kern="100">
                          <a:effectLst/>
                        </a:rPr>
                        <a:t>类</a:t>
                      </a:r>
                      <a:r>
                        <a:rPr lang="en-US" sz="900" kern="100">
                          <a:effectLst/>
                        </a:rPr>
                        <a:t>  </a:t>
                      </a:r>
                      <a:r>
                        <a:rPr lang="zh-CN" sz="900" kern="100">
                          <a:effectLst/>
                        </a:rPr>
                        <a:t>型</a:t>
                      </a:r>
                      <a:r>
                        <a:rPr lang="en-US" sz="900" kern="100">
                          <a:effectLst/>
                        </a:rPr>
                        <a:t>  </a:t>
                      </a:r>
                      <a:r>
                        <a:rPr lang="zh-CN" sz="900" kern="100">
                          <a:effectLst/>
                        </a:rPr>
                        <a:t>名</a:t>
                      </a:r>
                      <a:endParaRPr lang="zh-CN" sz="9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900" kern="100">
                          <a:effectLst/>
                        </a:rPr>
                        <a:t>对应的</a:t>
                      </a:r>
                      <a:r>
                        <a:rPr lang="en-US" sz="900" kern="100">
                          <a:effectLst/>
                        </a:rPr>
                        <a:t>Python</a:t>
                      </a:r>
                      <a:r>
                        <a:rPr lang="zh-CN" sz="900" kern="100">
                          <a:effectLst/>
                        </a:rPr>
                        <a:t>类型</a:t>
                      </a:r>
                      <a:endParaRPr lang="zh-CN" sz="9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900" kern="100">
                          <a:effectLst/>
                        </a:rPr>
                        <a:t>说</a:t>
                      </a:r>
                      <a:r>
                        <a:rPr lang="en-US" sz="900" kern="100">
                          <a:effectLst/>
                        </a:rPr>
                        <a:t>    </a:t>
                      </a:r>
                      <a:r>
                        <a:rPr lang="zh-CN" sz="900" kern="100">
                          <a:effectLst/>
                        </a:rPr>
                        <a:t>明</a:t>
                      </a:r>
                      <a:endParaRPr lang="zh-CN" sz="9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4930110"/>
                  </a:ext>
                </a:extLst>
              </a:tr>
              <a:tr h="184800">
                <a:tc>
                  <a:txBody>
                    <a:bodyPr/>
                    <a:lstStyle/>
                    <a:p>
                      <a:pPr indent="125730" algn="just">
                        <a:lnSpc>
                          <a:spcPts val="1380"/>
                        </a:lnSpc>
                      </a:pPr>
                      <a:r>
                        <a:rPr lang="en-US" sz="900">
                          <a:effectLst/>
                        </a:rPr>
                        <a:t>Integer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8595" algn="just">
                        <a:lnSpc>
                          <a:spcPts val="1380"/>
                        </a:lnSpc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1460" algn="just">
                        <a:lnSpc>
                          <a:spcPts val="1380"/>
                        </a:lnSpc>
                      </a:pPr>
                      <a:r>
                        <a:rPr lang="zh-CN" sz="900">
                          <a:effectLst/>
                        </a:rPr>
                        <a:t>普通整数，一般是</a:t>
                      </a:r>
                      <a:r>
                        <a:rPr lang="en-US" sz="900">
                          <a:effectLst/>
                        </a:rPr>
                        <a:t>32</a:t>
                      </a:r>
                      <a:r>
                        <a:rPr lang="zh-CN" sz="900">
                          <a:effectLst/>
                        </a:rPr>
                        <a:t>位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2512392"/>
                  </a:ext>
                </a:extLst>
              </a:tr>
              <a:tr h="184800">
                <a:tc>
                  <a:txBody>
                    <a:bodyPr/>
                    <a:lstStyle/>
                    <a:p>
                      <a:pPr indent="125730" algn="just">
                        <a:lnSpc>
                          <a:spcPts val="1380"/>
                        </a:lnSpc>
                      </a:pPr>
                      <a:r>
                        <a:rPr lang="en-US" sz="900">
                          <a:effectLst/>
                        </a:rPr>
                        <a:t>SmallInteger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8595" algn="just">
                        <a:lnSpc>
                          <a:spcPts val="1380"/>
                        </a:lnSpc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1460" algn="just">
                        <a:lnSpc>
                          <a:spcPts val="1380"/>
                        </a:lnSpc>
                      </a:pPr>
                      <a:r>
                        <a:rPr lang="zh-CN" sz="900">
                          <a:effectLst/>
                        </a:rPr>
                        <a:t>取值范围小的整数，一般是</a:t>
                      </a:r>
                      <a:r>
                        <a:rPr lang="en-US" sz="900">
                          <a:effectLst/>
                        </a:rPr>
                        <a:t>16</a:t>
                      </a:r>
                      <a:r>
                        <a:rPr lang="zh-CN" sz="900">
                          <a:effectLst/>
                        </a:rPr>
                        <a:t>位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9112019"/>
                  </a:ext>
                </a:extLst>
              </a:tr>
              <a:tr h="184800">
                <a:tc>
                  <a:txBody>
                    <a:bodyPr/>
                    <a:lstStyle/>
                    <a:p>
                      <a:pPr indent="125730" algn="just">
                        <a:lnSpc>
                          <a:spcPts val="1380"/>
                        </a:lnSpc>
                      </a:pPr>
                      <a:r>
                        <a:rPr lang="en-US" sz="900">
                          <a:effectLst/>
                        </a:rPr>
                        <a:t>BigInteger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8595" algn="just">
                        <a:lnSpc>
                          <a:spcPts val="1380"/>
                        </a:lnSpc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r>
                        <a:rPr lang="zh-CN" sz="900">
                          <a:effectLst/>
                        </a:rPr>
                        <a:t>或</a:t>
                      </a:r>
                      <a:r>
                        <a:rPr lang="en-US" sz="900">
                          <a:effectLst/>
                        </a:rPr>
                        <a:t>long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1460" algn="just">
                        <a:lnSpc>
                          <a:spcPts val="1380"/>
                        </a:lnSpc>
                      </a:pPr>
                      <a:r>
                        <a:rPr lang="zh-CN" sz="900">
                          <a:effectLst/>
                        </a:rPr>
                        <a:t>不限制精度的整数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6798538"/>
                  </a:ext>
                </a:extLst>
              </a:tr>
              <a:tr h="184800">
                <a:tc>
                  <a:txBody>
                    <a:bodyPr/>
                    <a:lstStyle/>
                    <a:p>
                      <a:pPr indent="125730" algn="just">
                        <a:lnSpc>
                          <a:spcPts val="1380"/>
                        </a:lnSpc>
                      </a:pPr>
                      <a:r>
                        <a:rPr lang="en-US" sz="900">
                          <a:effectLst/>
                        </a:rPr>
                        <a:t>Float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8595" algn="just">
                        <a:lnSpc>
                          <a:spcPts val="1380"/>
                        </a:lnSpc>
                      </a:pPr>
                      <a:r>
                        <a:rPr lang="en-US" sz="900">
                          <a:effectLst/>
                        </a:rPr>
                        <a:t>float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1460" algn="just">
                        <a:lnSpc>
                          <a:spcPts val="1380"/>
                        </a:lnSpc>
                      </a:pPr>
                      <a:r>
                        <a:rPr lang="zh-CN" sz="900">
                          <a:effectLst/>
                        </a:rPr>
                        <a:t>浮点数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935016"/>
                  </a:ext>
                </a:extLst>
              </a:tr>
              <a:tr h="184800">
                <a:tc>
                  <a:txBody>
                    <a:bodyPr/>
                    <a:lstStyle/>
                    <a:p>
                      <a:pPr indent="125730" algn="just">
                        <a:lnSpc>
                          <a:spcPts val="1380"/>
                        </a:lnSpc>
                      </a:pPr>
                      <a:r>
                        <a:rPr lang="en-US" sz="900">
                          <a:effectLst/>
                        </a:rPr>
                        <a:t>Numeric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8595" algn="just">
                        <a:lnSpc>
                          <a:spcPts val="1380"/>
                        </a:lnSpc>
                      </a:pPr>
                      <a:r>
                        <a:rPr lang="en-US" sz="900">
                          <a:effectLst/>
                        </a:rPr>
                        <a:t>decimal.Decimal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1460" algn="just">
                        <a:lnSpc>
                          <a:spcPts val="1380"/>
                        </a:lnSpc>
                      </a:pPr>
                      <a:r>
                        <a:rPr lang="zh-CN" sz="900">
                          <a:effectLst/>
                        </a:rPr>
                        <a:t>定点数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2086066"/>
                  </a:ext>
                </a:extLst>
              </a:tr>
              <a:tr h="184800">
                <a:tc>
                  <a:txBody>
                    <a:bodyPr/>
                    <a:lstStyle/>
                    <a:p>
                      <a:pPr indent="125730" algn="just">
                        <a:lnSpc>
                          <a:spcPts val="1380"/>
                        </a:lnSpc>
                      </a:pPr>
                      <a:r>
                        <a:rPr lang="en-US" sz="900">
                          <a:effectLst/>
                        </a:rPr>
                        <a:t>String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8595" algn="just">
                        <a:lnSpc>
                          <a:spcPts val="1380"/>
                        </a:lnSpc>
                      </a:pPr>
                      <a:r>
                        <a:rPr lang="en-US" sz="900">
                          <a:effectLst/>
                        </a:rPr>
                        <a:t>str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1460" algn="just">
                        <a:lnSpc>
                          <a:spcPts val="1380"/>
                        </a:lnSpc>
                      </a:pPr>
                      <a:r>
                        <a:rPr lang="zh-CN" sz="900">
                          <a:effectLst/>
                        </a:rPr>
                        <a:t>变长字符串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619365"/>
                  </a:ext>
                </a:extLst>
              </a:tr>
              <a:tr h="184800">
                <a:tc>
                  <a:txBody>
                    <a:bodyPr/>
                    <a:lstStyle/>
                    <a:p>
                      <a:pPr indent="125730" algn="just">
                        <a:lnSpc>
                          <a:spcPts val="1380"/>
                        </a:lnSpc>
                      </a:pPr>
                      <a:r>
                        <a:rPr lang="en-US" sz="900">
                          <a:effectLst/>
                        </a:rPr>
                        <a:t>Text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8595" algn="just">
                        <a:lnSpc>
                          <a:spcPts val="1380"/>
                        </a:lnSpc>
                      </a:pPr>
                      <a:r>
                        <a:rPr lang="en-US" sz="900">
                          <a:effectLst/>
                        </a:rPr>
                        <a:t>str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1460" algn="just">
                        <a:lnSpc>
                          <a:spcPts val="1380"/>
                        </a:lnSpc>
                      </a:pPr>
                      <a:r>
                        <a:rPr lang="zh-CN" sz="900">
                          <a:effectLst/>
                        </a:rPr>
                        <a:t>变长字符串，对较长或不限长度的字符串做了优化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9784918"/>
                  </a:ext>
                </a:extLst>
              </a:tr>
              <a:tr h="184800">
                <a:tc>
                  <a:txBody>
                    <a:bodyPr/>
                    <a:lstStyle/>
                    <a:p>
                      <a:pPr indent="125730" algn="just">
                        <a:lnSpc>
                          <a:spcPts val="1380"/>
                        </a:lnSpc>
                      </a:pPr>
                      <a:r>
                        <a:rPr lang="en-US" sz="900">
                          <a:effectLst/>
                        </a:rPr>
                        <a:t>Unicode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8595" algn="just">
                        <a:lnSpc>
                          <a:spcPts val="1380"/>
                        </a:lnSpc>
                      </a:pPr>
                      <a:r>
                        <a:rPr lang="en-US" sz="900">
                          <a:effectLst/>
                        </a:rPr>
                        <a:t>unicode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1460" algn="just">
                        <a:lnSpc>
                          <a:spcPts val="1380"/>
                        </a:lnSpc>
                      </a:pPr>
                      <a:r>
                        <a:rPr lang="zh-CN" sz="900">
                          <a:effectLst/>
                        </a:rPr>
                        <a:t>变长</a:t>
                      </a:r>
                      <a:r>
                        <a:rPr lang="en-US" sz="900">
                          <a:effectLst/>
                        </a:rPr>
                        <a:t>Unicode</a:t>
                      </a:r>
                      <a:r>
                        <a:rPr lang="zh-CN" sz="900">
                          <a:effectLst/>
                        </a:rPr>
                        <a:t>字符串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6939492"/>
                  </a:ext>
                </a:extLst>
              </a:tr>
              <a:tr h="184800">
                <a:tc>
                  <a:txBody>
                    <a:bodyPr/>
                    <a:lstStyle/>
                    <a:p>
                      <a:pPr indent="125730" algn="just">
                        <a:lnSpc>
                          <a:spcPts val="1380"/>
                        </a:lnSpc>
                      </a:pPr>
                      <a:r>
                        <a:rPr lang="en-US" sz="900">
                          <a:effectLst/>
                        </a:rPr>
                        <a:t>UnicodeText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8595" algn="just">
                        <a:lnSpc>
                          <a:spcPts val="1380"/>
                        </a:lnSpc>
                      </a:pPr>
                      <a:r>
                        <a:rPr lang="en-US" sz="900">
                          <a:effectLst/>
                        </a:rPr>
                        <a:t>unicode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1460" algn="just">
                        <a:lnSpc>
                          <a:spcPts val="1380"/>
                        </a:lnSpc>
                      </a:pPr>
                      <a:r>
                        <a:rPr lang="zh-CN" sz="900">
                          <a:effectLst/>
                        </a:rPr>
                        <a:t>变长</a:t>
                      </a:r>
                      <a:r>
                        <a:rPr lang="en-US" sz="900">
                          <a:effectLst/>
                        </a:rPr>
                        <a:t>Unicode</a:t>
                      </a:r>
                      <a:r>
                        <a:rPr lang="zh-CN" sz="900">
                          <a:effectLst/>
                        </a:rPr>
                        <a:t>字符串，对较长或不限长度的字符串做了优化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1589652"/>
                  </a:ext>
                </a:extLst>
              </a:tr>
              <a:tr h="184800">
                <a:tc>
                  <a:txBody>
                    <a:bodyPr/>
                    <a:lstStyle/>
                    <a:p>
                      <a:pPr indent="125730" algn="just">
                        <a:lnSpc>
                          <a:spcPts val="1380"/>
                        </a:lnSpc>
                      </a:pPr>
                      <a:r>
                        <a:rPr lang="en-US" sz="900">
                          <a:effectLst/>
                        </a:rPr>
                        <a:t>Boolean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8595" algn="just">
                        <a:lnSpc>
                          <a:spcPts val="1380"/>
                        </a:lnSpc>
                      </a:pPr>
                      <a:r>
                        <a:rPr lang="en-US" sz="900">
                          <a:effectLst/>
                        </a:rPr>
                        <a:t>bool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1460" algn="just">
                        <a:lnSpc>
                          <a:spcPts val="1380"/>
                        </a:lnSpc>
                      </a:pPr>
                      <a:r>
                        <a:rPr lang="zh-CN" sz="900">
                          <a:effectLst/>
                        </a:rPr>
                        <a:t>布尔值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721112"/>
                  </a:ext>
                </a:extLst>
              </a:tr>
              <a:tr h="184800">
                <a:tc>
                  <a:txBody>
                    <a:bodyPr/>
                    <a:lstStyle/>
                    <a:p>
                      <a:pPr indent="125730" algn="just">
                        <a:lnSpc>
                          <a:spcPts val="1380"/>
                        </a:lnSpc>
                      </a:pPr>
                      <a:r>
                        <a:rPr lang="en-US" sz="900">
                          <a:effectLst/>
                        </a:rPr>
                        <a:t>Date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8595" algn="just">
                        <a:lnSpc>
                          <a:spcPts val="1380"/>
                        </a:lnSpc>
                      </a:pPr>
                      <a:r>
                        <a:rPr lang="en-US" sz="900">
                          <a:effectLst/>
                        </a:rPr>
                        <a:t>datetime.date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1460" algn="just">
                        <a:lnSpc>
                          <a:spcPts val="1380"/>
                        </a:lnSpc>
                      </a:pPr>
                      <a:r>
                        <a:rPr lang="zh-CN" sz="900">
                          <a:effectLst/>
                        </a:rPr>
                        <a:t>日期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779662"/>
                  </a:ext>
                </a:extLst>
              </a:tr>
              <a:tr h="184800">
                <a:tc>
                  <a:txBody>
                    <a:bodyPr/>
                    <a:lstStyle/>
                    <a:p>
                      <a:pPr indent="125730" algn="just">
                        <a:lnSpc>
                          <a:spcPts val="1380"/>
                        </a:lnSpc>
                      </a:pPr>
                      <a:r>
                        <a:rPr lang="en-US" sz="900">
                          <a:effectLst/>
                        </a:rPr>
                        <a:t>Time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8595" algn="just">
                        <a:lnSpc>
                          <a:spcPts val="1380"/>
                        </a:lnSpc>
                      </a:pPr>
                      <a:r>
                        <a:rPr lang="en-US" sz="900">
                          <a:effectLst/>
                        </a:rPr>
                        <a:t>datetime.time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1460" algn="just">
                        <a:lnSpc>
                          <a:spcPts val="1380"/>
                        </a:lnSpc>
                      </a:pPr>
                      <a:r>
                        <a:rPr lang="zh-CN" sz="900">
                          <a:effectLst/>
                        </a:rPr>
                        <a:t>时间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9552766"/>
                  </a:ext>
                </a:extLst>
              </a:tr>
              <a:tr h="184800">
                <a:tc>
                  <a:txBody>
                    <a:bodyPr/>
                    <a:lstStyle/>
                    <a:p>
                      <a:pPr indent="125730" algn="just">
                        <a:lnSpc>
                          <a:spcPts val="1380"/>
                        </a:lnSpc>
                      </a:pPr>
                      <a:r>
                        <a:rPr lang="en-US" sz="900">
                          <a:effectLst/>
                        </a:rPr>
                        <a:t>DateTime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8595" algn="just">
                        <a:lnSpc>
                          <a:spcPts val="1380"/>
                        </a:lnSpc>
                      </a:pPr>
                      <a:r>
                        <a:rPr lang="en-US" sz="900">
                          <a:effectLst/>
                        </a:rPr>
                        <a:t>datetime.datetime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1460" algn="just">
                        <a:lnSpc>
                          <a:spcPts val="1380"/>
                        </a:lnSpc>
                      </a:pPr>
                      <a:r>
                        <a:rPr lang="zh-CN" sz="900">
                          <a:effectLst/>
                        </a:rPr>
                        <a:t>日期和时间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5826632"/>
                  </a:ext>
                </a:extLst>
              </a:tr>
              <a:tr h="184800">
                <a:tc>
                  <a:txBody>
                    <a:bodyPr/>
                    <a:lstStyle/>
                    <a:p>
                      <a:pPr indent="125730" algn="just">
                        <a:lnSpc>
                          <a:spcPts val="1380"/>
                        </a:lnSpc>
                      </a:pPr>
                      <a:r>
                        <a:rPr lang="en-US" sz="900">
                          <a:effectLst/>
                        </a:rPr>
                        <a:t>Interval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8595" algn="just">
                        <a:lnSpc>
                          <a:spcPts val="1380"/>
                        </a:lnSpc>
                      </a:pPr>
                      <a:r>
                        <a:rPr lang="en-US" sz="900">
                          <a:effectLst/>
                        </a:rPr>
                        <a:t>datetime.timedeta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1460" algn="just">
                        <a:lnSpc>
                          <a:spcPts val="1380"/>
                        </a:lnSpc>
                      </a:pPr>
                      <a:r>
                        <a:rPr lang="zh-CN" sz="900">
                          <a:effectLst/>
                        </a:rPr>
                        <a:t>时间间隔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6019009"/>
                  </a:ext>
                </a:extLst>
              </a:tr>
              <a:tr h="184800">
                <a:tc>
                  <a:txBody>
                    <a:bodyPr/>
                    <a:lstStyle/>
                    <a:p>
                      <a:pPr indent="125730" algn="just">
                        <a:lnSpc>
                          <a:spcPts val="1380"/>
                        </a:lnSpc>
                      </a:pPr>
                      <a:r>
                        <a:rPr lang="en-US" sz="900">
                          <a:effectLst/>
                        </a:rPr>
                        <a:t>Enum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8595" algn="just">
                        <a:lnSpc>
                          <a:spcPts val="1380"/>
                        </a:lnSpc>
                      </a:pPr>
                      <a:r>
                        <a:rPr lang="en-US" sz="900">
                          <a:effectLst/>
                        </a:rPr>
                        <a:t>str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1460" algn="just">
                        <a:lnSpc>
                          <a:spcPts val="1380"/>
                        </a:lnSpc>
                      </a:pPr>
                      <a:r>
                        <a:rPr lang="zh-CN" sz="900">
                          <a:effectLst/>
                        </a:rPr>
                        <a:t>一组字符串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6191408"/>
                  </a:ext>
                </a:extLst>
              </a:tr>
              <a:tr h="184800">
                <a:tc>
                  <a:txBody>
                    <a:bodyPr/>
                    <a:lstStyle/>
                    <a:p>
                      <a:pPr indent="125730" algn="just">
                        <a:lnSpc>
                          <a:spcPts val="1380"/>
                        </a:lnSpc>
                      </a:pPr>
                      <a:r>
                        <a:rPr lang="en-US" sz="900">
                          <a:effectLst/>
                        </a:rPr>
                        <a:t>PickleType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8595" algn="just">
                        <a:lnSpc>
                          <a:spcPts val="1380"/>
                        </a:lnSpc>
                      </a:pPr>
                      <a:r>
                        <a:rPr lang="zh-CN" sz="900">
                          <a:effectLst/>
                        </a:rPr>
                        <a:t>任何</a:t>
                      </a:r>
                      <a:r>
                        <a:rPr lang="en-US" sz="900">
                          <a:effectLst/>
                        </a:rPr>
                        <a:t>Python</a:t>
                      </a:r>
                      <a:r>
                        <a:rPr lang="zh-CN" sz="900">
                          <a:effectLst/>
                        </a:rPr>
                        <a:t>对象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1460" algn="just">
                        <a:lnSpc>
                          <a:spcPts val="1380"/>
                        </a:lnSpc>
                      </a:pPr>
                      <a:r>
                        <a:rPr lang="zh-CN" sz="900">
                          <a:effectLst/>
                        </a:rPr>
                        <a:t>自动化使用</a:t>
                      </a:r>
                      <a:r>
                        <a:rPr lang="en-US" sz="900">
                          <a:effectLst/>
                        </a:rPr>
                        <a:t>Pickle</a:t>
                      </a:r>
                      <a:r>
                        <a:rPr lang="zh-CN" sz="900">
                          <a:effectLst/>
                        </a:rPr>
                        <a:t>序列化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4514250"/>
                  </a:ext>
                </a:extLst>
              </a:tr>
              <a:tr h="184800">
                <a:tc>
                  <a:txBody>
                    <a:bodyPr/>
                    <a:lstStyle/>
                    <a:p>
                      <a:pPr indent="125730" algn="just">
                        <a:lnSpc>
                          <a:spcPts val="1380"/>
                        </a:lnSpc>
                      </a:pPr>
                      <a:r>
                        <a:rPr lang="en-US" sz="900">
                          <a:effectLst/>
                        </a:rPr>
                        <a:t>LargeBinary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8595" algn="just">
                        <a:lnSpc>
                          <a:spcPts val="1380"/>
                        </a:lnSpc>
                      </a:pPr>
                      <a:r>
                        <a:rPr lang="en-US" sz="900">
                          <a:effectLst/>
                        </a:rPr>
                        <a:t>str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1460" algn="just">
                        <a:lnSpc>
                          <a:spcPts val="1380"/>
                        </a:lnSpc>
                      </a:pPr>
                      <a:r>
                        <a:rPr lang="zh-CN" sz="900" dirty="0">
                          <a:effectLst/>
                        </a:rPr>
                        <a:t>二进制文件</a:t>
                      </a:r>
                      <a:endParaRPr lang="zh-CN" sz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779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613933"/>
      </p:ext>
    </p:extLst>
  </p:cSld>
  <p:clrMapOvr>
    <a:masterClrMapping/>
  </p:clrMapOvr>
  <p:transition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 常用的</a:t>
            </a:r>
            <a:r>
              <a:rPr lang="en-US" altLang="zh-CN" sz="3200" dirty="0" err="1">
                <a:latin typeface="+mj-lt"/>
                <a:ea typeface="+mj-ea"/>
                <a:cs typeface="+mj-cs"/>
              </a:rPr>
              <a:t>SQLAlchemy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列选项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E3230F0-6415-4EDB-93D0-59503C0F5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640876"/>
              </p:ext>
            </p:extLst>
          </p:nvPr>
        </p:nvGraphicFramePr>
        <p:xfrm>
          <a:off x="990600" y="1733550"/>
          <a:ext cx="7162800" cy="2209802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643544">
                  <a:extLst>
                    <a:ext uri="{9D8B030D-6E8A-4147-A177-3AD203B41FA5}">
                      <a16:colId xmlns:a16="http://schemas.microsoft.com/office/drawing/2014/main" val="3862030359"/>
                    </a:ext>
                  </a:extLst>
                </a:gridCol>
                <a:gridCol w="4519256">
                  <a:extLst>
                    <a:ext uri="{9D8B030D-6E8A-4147-A177-3AD203B41FA5}">
                      <a16:colId xmlns:a16="http://schemas.microsoft.com/office/drawing/2014/main" val="1442375277"/>
                    </a:ext>
                  </a:extLst>
                </a:gridCol>
              </a:tblGrid>
              <a:tr h="365422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100" kern="100" dirty="0">
                          <a:effectLst/>
                        </a:rPr>
                        <a:t>选</a:t>
                      </a:r>
                      <a:r>
                        <a:rPr lang="en-US" sz="1100" kern="100" dirty="0">
                          <a:effectLst/>
                        </a:rPr>
                        <a:t>  </a:t>
                      </a:r>
                      <a:r>
                        <a:rPr lang="zh-CN" sz="1100" kern="100" dirty="0">
                          <a:effectLst/>
                        </a:rPr>
                        <a:t>项</a:t>
                      </a:r>
                      <a:r>
                        <a:rPr lang="en-US" sz="1100" kern="100" dirty="0">
                          <a:effectLst/>
                        </a:rPr>
                        <a:t>  </a:t>
                      </a:r>
                      <a:r>
                        <a:rPr lang="zh-CN" sz="1100" kern="100" dirty="0">
                          <a:effectLst/>
                        </a:rPr>
                        <a:t>名</a:t>
                      </a:r>
                      <a:endParaRPr lang="zh-CN" sz="1100" kern="1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100" kern="100">
                          <a:effectLst/>
                        </a:rPr>
                        <a:t>说</a:t>
                      </a:r>
                      <a:r>
                        <a:rPr lang="en-US" sz="1100" kern="100">
                          <a:effectLst/>
                        </a:rPr>
                        <a:t>    </a:t>
                      </a:r>
                      <a:r>
                        <a:rPr lang="zh-CN" sz="1100" kern="100">
                          <a:effectLst/>
                        </a:rPr>
                        <a:t>明</a:t>
                      </a:r>
                      <a:endParaRPr lang="zh-CN" sz="11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29437551"/>
                  </a:ext>
                </a:extLst>
              </a:tr>
              <a:tr h="368876">
                <a:tc>
                  <a:txBody>
                    <a:bodyPr/>
                    <a:lstStyle/>
                    <a:p>
                      <a:pPr indent="70866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primary_key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71450" algn="just">
                        <a:lnSpc>
                          <a:spcPts val="1400"/>
                        </a:lnSpc>
                      </a:pPr>
                      <a:r>
                        <a:rPr lang="zh-CN" sz="1100">
                          <a:effectLst/>
                        </a:rPr>
                        <a:t>设为</a:t>
                      </a:r>
                      <a:r>
                        <a:rPr lang="en-US" sz="1100">
                          <a:effectLst/>
                        </a:rPr>
                        <a:t>True</a:t>
                      </a:r>
                      <a:r>
                        <a:rPr lang="zh-CN" sz="1100">
                          <a:effectLst/>
                        </a:rPr>
                        <a:t>，表示该列就是表的主键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8461606"/>
                  </a:ext>
                </a:extLst>
              </a:tr>
              <a:tr h="368876">
                <a:tc>
                  <a:txBody>
                    <a:bodyPr/>
                    <a:lstStyle/>
                    <a:p>
                      <a:pPr indent="70866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unique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71450" algn="just">
                        <a:lnSpc>
                          <a:spcPts val="1400"/>
                        </a:lnSpc>
                      </a:pPr>
                      <a:r>
                        <a:rPr lang="zh-CN" sz="1100">
                          <a:effectLst/>
                        </a:rPr>
                        <a:t>设为</a:t>
                      </a:r>
                      <a:r>
                        <a:rPr lang="en-US" sz="1100">
                          <a:effectLst/>
                        </a:rPr>
                        <a:t>True</a:t>
                      </a:r>
                      <a:r>
                        <a:rPr lang="zh-CN" sz="1100">
                          <a:effectLst/>
                        </a:rPr>
                        <a:t>，表示该列不允许出现重复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1198064"/>
                  </a:ext>
                </a:extLst>
              </a:tr>
              <a:tr h="368876">
                <a:tc>
                  <a:txBody>
                    <a:bodyPr/>
                    <a:lstStyle/>
                    <a:p>
                      <a:pPr indent="70866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index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71450" algn="just">
                        <a:lnSpc>
                          <a:spcPts val="1400"/>
                        </a:lnSpc>
                      </a:pPr>
                      <a:r>
                        <a:rPr lang="zh-CN" sz="1100">
                          <a:effectLst/>
                        </a:rPr>
                        <a:t>设为</a:t>
                      </a:r>
                      <a:r>
                        <a:rPr lang="en-US" sz="1100">
                          <a:effectLst/>
                        </a:rPr>
                        <a:t>True</a:t>
                      </a:r>
                      <a:r>
                        <a:rPr lang="zh-CN" sz="1100">
                          <a:effectLst/>
                        </a:rPr>
                        <a:t>，表示为该列创建索引，提升查询效率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9488191"/>
                  </a:ext>
                </a:extLst>
              </a:tr>
              <a:tr h="368876">
                <a:tc>
                  <a:txBody>
                    <a:bodyPr/>
                    <a:lstStyle/>
                    <a:p>
                      <a:pPr indent="70866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nullable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71450" algn="just">
                        <a:lnSpc>
                          <a:spcPts val="1400"/>
                        </a:lnSpc>
                      </a:pPr>
                      <a:r>
                        <a:rPr lang="zh-CN" sz="1100">
                          <a:effectLst/>
                        </a:rPr>
                        <a:t>设为</a:t>
                      </a:r>
                      <a:r>
                        <a:rPr lang="en-US" sz="1100">
                          <a:effectLst/>
                        </a:rPr>
                        <a:t>True</a:t>
                      </a:r>
                      <a:r>
                        <a:rPr lang="zh-CN" sz="1100">
                          <a:effectLst/>
                        </a:rPr>
                        <a:t>，该列允许使用空值；设为</a:t>
                      </a:r>
                      <a:r>
                        <a:rPr lang="en-US" sz="1100">
                          <a:effectLst/>
                        </a:rPr>
                        <a:t>False</a:t>
                      </a:r>
                      <a:r>
                        <a:rPr lang="zh-CN" sz="1100">
                          <a:effectLst/>
                        </a:rPr>
                        <a:t>，该列不允许使用空值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2154528"/>
                  </a:ext>
                </a:extLst>
              </a:tr>
              <a:tr h="368876">
                <a:tc>
                  <a:txBody>
                    <a:bodyPr/>
                    <a:lstStyle/>
                    <a:p>
                      <a:pPr indent="70866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default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71450" algn="just">
                        <a:lnSpc>
                          <a:spcPts val="1400"/>
                        </a:lnSpc>
                      </a:pPr>
                      <a:r>
                        <a:rPr lang="zh-CN" sz="1100" dirty="0">
                          <a:effectLst/>
                        </a:rPr>
                        <a:t>为该列定义默认值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8353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430633"/>
      </p:ext>
    </p:extLst>
  </p:cSld>
  <p:clrMapOvr>
    <a:masterClrMapping/>
  </p:clrMapOvr>
  <p:transition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数据表关系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8" name="图片 24">
            <a:extLst>
              <a:ext uri="{FF2B5EF4-FFF2-40B4-BE49-F238E27FC236}">
                <a16:creationId xmlns:a16="http://schemas.microsoft.com/office/drawing/2014/main" id="{EA1994E1-A507-40F4-8494-B948A918C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236" y="1722438"/>
            <a:ext cx="6567527" cy="260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740359"/>
      </p:ext>
    </p:extLst>
  </p:cSld>
  <p:clrMapOvr>
    <a:masterClrMapping/>
  </p:clrMapOvr>
  <p:transition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常用的</a:t>
            </a:r>
            <a:r>
              <a:rPr lang="en-US" altLang="zh-CN" sz="3200" dirty="0" err="1">
                <a:latin typeface="+mj-lt"/>
                <a:ea typeface="+mj-ea"/>
                <a:cs typeface="+mj-cs"/>
              </a:rPr>
              <a:t>SQLAlchemy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关系选项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B6511D6-A915-409A-B638-7529FCAA6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847766"/>
              </p:ext>
            </p:extLst>
          </p:nvPr>
        </p:nvGraphicFramePr>
        <p:xfrm>
          <a:off x="1219200" y="1428750"/>
          <a:ext cx="7086600" cy="3048002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103159">
                  <a:extLst>
                    <a:ext uri="{9D8B030D-6E8A-4147-A177-3AD203B41FA5}">
                      <a16:colId xmlns:a16="http://schemas.microsoft.com/office/drawing/2014/main" val="3014714733"/>
                    </a:ext>
                  </a:extLst>
                </a:gridCol>
                <a:gridCol w="5983441">
                  <a:extLst>
                    <a:ext uri="{9D8B030D-6E8A-4147-A177-3AD203B41FA5}">
                      <a16:colId xmlns:a16="http://schemas.microsoft.com/office/drawing/2014/main" val="4180978646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900" kern="100">
                          <a:effectLst/>
                        </a:rPr>
                        <a:t>选</a:t>
                      </a:r>
                      <a:r>
                        <a:rPr lang="en-US" sz="900" kern="100">
                          <a:effectLst/>
                        </a:rPr>
                        <a:t>  </a:t>
                      </a:r>
                      <a:r>
                        <a:rPr lang="zh-CN" sz="900" kern="100">
                          <a:effectLst/>
                        </a:rPr>
                        <a:t>项</a:t>
                      </a:r>
                      <a:r>
                        <a:rPr lang="en-US" sz="900" kern="100">
                          <a:effectLst/>
                        </a:rPr>
                        <a:t>  </a:t>
                      </a:r>
                      <a:r>
                        <a:rPr lang="zh-CN" sz="900" kern="100">
                          <a:effectLst/>
                        </a:rPr>
                        <a:t>名</a:t>
                      </a:r>
                      <a:endParaRPr lang="zh-CN" sz="9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900" kern="100">
                          <a:effectLst/>
                        </a:rPr>
                        <a:t>说</a:t>
                      </a:r>
                      <a:r>
                        <a:rPr lang="en-US" sz="900" kern="100">
                          <a:effectLst/>
                        </a:rPr>
                        <a:t>    </a:t>
                      </a:r>
                      <a:r>
                        <a:rPr lang="zh-CN" sz="900" kern="100">
                          <a:effectLst/>
                        </a:rPr>
                        <a:t>明</a:t>
                      </a:r>
                      <a:endParaRPr lang="zh-CN" sz="9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1940964"/>
                  </a:ext>
                </a:extLst>
              </a:tr>
              <a:tr h="195309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900">
                          <a:effectLst/>
                        </a:rPr>
                        <a:t>backref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900">
                          <a:effectLst/>
                        </a:rPr>
                        <a:t>在关系的另一个模型中添加反向引用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8248470"/>
                  </a:ext>
                </a:extLst>
              </a:tr>
              <a:tr h="40859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900">
                          <a:effectLst/>
                        </a:rPr>
                        <a:t>primaryjoin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900">
                          <a:effectLst/>
                        </a:rPr>
                        <a:t>明确指定两个模型之间使用的联结条件，只在模棱两可的关系中需要指定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6784269"/>
                  </a:ext>
                </a:extLst>
              </a:tr>
              <a:tr h="620051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900">
                          <a:effectLst/>
                        </a:rPr>
                        <a:t>lazy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900">
                          <a:effectLst/>
                        </a:rPr>
                        <a:t>指定如何加载相关记录，可选值有</a:t>
                      </a:r>
                      <a:r>
                        <a:rPr lang="en-US" sz="900">
                          <a:effectLst/>
                        </a:rPr>
                        <a:t>select</a:t>
                      </a:r>
                      <a:r>
                        <a:rPr lang="zh-CN" sz="900">
                          <a:effectLst/>
                        </a:rPr>
                        <a:t>（首次访问时按需加载）、</a:t>
                      </a:r>
                      <a:r>
                        <a:rPr lang="en-US" sz="900">
                          <a:effectLst/>
                        </a:rPr>
                        <a:t>immediate</a:t>
                      </a:r>
                      <a:r>
                        <a:rPr lang="zh-CN" sz="900">
                          <a:effectLst/>
                        </a:rPr>
                        <a:t>（源对象加载后加载）、</a:t>
                      </a:r>
                      <a:r>
                        <a:rPr lang="en-US" sz="900">
                          <a:effectLst/>
                        </a:rPr>
                        <a:t>joined</a:t>
                      </a:r>
                      <a:r>
                        <a:rPr lang="zh-CN" sz="900">
                          <a:effectLst/>
                        </a:rPr>
                        <a:t>（加载记录，但使用联结）、</a:t>
                      </a:r>
                      <a:r>
                        <a:rPr lang="en-US" sz="900">
                          <a:effectLst/>
                        </a:rPr>
                        <a:t>subquery</a:t>
                      </a:r>
                      <a:r>
                        <a:rPr lang="zh-CN" sz="900">
                          <a:effectLst/>
                        </a:rPr>
                        <a:t>（立即加载，但使用子查询）、</a:t>
                      </a:r>
                      <a:r>
                        <a:rPr lang="en-US" sz="900">
                          <a:effectLst/>
                        </a:rPr>
                        <a:t>noload</a:t>
                      </a:r>
                      <a:r>
                        <a:rPr lang="zh-CN" sz="900">
                          <a:effectLst/>
                        </a:rPr>
                        <a:t>（永不加载）和</a:t>
                      </a:r>
                      <a:r>
                        <a:rPr lang="en-US" sz="900">
                          <a:effectLst/>
                        </a:rPr>
                        <a:t>dynamic</a:t>
                      </a:r>
                      <a:r>
                        <a:rPr lang="zh-CN" sz="900">
                          <a:effectLst/>
                        </a:rPr>
                        <a:t>（不加载记录，但提供加载记录的查询）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8749204"/>
                  </a:ext>
                </a:extLst>
              </a:tr>
              <a:tr h="195309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900">
                          <a:effectLst/>
                        </a:rPr>
                        <a:t>uselist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900">
                          <a:effectLst/>
                        </a:rPr>
                        <a:t>如果设为</a:t>
                      </a:r>
                      <a:r>
                        <a:rPr lang="en-US" sz="900">
                          <a:effectLst/>
                        </a:rPr>
                        <a:t>False</a:t>
                      </a:r>
                      <a:r>
                        <a:rPr lang="zh-CN" sz="900">
                          <a:effectLst/>
                        </a:rPr>
                        <a:t>，不使用列表，而使用标量值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35249"/>
                  </a:ext>
                </a:extLst>
              </a:tr>
              <a:tr h="40859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900">
                          <a:effectLst/>
                        </a:rPr>
                        <a:t>order_by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900">
                          <a:effectLst/>
                        </a:rPr>
                        <a:t>指定关系中记录的排序方式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9332140"/>
                  </a:ext>
                </a:extLst>
              </a:tr>
              <a:tr h="40859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900">
                          <a:effectLst/>
                        </a:rPr>
                        <a:t>secondary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900">
                          <a:effectLst/>
                        </a:rPr>
                        <a:t>指定多对多关系表的名字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4848"/>
                  </a:ext>
                </a:extLst>
              </a:tr>
              <a:tr h="40859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900">
                          <a:effectLst/>
                        </a:rPr>
                        <a:t>secondaryjoin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900" dirty="0" err="1">
                          <a:effectLst/>
                        </a:rPr>
                        <a:t>SQLAlchemy</a:t>
                      </a:r>
                      <a:r>
                        <a:rPr lang="zh-CN" sz="900" dirty="0">
                          <a:effectLst/>
                        </a:rPr>
                        <a:t>无法自行决定时，指定多对多关系中的二级联结条件</a:t>
                      </a:r>
                      <a:endParaRPr lang="zh-CN" sz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0153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091945"/>
      </p:ext>
    </p:extLst>
  </p:cSld>
  <p:clrMapOvr>
    <a:masterClrMapping/>
  </p:clrMapOvr>
  <p:transition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常用的</a:t>
            </a:r>
            <a:r>
              <a:rPr lang="en-US" altLang="zh-CN" sz="3200" dirty="0" err="1">
                <a:latin typeface="+mj-lt"/>
                <a:ea typeface="+mj-ea"/>
                <a:cs typeface="+mj-cs"/>
              </a:rPr>
              <a:t>SQLAlchemy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查询过滤器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5A07DD3-2A8E-45F4-8210-FE8F43758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016405"/>
              </p:ext>
            </p:extLst>
          </p:nvPr>
        </p:nvGraphicFramePr>
        <p:xfrm>
          <a:off x="1295400" y="1581150"/>
          <a:ext cx="7086600" cy="259080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525198">
                  <a:extLst>
                    <a:ext uri="{9D8B030D-6E8A-4147-A177-3AD203B41FA5}">
                      <a16:colId xmlns:a16="http://schemas.microsoft.com/office/drawing/2014/main" val="924581149"/>
                    </a:ext>
                  </a:extLst>
                </a:gridCol>
                <a:gridCol w="5561402">
                  <a:extLst>
                    <a:ext uri="{9D8B030D-6E8A-4147-A177-3AD203B41FA5}">
                      <a16:colId xmlns:a16="http://schemas.microsoft.com/office/drawing/2014/main" val="2448075646"/>
                    </a:ext>
                  </a:extLst>
                </a:gridCol>
              </a:tblGrid>
              <a:tr h="367141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900" kern="100">
                          <a:effectLst/>
                        </a:rPr>
                        <a:t>过</a:t>
                      </a:r>
                      <a:r>
                        <a:rPr lang="en-US" sz="900" kern="100">
                          <a:effectLst/>
                        </a:rPr>
                        <a:t>  </a:t>
                      </a:r>
                      <a:r>
                        <a:rPr lang="zh-CN" sz="900" kern="100">
                          <a:effectLst/>
                        </a:rPr>
                        <a:t>滤</a:t>
                      </a:r>
                      <a:r>
                        <a:rPr lang="en-US" sz="900" kern="100">
                          <a:effectLst/>
                        </a:rPr>
                        <a:t>  </a:t>
                      </a:r>
                      <a:r>
                        <a:rPr lang="zh-CN" sz="900" kern="100">
                          <a:effectLst/>
                        </a:rPr>
                        <a:t>器</a:t>
                      </a:r>
                      <a:endParaRPr lang="zh-CN" sz="9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900" kern="100">
                          <a:effectLst/>
                        </a:rPr>
                        <a:t>说</a:t>
                      </a:r>
                      <a:r>
                        <a:rPr lang="en-US" sz="900" kern="100">
                          <a:effectLst/>
                        </a:rPr>
                        <a:t>    </a:t>
                      </a:r>
                      <a:r>
                        <a:rPr lang="zh-CN" sz="900" kern="100">
                          <a:effectLst/>
                        </a:rPr>
                        <a:t>明</a:t>
                      </a:r>
                      <a:endParaRPr lang="zh-CN" sz="9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1280124"/>
                  </a:ext>
                </a:extLst>
              </a:tr>
              <a:tr h="370610">
                <a:tc>
                  <a:txBody>
                    <a:bodyPr/>
                    <a:lstStyle/>
                    <a:p>
                      <a:pPr indent="308610" algn="just">
                        <a:lnSpc>
                          <a:spcPts val="1400"/>
                        </a:lnSpc>
                      </a:pPr>
                      <a:r>
                        <a:rPr lang="en-US" sz="900">
                          <a:effectLst/>
                        </a:rPr>
                        <a:t>filter()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770255" algn="just">
                        <a:lnSpc>
                          <a:spcPts val="1400"/>
                        </a:lnSpc>
                      </a:pPr>
                      <a:r>
                        <a:rPr lang="zh-CN" sz="900">
                          <a:effectLst/>
                        </a:rPr>
                        <a:t>把过滤器添加到原查询上，返回一个新查询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9116701"/>
                  </a:ext>
                </a:extLst>
              </a:tr>
              <a:tr h="370610">
                <a:tc>
                  <a:txBody>
                    <a:bodyPr/>
                    <a:lstStyle/>
                    <a:p>
                      <a:pPr indent="308610" algn="just">
                        <a:lnSpc>
                          <a:spcPts val="1400"/>
                        </a:lnSpc>
                      </a:pPr>
                      <a:r>
                        <a:rPr lang="en-US" sz="900">
                          <a:effectLst/>
                        </a:rPr>
                        <a:t>filter_by()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770255" algn="just">
                        <a:lnSpc>
                          <a:spcPts val="1400"/>
                        </a:lnSpc>
                      </a:pPr>
                      <a:r>
                        <a:rPr lang="zh-CN" sz="900">
                          <a:effectLst/>
                        </a:rPr>
                        <a:t>把等值过滤器添加到原查询上，返回一个新查询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7104543"/>
                  </a:ext>
                </a:extLst>
              </a:tr>
              <a:tr h="370610">
                <a:tc>
                  <a:txBody>
                    <a:bodyPr/>
                    <a:lstStyle/>
                    <a:p>
                      <a:pPr indent="308610" algn="just">
                        <a:lnSpc>
                          <a:spcPts val="1400"/>
                        </a:lnSpc>
                      </a:pPr>
                      <a:r>
                        <a:rPr lang="en-US" sz="900">
                          <a:effectLst/>
                        </a:rPr>
                        <a:t>limit()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770255" algn="just">
                        <a:lnSpc>
                          <a:spcPts val="1400"/>
                        </a:lnSpc>
                      </a:pPr>
                      <a:r>
                        <a:rPr lang="zh-CN" sz="900">
                          <a:effectLst/>
                        </a:rPr>
                        <a:t>使用指定的值限制原查询返回的结果数量，返回一个新查询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1508603"/>
                  </a:ext>
                </a:extLst>
              </a:tr>
              <a:tr h="370610">
                <a:tc>
                  <a:txBody>
                    <a:bodyPr/>
                    <a:lstStyle/>
                    <a:p>
                      <a:pPr indent="308610" algn="just">
                        <a:lnSpc>
                          <a:spcPts val="1400"/>
                        </a:lnSpc>
                      </a:pPr>
                      <a:r>
                        <a:rPr lang="en-US" sz="900">
                          <a:effectLst/>
                        </a:rPr>
                        <a:t>offset()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770255" algn="just">
                        <a:lnSpc>
                          <a:spcPts val="1400"/>
                        </a:lnSpc>
                      </a:pPr>
                      <a:r>
                        <a:rPr lang="zh-CN" sz="900">
                          <a:effectLst/>
                        </a:rPr>
                        <a:t>偏移原查询返回的结果，返回一个新查询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5950715"/>
                  </a:ext>
                </a:extLst>
              </a:tr>
              <a:tr h="370610">
                <a:tc>
                  <a:txBody>
                    <a:bodyPr/>
                    <a:lstStyle/>
                    <a:p>
                      <a:pPr indent="308610" algn="just">
                        <a:lnSpc>
                          <a:spcPts val="1400"/>
                        </a:lnSpc>
                      </a:pPr>
                      <a:r>
                        <a:rPr lang="en-US" sz="900">
                          <a:effectLst/>
                        </a:rPr>
                        <a:t>order_by()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770255" algn="just">
                        <a:lnSpc>
                          <a:spcPts val="1400"/>
                        </a:lnSpc>
                      </a:pPr>
                      <a:r>
                        <a:rPr lang="zh-CN" sz="900">
                          <a:effectLst/>
                        </a:rPr>
                        <a:t>根据指定条件对原查询结果进行排序，返回一个新查询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7173697"/>
                  </a:ext>
                </a:extLst>
              </a:tr>
              <a:tr h="370610">
                <a:tc>
                  <a:txBody>
                    <a:bodyPr/>
                    <a:lstStyle/>
                    <a:p>
                      <a:pPr indent="308610" algn="just">
                        <a:lnSpc>
                          <a:spcPts val="1400"/>
                        </a:lnSpc>
                      </a:pPr>
                      <a:r>
                        <a:rPr lang="en-US" sz="900">
                          <a:effectLst/>
                        </a:rPr>
                        <a:t>group_by()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770255" algn="just">
                        <a:lnSpc>
                          <a:spcPts val="1400"/>
                        </a:lnSpc>
                      </a:pPr>
                      <a:r>
                        <a:rPr lang="zh-CN" sz="900" dirty="0">
                          <a:effectLst/>
                        </a:rPr>
                        <a:t>根据指定条件对原查询进行分组，返回一个新查询</a:t>
                      </a:r>
                      <a:endParaRPr lang="zh-CN" sz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7899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669968"/>
      </p:ext>
    </p:extLst>
  </p:cSld>
  <p:clrMapOvr>
    <a:masterClrMapping/>
  </p:clrMapOvr>
  <p:transition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常用的</a:t>
            </a:r>
            <a:r>
              <a:rPr lang="en-US" altLang="zh-CN" sz="3200" dirty="0" err="1">
                <a:latin typeface="+mj-lt"/>
                <a:ea typeface="+mj-ea"/>
                <a:cs typeface="+mj-cs"/>
              </a:rPr>
              <a:t>SQLAlchemy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查询方法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06B28FB-4840-440F-BC2E-0AB3E745F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702699"/>
              </p:ext>
            </p:extLst>
          </p:nvPr>
        </p:nvGraphicFramePr>
        <p:xfrm>
          <a:off x="1295400" y="1657350"/>
          <a:ext cx="7162800" cy="2666997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541598">
                  <a:extLst>
                    <a:ext uri="{9D8B030D-6E8A-4147-A177-3AD203B41FA5}">
                      <a16:colId xmlns:a16="http://schemas.microsoft.com/office/drawing/2014/main" val="3727421011"/>
                    </a:ext>
                  </a:extLst>
                </a:gridCol>
                <a:gridCol w="5621202">
                  <a:extLst>
                    <a:ext uri="{9D8B030D-6E8A-4147-A177-3AD203B41FA5}">
                      <a16:colId xmlns:a16="http://schemas.microsoft.com/office/drawing/2014/main" val="3592444001"/>
                    </a:ext>
                  </a:extLst>
                </a:gridCol>
              </a:tblGrid>
              <a:tr h="330642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900" kern="100">
                          <a:effectLst/>
                        </a:rPr>
                        <a:t>方</a:t>
                      </a:r>
                      <a:r>
                        <a:rPr lang="en-US" sz="900" kern="100">
                          <a:effectLst/>
                        </a:rPr>
                        <a:t>    </a:t>
                      </a:r>
                      <a:r>
                        <a:rPr lang="zh-CN" sz="900" kern="100">
                          <a:effectLst/>
                        </a:rPr>
                        <a:t>法</a:t>
                      </a:r>
                      <a:endParaRPr lang="zh-CN" sz="9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900" kern="100">
                          <a:effectLst/>
                        </a:rPr>
                        <a:t>说</a:t>
                      </a:r>
                      <a:r>
                        <a:rPr lang="en-US" sz="900" kern="100">
                          <a:effectLst/>
                        </a:rPr>
                        <a:t>    </a:t>
                      </a:r>
                      <a:r>
                        <a:rPr lang="zh-CN" sz="900" kern="100">
                          <a:effectLst/>
                        </a:rPr>
                        <a:t>明</a:t>
                      </a:r>
                      <a:endParaRPr lang="zh-CN" sz="9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992336"/>
                  </a:ext>
                </a:extLst>
              </a:tr>
              <a:tr h="333765">
                <a:tc>
                  <a:txBody>
                    <a:bodyPr/>
                    <a:lstStyle/>
                    <a:p>
                      <a:pPr indent="251460" algn="just">
                        <a:lnSpc>
                          <a:spcPts val="1400"/>
                        </a:lnSpc>
                      </a:pPr>
                      <a:r>
                        <a:rPr lang="en-US" sz="900">
                          <a:effectLst/>
                        </a:rPr>
                        <a:t>all()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1150" algn="just">
                        <a:lnSpc>
                          <a:spcPts val="1400"/>
                        </a:lnSpc>
                      </a:pPr>
                      <a:r>
                        <a:rPr lang="zh-CN" sz="900">
                          <a:effectLst/>
                        </a:rPr>
                        <a:t>以列表形式返回查询的所有结果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3637453"/>
                  </a:ext>
                </a:extLst>
              </a:tr>
              <a:tr h="333765">
                <a:tc>
                  <a:txBody>
                    <a:bodyPr/>
                    <a:lstStyle/>
                    <a:p>
                      <a:pPr indent="251460" algn="just">
                        <a:lnSpc>
                          <a:spcPts val="1400"/>
                        </a:lnSpc>
                      </a:pPr>
                      <a:r>
                        <a:rPr lang="en-US" sz="900">
                          <a:effectLst/>
                        </a:rPr>
                        <a:t>first()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1150" algn="just">
                        <a:lnSpc>
                          <a:spcPts val="1400"/>
                        </a:lnSpc>
                      </a:pPr>
                      <a:r>
                        <a:rPr lang="zh-CN" sz="900">
                          <a:effectLst/>
                        </a:rPr>
                        <a:t>返回查询的第一个结果，如果没有结果，返回</a:t>
                      </a:r>
                      <a:r>
                        <a:rPr lang="en-US" sz="900">
                          <a:effectLst/>
                        </a:rPr>
                        <a:t>None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6494887"/>
                  </a:ext>
                </a:extLst>
              </a:tr>
              <a:tr h="333765">
                <a:tc>
                  <a:txBody>
                    <a:bodyPr/>
                    <a:lstStyle/>
                    <a:p>
                      <a:pPr indent="251460" algn="just">
                        <a:lnSpc>
                          <a:spcPts val="1400"/>
                        </a:lnSpc>
                      </a:pPr>
                      <a:r>
                        <a:rPr lang="en-US" sz="900">
                          <a:effectLst/>
                        </a:rPr>
                        <a:t>first_or_404()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1150" algn="just">
                        <a:lnSpc>
                          <a:spcPts val="1400"/>
                        </a:lnSpc>
                      </a:pPr>
                      <a:r>
                        <a:rPr lang="zh-CN" sz="900">
                          <a:effectLst/>
                        </a:rPr>
                        <a:t>返回查询的第一个结果，如果没有结果，则终止请求，返回</a:t>
                      </a:r>
                      <a:r>
                        <a:rPr lang="en-US" sz="900">
                          <a:effectLst/>
                        </a:rPr>
                        <a:t>404</a:t>
                      </a:r>
                      <a:r>
                        <a:rPr lang="zh-CN" sz="900">
                          <a:effectLst/>
                        </a:rPr>
                        <a:t>错误响应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3102724"/>
                  </a:ext>
                </a:extLst>
              </a:tr>
              <a:tr h="333765">
                <a:tc>
                  <a:txBody>
                    <a:bodyPr/>
                    <a:lstStyle/>
                    <a:p>
                      <a:pPr indent="251460" algn="just">
                        <a:lnSpc>
                          <a:spcPts val="1400"/>
                        </a:lnSpc>
                      </a:pPr>
                      <a:r>
                        <a:rPr lang="en-US" sz="900">
                          <a:effectLst/>
                        </a:rPr>
                        <a:t>get()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1150" algn="just">
                        <a:lnSpc>
                          <a:spcPts val="1400"/>
                        </a:lnSpc>
                      </a:pPr>
                      <a:r>
                        <a:rPr lang="zh-CN" sz="900">
                          <a:effectLst/>
                        </a:rPr>
                        <a:t>返回指定主键对应的行，如果没有对应的行，返回</a:t>
                      </a:r>
                      <a:r>
                        <a:rPr lang="en-US" sz="900">
                          <a:effectLst/>
                        </a:rPr>
                        <a:t>None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1360865"/>
                  </a:ext>
                </a:extLst>
              </a:tr>
              <a:tr h="333765">
                <a:tc>
                  <a:txBody>
                    <a:bodyPr/>
                    <a:lstStyle/>
                    <a:p>
                      <a:pPr indent="251460" algn="just">
                        <a:lnSpc>
                          <a:spcPts val="1400"/>
                        </a:lnSpc>
                      </a:pPr>
                      <a:r>
                        <a:rPr lang="en-US" sz="900">
                          <a:effectLst/>
                        </a:rPr>
                        <a:t>get_or_404()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1150" algn="just">
                        <a:lnSpc>
                          <a:spcPts val="1400"/>
                        </a:lnSpc>
                      </a:pPr>
                      <a:r>
                        <a:rPr lang="zh-CN" sz="900">
                          <a:effectLst/>
                        </a:rPr>
                        <a:t>返回指定主键对应的行，如果没有对应的行，则终止请求，返回</a:t>
                      </a:r>
                      <a:r>
                        <a:rPr lang="en-US" sz="900">
                          <a:effectLst/>
                        </a:rPr>
                        <a:t>404</a:t>
                      </a:r>
                      <a:r>
                        <a:rPr lang="zh-CN" sz="900">
                          <a:effectLst/>
                        </a:rPr>
                        <a:t>错误响应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2514186"/>
                  </a:ext>
                </a:extLst>
              </a:tr>
              <a:tr h="333765">
                <a:tc>
                  <a:txBody>
                    <a:bodyPr/>
                    <a:lstStyle/>
                    <a:p>
                      <a:pPr indent="251460" algn="just">
                        <a:lnSpc>
                          <a:spcPts val="1400"/>
                        </a:lnSpc>
                      </a:pPr>
                      <a:r>
                        <a:rPr lang="en-US" sz="900">
                          <a:effectLst/>
                        </a:rPr>
                        <a:t>count()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1150" algn="just">
                        <a:lnSpc>
                          <a:spcPts val="1400"/>
                        </a:lnSpc>
                      </a:pPr>
                      <a:r>
                        <a:rPr lang="zh-CN" sz="900">
                          <a:effectLst/>
                        </a:rPr>
                        <a:t>返回查询结果的数量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2647445"/>
                  </a:ext>
                </a:extLst>
              </a:tr>
              <a:tr h="333765">
                <a:tc>
                  <a:txBody>
                    <a:bodyPr/>
                    <a:lstStyle/>
                    <a:p>
                      <a:pPr indent="251460" algn="just">
                        <a:lnSpc>
                          <a:spcPts val="1400"/>
                        </a:lnSpc>
                      </a:pPr>
                      <a:r>
                        <a:rPr lang="en-US" sz="900">
                          <a:effectLst/>
                        </a:rPr>
                        <a:t>paginate()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1150" algn="just">
                        <a:lnSpc>
                          <a:spcPts val="1400"/>
                        </a:lnSpc>
                      </a:pPr>
                      <a:r>
                        <a:rPr lang="zh-CN" sz="900" dirty="0">
                          <a:effectLst/>
                        </a:rPr>
                        <a:t>返回一个</a:t>
                      </a:r>
                      <a:r>
                        <a:rPr lang="en-US" sz="900" dirty="0">
                          <a:effectLst/>
                        </a:rPr>
                        <a:t>Paginate</a:t>
                      </a:r>
                      <a:r>
                        <a:rPr lang="zh-CN" sz="900" dirty="0">
                          <a:effectLst/>
                        </a:rPr>
                        <a:t>对象，包含指定范围内的结果</a:t>
                      </a:r>
                      <a:endParaRPr lang="zh-CN" sz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355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480145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066800" y="1657350"/>
            <a:ext cx="7010400" cy="2340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Request</a:t>
            </a:r>
            <a:r>
              <a:rPr lang="zh-CN" altLang="en-US" sz="2000" dirty="0"/>
              <a:t>请求对象封装了从客户端发来的请求报文，可以从其中获取请求报文中的所有数据。请求解析和响应封装实际上大部分是由</a:t>
            </a:r>
            <a:r>
              <a:rPr lang="en-US" altLang="zh-CN" sz="2000" dirty="0" err="1"/>
              <a:t>Werkzeug</a:t>
            </a:r>
            <a:r>
              <a:rPr lang="zh-CN" altLang="en-US" sz="2000" dirty="0"/>
              <a:t>完成的，</a:t>
            </a:r>
            <a:r>
              <a:rPr lang="en-US" altLang="zh-CN" sz="2000" dirty="0"/>
              <a:t>Flask</a:t>
            </a:r>
            <a:r>
              <a:rPr lang="zh-CN" altLang="en-US" sz="2000" dirty="0"/>
              <a:t>子类化</a:t>
            </a:r>
            <a:r>
              <a:rPr lang="en-US" altLang="zh-CN" sz="2000" dirty="0" err="1"/>
              <a:t>Werkzeug</a:t>
            </a:r>
            <a:r>
              <a:rPr lang="zh-CN" altLang="en-US" sz="2000" dirty="0"/>
              <a:t>的请求（</a:t>
            </a:r>
            <a:r>
              <a:rPr lang="en-US" altLang="zh-CN" sz="2000" dirty="0"/>
              <a:t>Request</a:t>
            </a:r>
            <a:r>
              <a:rPr lang="zh-CN" altLang="en-US" sz="2000" dirty="0"/>
              <a:t>）和响应（</a:t>
            </a:r>
            <a:r>
              <a:rPr lang="en-US" altLang="zh-CN" sz="2000" dirty="0"/>
              <a:t>Response</a:t>
            </a:r>
            <a:r>
              <a:rPr lang="zh-CN" altLang="en-US" sz="2000" dirty="0"/>
              <a:t>）对象，并添加了和程序相关的特定功能。</a:t>
            </a:r>
          </a:p>
        </p:txBody>
      </p:sp>
    </p:spTree>
    <p:extLst>
      <p:ext uri="{BB962C8B-B14F-4D97-AF65-F5344CB8AC3E}">
        <p14:creationId xmlns:p14="http://schemas.microsoft.com/office/powerpoint/2010/main" val="3227507758"/>
      </p:ext>
    </p:extLst>
  </p:cSld>
  <p:clrMapOvr>
    <a:masterClrMapping/>
  </p:clrMapOvr>
  <p:transition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504950"/>
            <a:ext cx="7420771" cy="198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10692" y="2154021"/>
            <a:ext cx="2008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7.5  </a:t>
            </a:r>
            <a:r>
              <a:rPr lang="zh-CN" altLang="en-US" sz="3600" b="1" dirty="0">
                <a:solidFill>
                  <a:schemeClr val="bg1"/>
                </a:solidFill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541336073"/>
      </p:ext>
    </p:extLst>
  </p:cSld>
  <p:clrMapOvr>
    <a:masterClrMapping/>
  </p:clrMapOvr>
  <p:transition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990600" y="1504950"/>
            <a:ext cx="7543800" cy="35052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        本章首先介绍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Controler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（控制器）相关内容，包括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Flask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框架请求类和响应类，以及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Cookie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和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Session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对象。接下来介绍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View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（视图）相关内容，包括常用的模板继承、消息闪现以及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404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错误页面等内容。最后介绍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Model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（模型）相关内容，包括使用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Flask-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SQLAlchemy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操作数据库等。通过本章的学习，读者将具备使用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Flask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框架开发一个功能完善的项目的能力。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3781675291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69342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Request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对象的常用属性和方法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1BE2246-F097-459B-A1BE-FC8E2FAE3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882792"/>
              </p:ext>
            </p:extLst>
          </p:nvPr>
        </p:nvGraphicFramePr>
        <p:xfrm>
          <a:off x="914400" y="1504950"/>
          <a:ext cx="7315200" cy="3276597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049264">
                  <a:extLst>
                    <a:ext uri="{9D8B030D-6E8A-4147-A177-3AD203B41FA5}">
                      <a16:colId xmlns:a16="http://schemas.microsoft.com/office/drawing/2014/main" val="1057626768"/>
                    </a:ext>
                  </a:extLst>
                </a:gridCol>
                <a:gridCol w="5265936">
                  <a:extLst>
                    <a:ext uri="{9D8B030D-6E8A-4147-A177-3AD203B41FA5}">
                      <a16:colId xmlns:a16="http://schemas.microsoft.com/office/drawing/2014/main" val="2285516775"/>
                    </a:ext>
                  </a:extLst>
                </a:gridCol>
              </a:tblGrid>
              <a:tr h="27070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zh-CN" sz="1100" kern="100">
                          <a:effectLst/>
                        </a:rPr>
                        <a:t>属性或方法</a:t>
                      </a:r>
                      <a:endParaRPr lang="zh-CN" sz="11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zh-CN" sz="1100" kern="100">
                          <a:effectLst/>
                        </a:rPr>
                        <a:t>说</a:t>
                      </a:r>
                      <a:r>
                        <a:rPr lang="en-US" sz="1100" kern="100">
                          <a:effectLst/>
                        </a:rPr>
                        <a:t>    </a:t>
                      </a:r>
                      <a:r>
                        <a:rPr lang="zh-CN" sz="1100" kern="100">
                          <a:effectLst/>
                        </a:rPr>
                        <a:t>明</a:t>
                      </a:r>
                      <a:endParaRPr lang="zh-CN" sz="11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539149"/>
                  </a:ext>
                </a:extLst>
              </a:tr>
              <a:tr h="273263">
                <a:tc>
                  <a:txBody>
                    <a:bodyPr/>
                    <a:lstStyle/>
                    <a:p>
                      <a:pPr indent="4572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form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23240" algn="just">
                        <a:lnSpc>
                          <a:spcPts val="1400"/>
                        </a:lnSpc>
                      </a:pPr>
                      <a:r>
                        <a:rPr lang="zh-CN" sz="1100">
                          <a:effectLst/>
                        </a:rPr>
                        <a:t>一个字典，存储请求提交的所有表单字段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4600316"/>
                  </a:ext>
                </a:extLst>
              </a:tr>
              <a:tr h="273263">
                <a:tc>
                  <a:txBody>
                    <a:bodyPr/>
                    <a:lstStyle/>
                    <a:p>
                      <a:pPr indent="4572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args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23240" algn="just">
                        <a:lnSpc>
                          <a:spcPts val="1400"/>
                        </a:lnSpc>
                      </a:pPr>
                      <a:r>
                        <a:rPr lang="zh-CN" sz="1100">
                          <a:effectLst/>
                        </a:rPr>
                        <a:t>一个字典，存储通过</a:t>
                      </a:r>
                      <a:r>
                        <a:rPr lang="en-US" sz="1100">
                          <a:effectLst/>
                        </a:rPr>
                        <a:t>URL</a:t>
                      </a:r>
                      <a:r>
                        <a:rPr lang="zh-CN" sz="1100">
                          <a:effectLst/>
                        </a:rPr>
                        <a:t>查询字符串传递的所有参数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8430842"/>
                  </a:ext>
                </a:extLst>
              </a:tr>
              <a:tr h="273263">
                <a:tc>
                  <a:txBody>
                    <a:bodyPr/>
                    <a:lstStyle/>
                    <a:p>
                      <a:pPr indent="4572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values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23240" algn="just">
                        <a:lnSpc>
                          <a:spcPts val="1400"/>
                        </a:lnSpc>
                      </a:pPr>
                      <a:r>
                        <a:rPr lang="zh-CN" sz="1100">
                          <a:effectLst/>
                        </a:rPr>
                        <a:t>一个字典，</a:t>
                      </a:r>
                      <a:r>
                        <a:rPr lang="en-US" sz="1100">
                          <a:effectLst/>
                        </a:rPr>
                        <a:t>form</a:t>
                      </a:r>
                      <a:r>
                        <a:rPr lang="zh-CN" sz="1100">
                          <a:effectLst/>
                        </a:rPr>
                        <a:t>和</a:t>
                      </a:r>
                      <a:r>
                        <a:rPr lang="en-US" sz="1100">
                          <a:effectLst/>
                        </a:rPr>
                        <a:t>args</a:t>
                      </a:r>
                      <a:r>
                        <a:rPr lang="zh-CN" sz="1100">
                          <a:effectLst/>
                        </a:rPr>
                        <a:t>的合集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8706576"/>
                  </a:ext>
                </a:extLst>
              </a:tr>
              <a:tr h="273263">
                <a:tc>
                  <a:txBody>
                    <a:bodyPr/>
                    <a:lstStyle/>
                    <a:p>
                      <a:pPr indent="4572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cookies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23240" algn="just">
                        <a:lnSpc>
                          <a:spcPts val="1400"/>
                        </a:lnSpc>
                      </a:pPr>
                      <a:r>
                        <a:rPr lang="zh-CN" sz="1100" dirty="0">
                          <a:effectLst/>
                        </a:rPr>
                        <a:t>一个字典，存储请求的所有</a:t>
                      </a:r>
                      <a:r>
                        <a:rPr lang="en-US" sz="1100" dirty="0">
                          <a:effectLst/>
                        </a:rPr>
                        <a:t>cookie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1157893"/>
                  </a:ext>
                </a:extLst>
              </a:tr>
              <a:tr h="273263">
                <a:tc>
                  <a:txBody>
                    <a:bodyPr/>
                    <a:lstStyle/>
                    <a:p>
                      <a:pPr indent="4572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headers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23240" algn="just">
                        <a:lnSpc>
                          <a:spcPts val="1400"/>
                        </a:lnSpc>
                      </a:pPr>
                      <a:r>
                        <a:rPr lang="zh-CN" sz="1100">
                          <a:effectLst/>
                        </a:rPr>
                        <a:t>一个字典，存储请求的所有</a:t>
                      </a:r>
                      <a:r>
                        <a:rPr lang="en-US" sz="1100">
                          <a:effectLst/>
                        </a:rPr>
                        <a:t>HTTP</a:t>
                      </a:r>
                      <a:r>
                        <a:rPr lang="zh-CN" sz="1100">
                          <a:effectLst/>
                        </a:rPr>
                        <a:t>首部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486094"/>
                  </a:ext>
                </a:extLst>
              </a:tr>
              <a:tr h="273263">
                <a:tc>
                  <a:txBody>
                    <a:bodyPr/>
                    <a:lstStyle/>
                    <a:p>
                      <a:pPr indent="4572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files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23240" algn="just">
                        <a:lnSpc>
                          <a:spcPts val="1400"/>
                        </a:lnSpc>
                      </a:pPr>
                      <a:r>
                        <a:rPr lang="zh-CN" sz="1100">
                          <a:effectLst/>
                        </a:rPr>
                        <a:t>一个字典，存储请求上传的所有文件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3551038"/>
                  </a:ext>
                </a:extLst>
              </a:tr>
              <a:tr h="273263">
                <a:tc>
                  <a:txBody>
                    <a:bodyPr/>
                    <a:lstStyle/>
                    <a:p>
                      <a:pPr indent="4572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get_data()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23240" algn="just">
                        <a:lnSpc>
                          <a:spcPts val="1400"/>
                        </a:lnSpc>
                      </a:pPr>
                      <a:r>
                        <a:rPr lang="zh-CN" sz="1100">
                          <a:effectLst/>
                        </a:rPr>
                        <a:t>返回请求主体缓冲的数据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4582055"/>
                  </a:ext>
                </a:extLst>
              </a:tr>
              <a:tr h="273263">
                <a:tc>
                  <a:txBody>
                    <a:bodyPr/>
                    <a:lstStyle/>
                    <a:p>
                      <a:pPr indent="4572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get_json()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23240" algn="just">
                        <a:lnSpc>
                          <a:spcPts val="1400"/>
                        </a:lnSpc>
                      </a:pPr>
                      <a:r>
                        <a:rPr lang="zh-CN" sz="1100">
                          <a:effectLst/>
                        </a:rPr>
                        <a:t>返回一个</a:t>
                      </a:r>
                      <a:r>
                        <a:rPr lang="en-US" sz="1100">
                          <a:effectLst/>
                        </a:rPr>
                        <a:t>Python</a:t>
                      </a:r>
                      <a:r>
                        <a:rPr lang="zh-CN" sz="1100">
                          <a:effectLst/>
                        </a:rPr>
                        <a:t>字典，包含解析请求主体后得到的</a:t>
                      </a:r>
                      <a:r>
                        <a:rPr lang="en-US" sz="1100">
                          <a:effectLst/>
                        </a:rPr>
                        <a:t>JSON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8371823"/>
                  </a:ext>
                </a:extLst>
              </a:tr>
              <a:tr h="273263">
                <a:tc>
                  <a:txBody>
                    <a:bodyPr/>
                    <a:lstStyle/>
                    <a:p>
                      <a:pPr indent="4572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blueprint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23240" algn="just">
                        <a:lnSpc>
                          <a:spcPts val="1400"/>
                        </a:lnSpc>
                      </a:pPr>
                      <a:r>
                        <a:rPr lang="zh-CN" sz="1100">
                          <a:effectLst/>
                        </a:rPr>
                        <a:t>处理请求的</a:t>
                      </a:r>
                      <a:r>
                        <a:rPr lang="en-US" sz="1100">
                          <a:effectLst/>
                        </a:rPr>
                        <a:t>Flask</a:t>
                      </a:r>
                      <a:r>
                        <a:rPr lang="zh-CN" sz="1100">
                          <a:effectLst/>
                        </a:rPr>
                        <a:t>蓝本的名称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3608816"/>
                  </a:ext>
                </a:extLst>
              </a:tr>
              <a:tr h="273263">
                <a:tc>
                  <a:txBody>
                    <a:bodyPr/>
                    <a:lstStyle/>
                    <a:p>
                      <a:pPr indent="4572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endpoint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23240" algn="just">
                        <a:lnSpc>
                          <a:spcPts val="1400"/>
                        </a:lnSpc>
                      </a:pPr>
                      <a:r>
                        <a:rPr lang="zh-CN" sz="1100">
                          <a:effectLst/>
                        </a:rPr>
                        <a:t>处理请求的</a:t>
                      </a:r>
                      <a:r>
                        <a:rPr lang="en-US" sz="1100">
                          <a:effectLst/>
                        </a:rPr>
                        <a:t>Flask</a:t>
                      </a:r>
                      <a:r>
                        <a:rPr lang="zh-CN" sz="1100">
                          <a:effectLst/>
                        </a:rPr>
                        <a:t>端点的名称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3607612"/>
                  </a:ext>
                </a:extLst>
              </a:tr>
              <a:tr h="273263">
                <a:tc>
                  <a:txBody>
                    <a:bodyPr/>
                    <a:lstStyle/>
                    <a:p>
                      <a:pPr indent="4572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method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23240" algn="just">
                        <a:lnSpc>
                          <a:spcPts val="1400"/>
                        </a:lnSpc>
                      </a:pPr>
                      <a:r>
                        <a:rPr lang="en-US" sz="1100" dirty="0">
                          <a:effectLst/>
                        </a:rPr>
                        <a:t>HTTP</a:t>
                      </a:r>
                      <a:r>
                        <a:rPr lang="zh-CN" sz="1100" dirty="0">
                          <a:effectLst/>
                        </a:rPr>
                        <a:t>请求方法，可以是</a:t>
                      </a:r>
                      <a:r>
                        <a:rPr lang="en-US" sz="1100" dirty="0">
                          <a:effectLst/>
                        </a:rPr>
                        <a:t>GET</a:t>
                      </a:r>
                      <a:r>
                        <a:rPr lang="zh-CN" sz="1100" dirty="0">
                          <a:effectLst/>
                        </a:rPr>
                        <a:t>或</a:t>
                      </a:r>
                      <a:r>
                        <a:rPr lang="en-US" sz="1100" dirty="0">
                          <a:effectLst/>
                        </a:rPr>
                        <a:t>POST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7879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151771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76962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Request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对象的常用属性和方法（续表）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75A24C3-CD0C-4C25-AA08-E047CD769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700972"/>
              </p:ext>
            </p:extLst>
          </p:nvPr>
        </p:nvGraphicFramePr>
        <p:xfrm>
          <a:off x="914400" y="1504950"/>
          <a:ext cx="7315200" cy="3276605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049263">
                  <a:extLst>
                    <a:ext uri="{9D8B030D-6E8A-4147-A177-3AD203B41FA5}">
                      <a16:colId xmlns:a16="http://schemas.microsoft.com/office/drawing/2014/main" val="1258257231"/>
                    </a:ext>
                  </a:extLst>
                </a:gridCol>
                <a:gridCol w="5265937">
                  <a:extLst>
                    <a:ext uri="{9D8B030D-6E8A-4147-A177-3AD203B41FA5}">
                      <a16:colId xmlns:a16="http://schemas.microsoft.com/office/drawing/2014/main" val="3243849050"/>
                    </a:ext>
                  </a:extLst>
                </a:gridCol>
              </a:tblGrid>
              <a:tr h="295335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100" kern="100">
                          <a:effectLst/>
                        </a:rPr>
                        <a:t>属性或方法</a:t>
                      </a:r>
                      <a:endParaRPr lang="zh-CN" sz="11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100" kern="100">
                          <a:effectLst/>
                        </a:rPr>
                        <a:t>说</a:t>
                      </a:r>
                      <a:r>
                        <a:rPr lang="en-US" sz="1100" kern="100">
                          <a:effectLst/>
                        </a:rPr>
                        <a:t>    </a:t>
                      </a:r>
                      <a:r>
                        <a:rPr lang="zh-CN" sz="1100" kern="100">
                          <a:effectLst/>
                        </a:rPr>
                        <a:t>明</a:t>
                      </a:r>
                      <a:endParaRPr lang="zh-CN" sz="11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77666891"/>
                  </a:ext>
                </a:extLst>
              </a:tr>
              <a:tr h="298127">
                <a:tc>
                  <a:txBody>
                    <a:bodyPr/>
                    <a:lstStyle/>
                    <a:p>
                      <a:pPr indent="4572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scheme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2324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URL</a:t>
                      </a:r>
                      <a:r>
                        <a:rPr lang="zh-CN" sz="1100">
                          <a:effectLst/>
                        </a:rPr>
                        <a:t>方案（</a:t>
                      </a:r>
                      <a:r>
                        <a:rPr lang="en-US" sz="1100">
                          <a:effectLst/>
                        </a:rPr>
                        <a:t>http</a:t>
                      </a:r>
                      <a:r>
                        <a:rPr lang="zh-CN" sz="1100">
                          <a:effectLst/>
                        </a:rPr>
                        <a:t>或</a:t>
                      </a:r>
                      <a:r>
                        <a:rPr lang="en-US" sz="1100">
                          <a:effectLst/>
                        </a:rPr>
                        <a:t>https</a:t>
                      </a:r>
                      <a:r>
                        <a:rPr lang="zh-CN" sz="1100">
                          <a:effectLst/>
                        </a:rPr>
                        <a:t>）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5933225"/>
                  </a:ext>
                </a:extLst>
              </a:tr>
              <a:tr h="298127">
                <a:tc>
                  <a:txBody>
                    <a:bodyPr/>
                    <a:lstStyle/>
                    <a:p>
                      <a:pPr indent="4572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is_secure()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23240" algn="just">
                        <a:lnSpc>
                          <a:spcPts val="1400"/>
                        </a:lnSpc>
                      </a:pPr>
                      <a:r>
                        <a:rPr lang="zh-CN" sz="1100">
                          <a:effectLst/>
                        </a:rPr>
                        <a:t>通过安全的连接（</a:t>
                      </a:r>
                      <a:r>
                        <a:rPr lang="en-US" sz="1100">
                          <a:effectLst/>
                        </a:rPr>
                        <a:t>HTTPS</a:t>
                      </a:r>
                      <a:r>
                        <a:rPr lang="zh-CN" sz="1100">
                          <a:effectLst/>
                        </a:rPr>
                        <a:t>）发送请求时，返回</a:t>
                      </a:r>
                      <a:r>
                        <a:rPr lang="en-US" sz="1100">
                          <a:effectLst/>
                        </a:rPr>
                        <a:t>True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3657171"/>
                  </a:ext>
                </a:extLst>
              </a:tr>
              <a:tr h="298127">
                <a:tc>
                  <a:txBody>
                    <a:bodyPr/>
                    <a:lstStyle/>
                    <a:p>
                      <a:pPr indent="4572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host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23240" algn="just">
                        <a:lnSpc>
                          <a:spcPts val="1400"/>
                        </a:lnSpc>
                      </a:pPr>
                      <a:r>
                        <a:rPr lang="zh-CN" sz="1100">
                          <a:effectLst/>
                        </a:rPr>
                        <a:t>请求定义的主机名，如果客户端定义了端口号，还包括端口号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0953545"/>
                  </a:ext>
                </a:extLst>
              </a:tr>
              <a:tr h="298127">
                <a:tc>
                  <a:txBody>
                    <a:bodyPr/>
                    <a:lstStyle/>
                    <a:p>
                      <a:pPr indent="4572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path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2324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URL</a:t>
                      </a:r>
                      <a:r>
                        <a:rPr lang="zh-CN" sz="1100">
                          <a:effectLst/>
                        </a:rPr>
                        <a:t>的路径部分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7701255"/>
                  </a:ext>
                </a:extLst>
              </a:tr>
              <a:tr h="298127">
                <a:tc>
                  <a:txBody>
                    <a:bodyPr/>
                    <a:lstStyle/>
                    <a:p>
                      <a:pPr indent="457200" algn="just">
                        <a:lnSpc>
                          <a:spcPts val="1400"/>
                        </a:lnSpc>
                      </a:pPr>
                      <a:r>
                        <a:rPr lang="en-US" sz="1100" dirty="0" err="1">
                          <a:effectLst/>
                        </a:rPr>
                        <a:t>query_string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2324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URL</a:t>
                      </a:r>
                      <a:r>
                        <a:rPr lang="zh-CN" sz="1100">
                          <a:effectLst/>
                        </a:rPr>
                        <a:t>的查询字符串部分，返回原始二进制值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0793571"/>
                  </a:ext>
                </a:extLst>
              </a:tr>
              <a:tr h="298127">
                <a:tc>
                  <a:txBody>
                    <a:bodyPr/>
                    <a:lstStyle/>
                    <a:p>
                      <a:pPr indent="4572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full_path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2324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URL</a:t>
                      </a:r>
                      <a:r>
                        <a:rPr lang="zh-CN" sz="1100">
                          <a:effectLst/>
                        </a:rPr>
                        <a:t>的路径和查询字符串部分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0767597"/>
                  </a:ext>
                </a:extLst>
              </a:tr>
              <a:tr h="298127">
                <a:tc>
                  <a:txBody>
                    <a:bodyPr/>
                    <a:lstStyle/>
                    <a:p>
                      <a:pPr indent="4572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url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23240" algn="just">
                        <a:lnSpc>
                          <a:spcPts val="1400"/>
                        </a:lnSpc>
                      </a:pPr>
                      <a:r>
                        <a:rPr lang="zh-CN" sz="1100">
                          <a:effectLst/>
                        </a:rPr>
                        <a:t>客户端请求的完整</a:t>
                      </a:r>
                      <a:r>
                        <a:rPr lang="en-US" sz="1100">
                          <a:effectLst/>
                        </a:rPr>
                        <a:t>URL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534457"/>
                  </a:ext>
                </a:extLst>
              </a:tr>
              <a:tr h="298127">
                <a:tc>
                  <a:txBody>
                    <a:bodyPr/>
                    <a:lstStyle/>
                    <a:p>
                      <a:pPr indent="4572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base_url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23240" algn="just">
                        <a:lnSpc>
                          <a:spcPts val="1400"/>
                        </a:lnSpc>
                      </a:pPr>
                      <a:r>
                        <a:rPr lang="zh-CN" sz="1100">
                          <a:effectLst/>
                        </a:rPr>
                        <a:t>同</a:t>
                      </a:r>
                      <a:r>
                        <a:rPr lang="en-US" sz="1100">
                          <a:effectLst/>
                        </a:rPr>
                        <a:t>url</a:t>
                      </a:r>
                      <a:r>
                        <a:rPr lang="zh-CN" sz="1100">
                          <a:effectLst/>
                        </a:rPr>
                        <a:t>，但没有查询字符串部分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4928592"/>
                  </a:ext>
                </a:extLst>
              </a:tr>
              <a:tr h="298127">
                <a:tc>
                  <a:txBody>
                    <a:bodyPr/>
                    <a:lstStyle/>
                    <a:p>
                      <a:pPr indent="4572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remote_addr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23240" algn="just">
                        <a:lnSpc>
                          <a:spcPts val="1400"/>
                        </a:lnSpc>
                      </a:pPr>
                      <a:r>
                        <a:rPr lang="zh-CN" sz="1100">
                          <a:effectLst/>
                        </a:rPr>
                        <a:t>客户端的</a:t>
                      </a:r>
                      <a:r>
                        <a:rPr lang="en-US" sz="1100">
                          <a:effectLst/>
                        </a:rPr>
                        <a:t>IP</a:t>
                      </a:r>
                      <a:r>
                        <a:rPr lang="zh-CN" sz="1100">
                          <a:effectLst/>
                        </a:rPr>
                        <a:t>地址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8761392"/>
                  </a:ext>
                </a:extLst>
              </a:tr>
              <a:tr h="298127">
                <a:tc>
                  <a:txBody>
                    <a:bodyPr/>
                    <a:lstStyle/>
                    <a:p>
                      <a:pPr indent="4572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environ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23240" algn="just">
                        <a:lnSpc>
                          <a:spcPts val="1400"/>
                        </a:lnSpc>
                      </a:pPr>
                      <a:r>
                        <a:rPr lang="zh-CN" sz="1100" dirty="0">
                          <a:effectLst/>
                        </a:rPr>
                        <a:t>请求的原始</a:t>
                      </a:r>
                      <a:r>
                        <a:rPr lang="en-US" sz="1100" dirty="0">
                          <a:effectLst/>
                        </a:rPr>
                        <a:t>WSGI</a:t>
                      </a:r>
                      <a:r>
                        <a:rPr lang="zh-CN" sz="1100" dirty="0">
                          <a:effectLst/>
                        </a:rPr>
                        <a:t>环境字典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0991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004876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接受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GET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请求参数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图片 15">
            <a:extLst>
              <a:ext uri="{FF2B5EF4-FFF2-40B4-BE49-F238E27FC236}">
                <a16:creationId xmlns:a16="http://schemas.microsoft.com/office/drawing/2014/main" id="{FCCE3380-4869-4483-A0D7-D214AAD7F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38350"/>
            <a:ext cx="6909084" cy="1543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7369638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表单页面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8">
            <a:extLst>
              <a:ext uri="{FF2B5EF4-FFF2-40B4-BE49-F238E27FC236}">
                <a16:creationId xmlns:a16="http://schemas.microsoft.com/office/drawing/2014/main" id="{AEB03F43-6728-482B-9A98-4DFAF37AB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387" y="1885950"/>
            <a:ext cx="4213225" cy="207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1262168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79646"/>
        </a:solidFill>
        <a:ln>
          <a:solidFill>
            <a:srgbClr val="F79646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00FF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17999</TotalTime>
  <Words>1913</Words>
  <Application>Microsoft Office PowerPoint</Application>
  <PresentationFormat>全屏显示(16:9)</PresentationFormat>
  <Paragraphs>304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51</vt:i4>
      </vt:variant>
    </vt:vector>
  </HeadingPairs>
  <TitlesOfParts>
    <vt:vector size="57" baseType="lpstr">
      <vt:lpstr>Arial</vt:lpstr>
      <vt:lpstr>Calibri</vt:lpstr>
      <vt:lpstr>Times New Roman</vt:lpstr>
      <vt:lpstr>Wingdings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明日科技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申小琦</dc:creator>
  <cp:lastModifiedBy>贾 小龙</cp:lastModifiedBy>
  <cp:revision>1743</cp:revision>
  <cp:lastPrinted>1601-01-01T00:00:00Z</cp:lastPrinted>
  <dcterms:created xsi:type="dcterms:W3CDTF">2014-11-20T08:27:06Z</dcterms:created>
  <dcterms:modified xsi:type="dcterms:W3CDTF">2022-04-20T02:50:06Z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