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53"/>
  </p:notesMasterIdLst>
  <p:handoutMasterIdLst>
    <p:handoutMasterId r:id="rId54"/>
  </p:handoutMasterIdLst>
  <p:sldIdLst>
    <p:sldId id="871" r:id="rId3"/>
    <p:sldId id="881" r:id="rId4"/>
    <p:sldId id="681" r:id="rId5"/>
    <p:sldId id="880" r:id="rId6"/>
    <p:sldId id="961" r:id="rId7"/>
    <p:sldId id="917" r:id="rId8"/>
    <p:sldId id="686" r:id="rId9"/>
    <p:sldId id="886" r:id="rId10"/>
    <p:sldId id="706" r:id="rId11"/>
    <p:sldId id="874" r:id="rId12"/>
    <p:sldId id="910" r:id="rId13"/>
    <p:sldId id="687" r:id="rId14"/>
    <p:sldId id="878" r:id="rId15"/>
    <p:sldId id="954" r:id="rId16"/>
    <p:sldId id="955" r:id="rId17"/>
    <p:sldId id="906" r:id="rId18"/>
    <p:sldId id="904" r:id="rId19"/>
    <p:sldId id="912" r:id="rId20"/>
    <p:sldId id="920" r:id="rId21"/>
    <p:sldId id="921" r:id="rId22"/>
    <p:sldId id="922" r:id="rId23"/>
    <p:sldId id="913" r:id="rId24"/>
    <p:sldId id="914" r:id="rId25"/>
    <p:sldId id="956" r:id="rId26"/>
    <p:sldId id="957" r:id="rId27"/>
    <p:sldId id="958" r:id="rId28"/>
    <p:sldId id="905" r:id="rId29"/>
    <p:sldId id="939" r:id="rId30"/>
    <p:sldId id="940" r:id="rId31"/>
    <p:sldId id="941" r:id="rId32"/>
    <p:sldId id="942" r:id="rId33"/>
    <p:sldId id="943" r:id="rId34"/>
    <p:sldId id="935" r:id="rId35"/>
    <p:sldId id="931" r:id="rId36"/>
    <p:sldId id="962" r:id="rId37"/>
    <p:sldId id="959" r:id="rId38"/>
    <p:sldId id="875" r:id="rId39"/>
    <p:sldId id="932" r:id="rId40"/>
    <p:sldId id="960" r:id="rId41"/>
    <p:sldId id="911" r:id="rId42"/>
    <p:sldId id="933" r:id="rId43"/>
    <p:sldId id="925" r:id="rId44"/>
    <p:sldId id="950" r:id="rId45"/>
    <p:sldId id="951" r:id="rId46"/>
    <p:sldId id="952" r:id="rId47"/>
    <p:sldId id="934" r:id="rId48"/>
    <p:sldId id="937" r:id="rId49"/>
    <p:sldId id="929" r:id="rId50"/>
    <p:sldId id="872" r:id="rId51"/>
    <p:sldId id="873" r:id="rId5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125810"/>
    <a:srgbClr val="F6910A"/>
    <a:srgbClr val="EF6011"/>
    <a:srgbClr val="20A31D"/>
    <a:srgbClr val="990033"/>
    <a:srgbClr val="FF7D7D"/>
    <a:srgbClr val="FF3737"/>
    <a:srgbClr val="FF0000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2" autoAdjust="0"/>
    <p:restoredTop sz="92523" autoAdjust="0"/>
  </p:normalViewPr>
  <p:slideViewPr>
    <p:cSldViewPr>
      <p:cViewPr varScale="1">
        <p:scale>
          <a:sx n="89" d="100"/>
          <a:sy n="89" d="100"/>
        </p:scale>
        <p:origin x="102" y="8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2022-04-20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28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2022-04-20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28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7871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88039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26404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00970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4264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85281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8165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288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09281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51020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0792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大标题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9588"/>
            <a:ext cx="8001000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684213" y="2316163"/>
            <a:ext cx="74882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　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Django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框架基础</a:t>
            </a:r>
          </a:p>
        </p:txBody>
      </p:sp>
    </p:spTree>
    <p:extLst>
      <p:ext uri="{BB962C8B-B14F-4D97-AF65-F5344CB8AC3E}">
        <p14:creationId xmlns:p14="http://schemas.microsoft.com/office/powerpoint/2010/main" val="275075425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27432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运行项目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8F657BC-474B-47AB-A715-C73C05C07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77" y="1962150"/>
            <a:ext cx="756444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590657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Django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首页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1">
            <a:extLst>
              <a:ext uri="{FF2B5EF4-FFF2-40B4-BE49-F238E27FC236}">
                <a16:creationId xmlns:a16="http://schemas.microsoft.com/office/drawing/2014/main" id="{CFF3584F-03CE-4239-9F58-5550F7A26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7" y="1581150"/>
            <a:ext cx="489902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56833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7424" y="2154021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8.3  </a:t>
            </a:r>
            <a:r>
              <a:rPr lang="zh-CN" altLang="en-US" sz="3600" b="1" dirty="0">
                <a:solidFill>
                  <a:schemeClr val="bg1"/>
                </a:solidFill>
              </a:rPr>
              <a:t>创建应用</a:t>
            </a:r>
          </a:p>
        </p:txBody>
      </p:sp>
    </p:spTree>
    <p:extLst>
      <p:ext uri="{BB962C8B-B14F-4D97-AF65-F5344CB8AC3E}">
        <p14:creationId xmlns:p14="http://schemas.microsoft.com/office/powerpoint/2010/main" val="2403006717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333500" y="1170469"/>
            <a:ext cx="6477000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Django</a:t>
            </a:r>
            <a:r>
              <a:rPr lang="zh-CN" altLang="en-US" sz="2000" dirty="0"/>
              <a:t>项目中，推荐使用应用来完成不同模块的任务。一个项目中可以包含多个应用，一个应用也可以在多个项目中使用。在</a:t>
            </a:r>
            <a:r>
              <a:rPr lang="en-US" altLang="zh-CN" sz="2000" dirty="0"/>
              <a:t>Django</a:t>
            </a:r>
            <a:r>
              <a:rPr lang="zh-CN" altLang="en-US" sz="2000" dirty="0"/>
              <a:t>中，每个应用都是一个</a:t>
            </a:r>
            <a:r>
              <a:rPr lang="en-US" altLang="zh-CN" sz="2000" dirty="0"/>
              <a:t>Python</a:t>
            </a:r>
            <a:r>
              <a:rPr lang="zh-CN" altLang="en-US" sz="2000" dirty="0"/>
              <a:t>包，并且遵循着相同的约定。</a:t>
            </a:r>
            <a:r>
              <a:rPr lang="en-US" altLang="zh-CN" sz="2000" dirty="0"/>
              <a:t>Django</a:t>
            </a:r>
            <a:r>
              <a:rPr lang="zh-CN" altLang="en-US" sz="2000" dirty="0"/>
              <a:t>自带的工具可以生成应用的基础目录结构，这样开发者就能专心写代码，而不需要创建目录了。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89989670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6294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Django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项目的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article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应用目录结构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图片 5">
            <a:extLst>
              <a:ext uri="{FF2B5EF4-FFF2-40B4-BE49-F238E27FC236}">
                <a16:creationId xmlns:a16="http://schemas.microsoft.com/office/drawing/2014/main" id="{CC0EC875-43F5-4189-8A32-DDDC158B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64357"/>
            <a:ext cx="2895600" cy="323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949748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477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article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应用目录下的文件及说明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E042649-4922-4CCE-93A6-61D3CE1B6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42406"/>
              </p:ext>
            </p:extLst>
          </p:nvPr>
        </p:nvGraphicFramePr>
        <p:xfrm>
          <a:off x="914400" y="1733550"/>
          <a:ext cx="7467600" cy="24384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143836">
                  <a:extLst>
                    <a:ext uri="{9D8B030D-6E8A-4147-A177-3AD203B41FA5}">
                      <a16:colId xmlns:a16="http://schemas.microsoft.com/office/drawing/2014/main" val="923193298"/>
                    </a:ext>
                  </a:extLst>
                </a:gridCol>
                <a:gridCol w="5323764">
                  <a:extLst>
                    <a:ext uri="{9D8B030D-6E8A-4147-A177-3AD203B41FA5}">
                      <a16:colId xmlns:a16="http://schemas.microsoft.com/office/drawing/2014/main" val="2142588163"/>
                    </a:ext>
                  </a:extLst>
                </a:gridCol>
              </a:tblGrid>
              <a:tr h="302301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文</a:t>
                      </a:r>
                      <a:r>
                        <a:rPr lang="en-US" sz="900" kern="100">
                          <a:effectLst/>
                        </a:rPr>
                        <a:t>    </a:t>
                      </a:r>
                      <a:r>
                        <a:rPr lang="zh-CN" sz="900" kern="100">
                          <a:effectLst/>
                        </a:rPr>
                        <a:t>件</a:t>
                      </a:r>
                      <a:endParaRPr lang="zh-CN" sz="9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说</a:t>
                      </a:r>
                      <a:r>
                        <a:rPr lang="en-US" sz="900" kern="100">
                          <a:effectLst/>
                        </a:rPr>
                        <a:t>    </a:t>
                      </a:r>
                      <a:r>
                        <a:rPr lang="zh-CN" sz="900" kern="100">
                          <a:effectLst/>
                        </a:rPr>
                        <a:t>明</a:t>
                      </a:r>
                      <a:endParaRPr lang="zh-CN" sz="9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9381409"/>
                  </a:ext>
                </a:extLst>
              </a:tr>
              <a:tr h="305157">
                <a:tc>
                  <a:txBody>
                    <a:bodyPr/>
                    <a:lstStyle/>
                    <a:p>
                      <a:pPr indent="514350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__init__.py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731520" algn="just">
                        <a:lnSpc>
                          <a:spcPts val="1400"/>
                        </a:lnSpc>
                      </a:pPr>
                      <a:r>
                        <a:rPr lang="zh-CN" sz="900" kern="1050">
                          <a:effectLst/>
                        </a:rPr>
                        <a:t>一个空文件，告诉</a:t>
                      </a:r>
                      <a:r>
                        <a:rPr lang="en-US" sz="900" kern="1050">
                          <a:effectLst/>
                        </a:rPr>
                        <a:t>Python</a:t>
                      </a:r>
                      <a:r>
                        <a:rPr lang="zh-CN" sz="900" kern="1050">
                          <a:effectLst/>
                        </a:rPr>
                        <a:t>这个目录是一个</a:t>
                      </a:r>
                      <a:r>
                        <a:rPr lang="en-US" sz="900" kern="1050">
                          <a:effectLst/>
                        </a:rPr>
                        <a:t>Python</a:t>
                      </a:r>
                      <a:r>
                        <a:rPr lang="zh-CN" sz="900" kern="1050">
                          <a:effectLst/>
                        </a:rPr>
                        <a:t>包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3518526"/>
                  </a:ext>
                </a:extLst>
              </a:tr>
              <a:tr h="305157">
                <a:tc>
                  <a:txBody>
                    <a:bodyPr/>
                    <a:lstStyle/>
                    <a:p>
                      <a:pPr indent="514350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migrations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731520" algn="just">
                        <a:lnSpc>
                          <a:spcPts val="1400"/>
                        </a:lnSpc>
                      </a:pPr>
                      <a:r>
                        <a:rPr lang="zh-CN" sz="900" kern="1050">
                          <a:effectLst/>
                        </a:rPr>
                        <a:t>执行数据库迁移生成的脚本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533769"/>
                  </a:ext>
                </a:extLst>
              </a:tr>
              <a:tr h="305157">
                <a:tc>
                  <a:txBody>
                    <a:bodyPr/>
                    <a:lstStyle/>
                    <a:p>
                      <a:pPr indent="514350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admin.py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731520" algn="just">
                        <a:lnSpc>
                          <a:spcPts val="1400"/>
                        </a:lnSpc>
                      </a:pPr>
                      <a:r>
                        <a:rPr lang="zh-CN" sz="900" kern="1050">
                          <a:effectLst/>
                        </a:rPr>
                        <a:t>配置</a:t>
                      </a:r>
                      <a:r>
                        <a:rPr lang="en-US" sz="900" kern="1050">
                          <a:effectLst/>
                        </a:rPr>
                        <a:t>Django</a:t>
                      </a:r>
                      <a:r>
                        <a:rPr lang="zh-CN" sz="900" kern="1050">
                          <a:effectLst/>
                        </a:rPr>
                        <a:t>管理后台的文件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0681669"/>
                  </a:ext>
                </a:extLst>
              </a:tr>
              <a:tr h="305157">
                <a:tc>
                  <a:txBody>
                    <a:bodyPr/>
                    <a:lstStyle/>
                    <a:p>
                      <a:pPr indent="514350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apps.py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731520" algn="just">
                        <a:lnSpc>
                          <a:spcPts val="1400"/>
                        </a:lnSpc>
                      </a:pPr>
                      <a:r>
                        <a:rPr lang="zh-CN" sz="900" kern="1050">
                          <a:effectLst/>
                        </a:rPr>
                        <a:t>单独配置用户添加的每个</a:t>
                      </a:r>
                      <a:r>
                        <a:rPr lang="en-US" sz="900" kern="1050">
                          <a:effectLst/>
                        </a:rPr>
                        <a:t>app</a:t>
                      </a:r>
                      <a:r>
                        <a:rPr lang="zh-CN" sz="900" kern="1050">
                          <a:effectLst/>
                        </a:rPr>
                        <a:t>文件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9267683"/>
                  </a:ext>
                </a:extLst>
              </a:tr>
              <a:tr h="305157">
                <a:tc>
                  <a:txBody>
                    <a:bodyPr/>
                    <a:lstStyle/>
                    <a:p>
                      <a:pPr indent="514350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models.py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731520" algn="just">
                        <a:lnSpc>
                          <a:spcPts val="1400"/>
                        </a:lnSpc>
                      </a:pPr>
                      <a:r>
                        <a:rPr lang="zh-CN" sz="900" kern="1050">
                          <a:effectLst/>
                        </a:rPr>
                        <a:t>创建数据库数据模型对象的文件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8612035"/>
                  </a:ext>
                </a:extLst>
              </a:tr>
              <a:tr h="305157">
                <a:tc>
                  <a:txBody>
                    <a:bodyPr/>
                    <a:lstStyle/>
                    <a:p>
                      <a:pPr indent="514350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tests.py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731520" algn="just">
                        <a:lnSpc>
                          <a:spcPts val="1400"/>
                        </a:lnSpc>
                      </a:pPr>
                      <a:r>
                        <a:rPr lang="zh-CN" sz="900" kern="1050">
                          <a:effectLst/>
                        </a:rPr>
                        <a:t>用来编写测试脚本的文件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3943170"/>
                  </a:ext>
                </a:extLst>
              </a:tr>
              <a:tr h="305157">
                <a:tc>
                  <a:txBody>
                    <a:bodyPr/>
                    <a:lstStyle/>
                    <a:p>
                      <a:pPr indent="514350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views.py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731520" algn="just">
                        <a:lnSpc>
                          <a:spcPts val="1400"/>
                        </a:lnSpc>
                      </a:pPr>
                      <a:r>
                        <a:rPr lang="zh-CN" sz="900" kern="1050" dirty="0">
                          <a:effectLst/>
                        </a:rPr>
                        <a:t>用来编写视图控制器的文件</a:t>
                      </a:r>
                      <a:endParaRPr lang="zh-CN" sz="9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5670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889974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7424" y="2154021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8.4  </a:t>
            </a:r>
            <a:r>
              <a:rPr lang="zh-CN" altLang="en-US" sz="3600" b="1" dirty="0">
                <a:solidFill>
                  <a:schemeClr val="bg1"/>
                </a:solidFill>
              </a:rPr>
              <a:t>数据模型</a:t>
            </a:r>
          </a:p>
        </p:txBody>
      </p:sp>
    </p:spTree>
    <p:extLst>
      <p:ext uri="{BB962C8B-B14F-4D97-AF65-F5344CB8AC3E}">
        <p14:creationId xmlns:p14="http://schemas.microsoft.com/office/powerpoint/2010/main" val="1177855868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181100" y="1632134"/>
            <a:ext cx="6781800" cy="1879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使用</a:t>
            </a:r>
            <a:r>
              <a:rPr lang="en-US" altLang="zh-CN" sz="2000" dirty="0"/>
              <a:t>Django</a:t>
            </a:r>
            <a:r>
              <a:rPr lang="zh-CN" altLang="en-US" sz="2000" dirty="0"/>
              <a:t>编写一个数据库驱动的</a:t>
            </a:r>
            <a:r>
              <a:rPr lang="en-US" altLang="zh-CN" sz="2000" dirty="0"/>
              <a:t>Web</a:t>
            </a:r>
            <a:r>
              <a:rPr lang="zh-CN" altLang="en-US" sz="2000" dirty="0"/>
              <a:t>应用时，第一步就是定义模型（</a:t>
            </a:r>
            <a:r>
              <a:rPr lang="en-US" altLang="zh-CN" sz="2000" dirty="0"/>
              <a:t>models</a:t>
            </a:r>
            <a:r>
              <a:rPr lang="zh-CN" altLang="en-US" sz="2000" dirty="0"/>
              <a:t>），也就是数据库结构设计和附加的其他元数据。</a:t>
            </a:r>
            <a:r>
              <a:rPr lang="en-US" altLang="zh-CN" sz="2000" dirty="0"/>
              <a:t>Django</a:t>
            </a:r>
            <a:r>
              <a:rPr lang="zh-CN" altLang="en-US" sz="2000" dirty="0"/>
              <a:t>支持</a:t>
            </a:r>
            <a:r>
              <a:rPr lang="en-US" altLang="zh-CN" sz="2000" dirty="0"/>
              <a:t>ORM</a:t>
            </a:r>
            <a:r>
              <a:rPr lang="zh-CN" altLang="en-US" sz="2000" dirty="0"/>
              <a:t>（对象关系映射），所以可以使用模型类来操作关系型数据库。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34175491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Django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数据模型中常见的字段类型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5B91B4D-7871-44F9-AE62-E8FC4F2EB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400762"/>
              </p:ext>
            </p:extLst>
          </p:nvPr>
        </p:nvGraphicFramePr>
        <p:xfrm>
          <a:off x="609600" y="1350963"/>
          <a:ext cx="8001000" cy="372920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644170">
                  <a:extLst>
                    <a:ext uri="{9D8B030D-6E8A-4147-A177-3AD203B41FA5}">
                      <a16:colId xmlns:a16="http://schemas.microsoft.com/office/drawing/2014/main" val="1287691731"/>
                    </a:ext>
                  </a:extLst>
                </a:gridCol>
                <a:gridCol w="5356830">
                  <a:extLst>
                    <a:ext uri="{9D8B030D-6E8A-4147-A177-3AD203B41FA5}">
                      <a16:colId xmlns:a16="http://schemas.microsoft.com/office/drawing/2014/main" val="3013748323"/>
                    </a:ext>
                  </a:extLst>
                </a:gridCol>
              </a:tblGrid>
              <a:tr h="130695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700" kern="100" dirty="0">
                          <a:effectLst/>
                        </a:rPr>
                        <a:t>字 段 类 型</a:t>
                      </a:r>
                      <a:endParaRPr lang="zh-CN" sz="700" kern="1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687" marR="56687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700" kern="100">
                          <a:effectLst/>
                        </a:rPr>
                        <a:t>说</a:t>
                      </a:r>
                      <a:r>
                        <a:rPr lang="en-US" sz="700" kern="100">
                          <a:effectLst/>
                        </a:rPr>
                        <a:t>    </a:t>
                      </a:r>
                      <a:r>
                        <a:rPr lang="zh-CN" sz="700" kern="100">
                          <a:effectLst/>
                        </a:rPr>
                        <a:t>明</a:t>
                      </a:r>
                      <a:endParaRPr lang="zh-CN" sz="7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687" marR="56687" marT="0" marB="0" anchor="ctr"/>
                </a:tc>
                <a:extLst>
                  <a:ext uri="{0D108BD9-81ED-4DB2-BD59-A6C34878D82A}">
                    <a16:rowId xmlns:a16="http://schemas.microsoft.com/office/drawing/2014/main" val="1790692281"/>
                  </a:ext>
                </a:extLst>
              </a:tr>
              <a:tr h="13237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en-US" sz="700">
                          <a:effectLst/>
                        </a:rPr>
                        <a:t>AutoField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zh-CN" sz="700">
                          <a:effectLst/>
                        </a:rPr>
                        <a:t>一个</a:t>
                      </a:r>
                      <a:r>
                        <a:rPr lang="en-US" sz="700">
                          <a:effectLst/>
                        </a:rPr>
                        <a:t>id</a:t>
                      </a:r>
                      <a:r>
                        <a:rPr lang="zh-CN" sz="700">
                          <a:effectLst/>
                        </a:rPr>
                        <a:t>自增的字段。创建表的过程中，</a:t>
                      </a:r>
                      <a:r>
                        <a:rPr lang="en-US" sz="700">
                          <a:effectLst/>
                        </a:rPr>
                        <a:t>Django</a:t>
                      </a:r>
                      <a:r>
                        <a:rPr lang="zh-CN" sz="700">
                          <a:effectLst/>
                        </a:rPr>
                        <a:t>会自动添加一个自增的主键字段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extLst>
                  <a:ext uri="{0D108BD9-81ED-4DB2-BD59-A6C34878D82A}">
                    <a16:rowId xmlns:a16="http://schemas.microsoft.com/office/drawing/2014/main" val="2643995820"/>
                  </a:ext>
                </a:extLst>
              </a:tr>
              <a:tr h="13237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en-US" sz="700">
                          <a:effectLst/>
                        </a:rPr>
                        <a:t>BinaryField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zh-CN" sz="700">
                          <a:effectLst/>
                        </a:rPr>
                        <a:t>一个保存二进制源数据的字段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extLst>
                  <a:ext uri="{0D108BD9-81ED-4DB2-BD59-A6C34878D82A}">
                    <a16:rowId xmlns:a16="http://schemas.microsoft.com/office/drawing/2014/main" val="156085887"/>
                  </a:ext>
                </a:extLst>
              </a:tr>
              <a:tr h="13237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en-US" sz="700">
                          <a:effectLst/>
                        </a:rPr>
                        <a:t>BooleanField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zh-CN" sz="700">
                          <a:effectLst/>
                        </a:rPr>
                        <a:t>一个布尔值字段，需要指明默认值。管理后台中默认呈现为</a:t>
                      </a:r>
                      <a:r>
                        <a:rPr lang="en-US" sz="700">
                          <a:effectLst/>
                        </a:rPr>
                        <a:t>CheckBox</a:t>
                      </a:r>
                      <a:r>
                        <a:rPr lang="zh-CN" sz="700">
                          <a:effectLst/>
                        </a:rPr>
                        <a:t>形式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extLst>
                  <a:ext uri="{0D108BD9-81ED-4DB2-BD59-A6C34878D82A}">
                    <a16:rowId xmlns:a16="http://schemas.microsoft.com/office/drawing/2014/main" val="348917739"/>
                  </a:ext>
                </a:extLst>
              </a:tr>
              <a:tr h="27934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en-US" sz="700">
                          <a:effectLst/>
                        </a:rPr>
                        <a:t>NullBooleanField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zh-CN" sz="700">
                          <a:effectLst/>
                        </a:rPr>
                        <a:t>可以为</a:t>
                      </a:r>
                      <a:r>
                        <a:rPr lang="en-US" sz="700">
                          <a:effectLst/>
                        </a:rPr>
                        <a:t>None</a:t>
                      </a:r>
                      <a:r>
                        <a:rPr lang="zh-CN" sz="700">
                          <a:effectLst/>
                        </a:rPr>
                        <a:t>值的布尔值字段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extLst>
                  <a:ext uri="{0D108BD9-81ED-4DB2-BD59-A6C34878D82A}">
                    <a16:rowId xmlns:a16="http://schemas.microsoft.com/office/drawing/2014/main" val="1292354756"/>
                  </a:ext>
                </a:extLst>
              </a:tr>
              <a:tr h="13237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en-US" sz="700">
                          <a:effectLst/>
                        </a:rPr>
                        <a:t>CharField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zh-CN" sz="700">
                          <a:effectLst/>
                        </a:rPr>
                        <a:t>字符串值字段，必须指明参数的</a:t>
                      </a:r>
                      <a:r>
                        <a:rPr lang="en-US" sz="700">
                          <a:effectLst/>
                        </a:rPr>
                        <a:t>max_length</a:t>
                      </a:r>
                      <a:r>
                        <a:rPr lang="zh-CN" sz="700">
                          <a:effectLst/>
                        </a:rPr>
                        <a:t>值。管理后台中默认呈现为</a:t>
                      </a:r>
                      <a:r>
                        <a:rPr lang="en-US" sz="700">
                          <a:effectLst/>
                        </a:rPr>
                        <a:t>TextInput</a:t>
                      </a:r>
                      <a:r>
                        <a:rPr lang="zh-CN" sz="700">
                          <a:effectLst/>
                        </a:rPr>
                        <a:t>形式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extLst>
                  <a:ext uri="{0D108BD9-81ED-4DB2-BD59-A6C34878D82A}">
                    <a16:rowId xmlns:a16="http://schemas.microsoft.com/office/drawing/2014/main" val="625282637"/>
                  </a:ext>
                </a:extLst>
              </a:tr>
              <a:tr h="13237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en-US" sz="700">
                          <a:effectLst/>
                        </a:rPr>
                        <a:t>TextField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zh-CN" sz="700">
                          <a:effectLst/>
                        </a:rPr>
                        <a:t>文本域字段，对于大量文本应该使用</a:t>
                      </a:r>
                      <a:r>
                        <a:rPr lang="en-US" sz="700">
                          <a:effectLst/>
                        </a:rPr>
                        <a:t>TextField</a:t>
                      </a:r>
                      <a:r>
                        <a:rPr lang="zh-CN" sz="700">
                          <a:effectLst/>
                        </a:rPr>
                        <a:t>。管理后台中默认呈现为</a:t>
                      </a:r>
                      <a:r>
                        <a:rPr lang="en-US" sz="700">
                          <a:effectLst/>
                        </a:rPr>
                        <a:t>Textarea</a:t>
                      </a:r>
                      <a:r>
                        <a:rPr lang="zh-CN" sz="700">
                          <a:effectLst/>
                        </a:rPr>
                        <a:t>形式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extLst>
                  <a:ext uri="{0D108BD9-81ED-4DB2-BD59-A6C34878D82A}">
                    <a16:rowId xmlns:a16="http://schemas.microsoft.com/office/drawing/2014/main" val="1474098727"/>
                  </a:ext>
                </a:extLst>
              </a:tr>
              <a:tr h="13237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en-US" sz="700">
                          <a:effectLst/>
                        </a:rPr>
                        <a:t>DateField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zh-CN" sz="700">
                          <a:effectLst/>
                        </a:rPr>
                        <a:t>日期字段，代表</a:t>
                      </a:r>
                      <a:r>
                        <a:rPr lang="en-US" sz="700">
                          <a:effectLst/>
                        </a:rPr>
                        <a:t>Python</a:t>
                      </a:r>
                      <a:r>
                        <a:rPr lang="zh-CN" sz="700">
                          <a:effectLst/>
                        </a:rPr>
                        <a:t>中的</a:t>
                      </a:r>
                      <a:r>
                        <a:rPr lang="en-US" sz="700">
                          <a:effectLst/>
                        </a:rPr>
                        <a:t>datetime.date</a:t>
                      </a:r>
                      <a:r>
                        <a:rPr lang="zh-CN" sz="700">
                          <a:effectLst/>
                        </a:rPr>
                        <a:t>实例。管理后台默认呈现</a:t>
                      </a:r>
                      <a:r>
                        <a:rPr lang="en-US" sz="700">
                          <a:effectLst/>
                        </a:rPr>
                        <a:t>TextInput</a:t>
                      </a:r>
                      <a:r>
                        <a:rPr lang="zh-CN" sz="700">
                          <a:effectLst/>
                        </a:rPr>
                        <a:t>形式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extLst>
                  <a:ext uri="{0D108BD9-81ED-4DB2-BD59-A6C34878D82A}">
                    <a16:rowId xmlns:a16="http://schemas.microsoft.com/office/drawing/2014/main" val="3542917443"/>
                  </a:ext>
                </a:extLst>
              </a:tr>
              <a:tr h="27934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en-US" sz="700">
                          <a:effectLst/>
                        </a:rPr>
                        <a:t>DateTimeField  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zh-CN" sz="700">
                          <a:effectLst/>
                        </a:rPr>
                        <a:t>时间字段，代表</a:t>
                      </a:r>
                      <a:r>
                        <a:rPr lang="en-US" sz="700">
                          <a:effectLst/>
                        </a:rPr>
                        <a:t>Python</a:t>
                      </a:r>
                      <a:r>
                        <a:rPr lang="zh-CN" sz="700">
                          <a:effectLst/>
                        </a:rPr>
                        <a:t>中的</a:t>
                      </a:r>
                      <a:r>
                        <a:rPr lang="en-US" sz="700">
                          <a:effectLst/>
                        </a:rPr>
                        <a:t>datetime.datetime</a:t>
                      </a:r>
                      <a:r>
                        <a:rPr lang="zh-CN" sz="700">
                          <a:effectLst/>
                        </a:rPr>
                        <a:t>实例。管理后台默认呈现</a:t>
                      </a:r>
                      <a:r>
                        <a:rPr lang="en-US" sz="700">
                          <a:effectLst/>
                        </a:rPr>
                        <a:t>TextInput</a:t>
                      </a:r>
                      <a:r>
                        <a:rPr lang="zh-CN" sz="700">
                          <a:effectLst/>
                        </a:rPr>
                        <a:t>形式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extLst>
                  <a:ext uri="{0D108BD9-81ED-4DB2-BD59-A6C34878D82A}">
                    <a16:rowId xmlns:a16="http://schemas.microsoft.com/office/drawing/2014/main" val="4269572116"/>
                  </a:ext>
                </a:extLst>
              </a:tr>
              <a:tr h="13237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en-US" sz="700">
                          <a:effectLst/>
                        </a:rPr>
                        <a:t>EmailField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zh-CN" sz="700">
                          <a:effectLst/>
                        </a:rPr>
                        <a:t>邮件字段，是</a:t>
                      </a:r>
                      <a:r>
                        <a:rPr lang="en-US" sz="700">
                          <a:effectLst/>
                        </a:rPr>
                        <a:t>CharField</a:t>
                      </a:r>
                      <a:r>
                        <a:rPr lang="zh-CN" sz="700">
                          <a:effectLst/>
                        </a:rPr>
                        <a:t>的实现，用于检查该字段值是否符合邮件地址格式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extLst>
                  <a:ext uri="{0D108BD9-81ED-4DB2-BD59-A6C34878D82A}">
                    <a16:rowId xmlns:a16="http://schemas.microsoft.com/office/drawing/2014/main" val="2724809211"/>
                  </a:ext>
                </a:extLst>
              </a:tr>
              <a:tr h="13237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en-US" sz="700">
                          <a:effectLst/>
                        </a:rPr>
                        <a:t>FileField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zh-CN" sz="700">
                          <a:effectLst/>
                        </a:rPr>
                        <a:t>上传文件字段，管理后台默认呈现</a:t>
                      </a:r>
                      <a:r>
                        <a:rPr lang="en-US" sz="700">
                          <a:effectLst/>
                        </a:rPr>
                        <a:t>ClearableFileInput</a:t>
                      </a:r>
                      <a:r>
                        <a:rPr lang="zh-CN" sz="700">
                          <a:effectLst/>
                        </a:rPr>
                        <a:t>形式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extLst>
                  <a:ext uri="{0D108BD9-81ED-4DB2-BD59-A6C34878D82A}">
                    <a16:rowId xmlns:a16="http://schemas.microsoft.com/office/drawing/2014/main" val="2035264362"/>
                  </a:ext>
                </a:extLst>
              </a:tr>
              <a:tr h="13237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en-US" sz="700">
                          <a:effectLst/>
                        </a:rPr>
                        <a:t>ImageField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zh-CN" sz="700">
                          <a:effectLst/>
                        </a:rPr>
                        <a:t>图片上传字段，是</a:t>
                      </a:r>
                      <a:r>
                        <a:rPr lang="en-US" sz="700">
                          <a:effectLst/>
                        </a:rPr>
                        <a:t>FileField</a:t>
                      </a:r>
                      <a:r>
                        <a:rPr lang="zh-CN" sz="700">
                          <a:effectLst/>
                        </a:rPr>
                        <a:t>的实现。管理后台默认呈现</a:t>
                      </a:r>
                      <a:r>
                        <a:rPr lang="en-US" sz="700">
                          <a:effectLst/>
                        </a:rPr>
                        <a:t>ClearableFileInput</a:t>
                      </a:r>
                      <a:r>
                        <a:rPr lang="zh-CN" sz="700">
                          <a:effectLst/>
                        </a:rPr>
                        <a:t>形式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extLst>
                  <a:ext uri="{0D108BD9-81ED-4DB2-BD59-A6C34878D82A}">
                    <a16:rowId xmlns:a16="http://schemas.microsoft.com/office/drawing/2014/main" val="2265724630"/>
                  </a:ext>
                </a:extLst>
              </a:tr>
              <a:tr h="13237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en-US" sz="700">
                          <a:effectLst/>
                        </a:rPr>
                        <a:t>IntegerField  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zh-CN" sz="700">
                          <a:effectLst/>
                        </a:rPr>
                        <a:t>整数值字段，在管理后台默认呈现</a:t>
                      </a:r>
                      <a:r>
                        <a:rPr lang="en-US" sz="700">
                          <a:effectLst/>
                        </a:rPr>
                        <a:t>NumberInput</a:t>
                      </a:r>
                      <a:r>
                        <a:rPr lang="zh-CN" sz="700">
                          <a:effectLst/>
                        </a:rPr>
                        <a:t>或者</a:t>
                      </a:r>
                      <a:r>
                        <a:rPr lang="en-US" sz="700">
                          <a:effectLst/>
                        </a:rPr>
                        <a:t>TextInput</a:t>
                      </a:r>
                      <a:r>
                        <a:rPr lang="zh-CN" sz="700">
                          <a:effectLst/>
                        </a:rPr>
                        <a:t>形式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extLst>
                  <a:ext uri="{0D108BD9-81ED-4DB2-BD59-A6C34878D82A}">
                    <a16:rowId xmlns:a16="http://schemas.microsoft.com/office/drawing/2014/main" val="310849756"/>
                  </a:ext>
                </a:extLst>
              </a:tr>
              <a:tr h="13237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en-US" sz="700">
                          <a:effectLst/>
                        </a:rPr>
                        <a:t>FloatField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zh-CN" sz="700">
                          <a:effectLst/>
                        </a:rPr>
                        <a:t>浮点数值字段，在管理后台默认呈现</a:t>
                      </a:r>
                      <a:r>
                        <a:rPr lang="en-US" sz="700">
                          <a:effectLst/>
                        </a:rPr>
                        <a:t>NumberInput</a:t>
                      </a:r>
                      <a:r>
                        <a:rPr lang="zh-CN" sz="700">
                          <a:effectLst/>
                        </a:rPr>
                        <a:t>或者</a:t>
                      </a:r>
                      <a:r>
                        <a:rPr lang="en-US" sz="700">
                          <a:effectLst/>
                        </a:rPr>
                        <a:t>TextInput</a:t>
                      </a:r>
                      <a:r>
                        <a:rPr lang="zh-CN" sz="700">
                          <a:effectLst/>
                        </a:rPr>
                        <a:t>形式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extLst>
                  <a:ext uri="{0D108BD9-81ED-4DB2-BD59-A6C34878D82A}">
                    <a16:rowId xmlns:a16="http://schemas.microsoft.com/office/drawing/2014/main" val="2841679702"/>
                  </a:ext>
                </a:extLst>
              </a:tr>
              <a:tr h="13237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en-US" sz="700">
                          <a:effectLst/>
                        </a:rPr>
                        <a:t>SlugField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zh-CN" sz="700">
                          <a:effectLst/>
                        </a:rPr>
                        <a:t>只保存字母、数字、下画线和连接符，用于生成</a:t>
                      </a:r>
                      <a:r>
                        <a:rPr lang="en-US" sz="700">
                          <a:effectLst/>
                        </a:rPr>
                        <a:t>url</a:t>
                      </a:r>
                      <a:r>
                        <a:rPr lang="zh-CN" sz="700">
                          <a:effectLst/>
                        </a:rPr>
                        <a:t>的短标签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extLst>
                  <a:ext uri="{0D108BD9-81ED-4DB2-BD59-A6C34878D82A}">
                    <a16:rowId xmlns:a16="http://schemas.microsoft.com/office/drawing/2014/main" val="2263240926"/>
                  </a:ext>
                </a:extLst>
              </a:tr>
              <a:tr h="13237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en-US" sz="700">
                          <a:effectLst/>
                        </a:rPr>
                        <a:t>UUIDField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zh-CN" sz="700">
                          <a:effectLst/>
                        </a:rPr>
                        <a:t>保存一般统一标识符的字段，代表</a:t>
                      </a:r>
                      <a:r>
                        <a:rPr lang="en-US" sz="700">
                          <a:effectLst/>
                        </a:rPr>
                        <a:t>Python</a:t>
                      </a:r>
                      <a:r>
                        <a:rPr lang="zh-CN" sz="700">
                          <a:effectLst/>
                        </a:rPr>
                        <a:t>中的</a:t>
                      </a:r>
                      <a:r>
                        <a:rPr lang="en-US" sz="700">
                          <a:effectLst/>
                        </a:rPr>
                        <a:t>UUID</a:t>
                      </a:r>
                      <a:r>
                        <a:rPr lang="zh-CN" sz="700">
                          <a:effectLst/>
                        </a:rPr>
                        <a:t>实例，建议提供默认值（</a:t>
                      </a:r>
                      <a:r>
                        <a:rPr lang="en-US" sz="700">
                          <a:effectLst/>
                        </a:rPr>
                        <a:t>default</a:t>
                      </a:r>
                      <a:r>
                        <a:rPr lang="zh-CN" sz="700">
                          <a:effectLst/>
                        </a:rPr>
                        <a:t>）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extLst>
                  <a:ext uri="{0D108BD9-81ED-4DB2-BD59-A6C34878D82A}">
                    <a16:rowId xmlns:a16="http://schemas.microsoft.com/office/drawing/2014/main" val="1132656291"/>
                  </a:ext>
                </a:extLst>
              </a:tr>
              <a:tr h="42515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en-US" sz="700">
                          <a:effectLst/>
                        </a:rPr>
                        <a:t>ForeignKey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zh-CN" sz="700">
                          <a:effectLst/>
                        </a:rPr>
                        <a:t>外键关系字段，需要提供外键的模型参数和</a:t>
                      </a:r>
                      <a:r>
                        <a:rPr lang="en-US" sz="700">
                          <a:effectLst/>
                        </a:rPr>
                        <a:t>on_delete</a:t>
                      </a:r>
                      <a:r>
                        <a:rPr lang="zh-CN" sz="700">
                          <a:effectLst/>
                        </a:rPr>
                        <a:t>参数（指定当该模型实例删除时，是否删除关联模型）。如果要外键的模型出现在当前模型的后面，需要在第一个参数中使用单引号，例如</a:t>
                      </a:r>
                      <a:r>
                        <a:rPr lang="en-US" sz="700">
                          <a:effectLst/>
                        </a:rPr>
                        <a:t>'Manufacture'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extLst>
                  <a:ext uri="{0D108BD9-81ED-4DB2-BD59-A6C34878D82A}">
                    <a16:rowId xmlns:a16="http://schemas.microsoft.com/office/drawing/2014/main" val="766457299"/>
                  </a:ext>
                </a:extLst>
              </a:tr>
              <a:tr h="27934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en-US" sz="700">
                          <a:effectLst/>
                        </a:rPr>
                        <a:t>ManyToManyField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zh-CN" sz="700">
                          <a:effectLst/>
                        </a:rPr>
                        <a:t>多对多关系字段，与</a:t>
                      </a:r>
                      <a:r>
                        <a:rPr lang="en-US" sz="700">
                          <a:effectLst/>
                        </a:rPr>
                        <a:t>ForeignKey</a:t>
                      </a:r>
                      <a:r>
                        <a:rPr lang="zh-CN" sz="700">
                          <a:effectLst/>
                        </a:rPr>
                        <a:t>类似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extLst>
                  <a:ext uri="{0D108BD9-81ED-4DB2-BD59-A6C34878D82A}">
                    <a16:rowId xmlns:a16="http://schemas.microsoft.com/office/drawing/2014/main" val="3798697010"/>
                  </a:ext>
                </a:extLst>
              </a:tr>
              <a:tr h="27934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en-US" sz="700">
                          <a:effectLst/>
                        </a:rPr>
                        <a:t>OneToOneField</a:t>
                      </a:r>
                      <a:endParaRPr lang="zh-CN" sz="7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50"/>
                        </a:lnSpc>
                      </a:pPr>
                      <a:r>
                        <a:rPr lang="zh-CN" sz="700" dirty="0">
                          <a:effectLst/>
                        </a:rPr>
                        <a:t>一对一关系字段，常用于扩展其他模型</a:t>
                      </a:r>
                      <a:endParaRPr lang="zh-CN" sz="7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687" marR="56687" marT="0" marB="0" anchor="ctr"/>
                </a:tc>
                <a:extLst>
                  <a:ext uri="{0D108BD9-81ED-4DB2-BD59-A6C34878D82A}">
                    <a16:rowId xmlns:a16="http://schemas.microsoft.com/office/drawing/2014/main" val="973907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254132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生成迁移文件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图片 16">
            <a:extLst>
              <a:ext uri="{FF2B5EF4-FFF2-40B4-BE49-F238E27FC236}">
                <a16:creationId xmlns:a16="http://schemas.microsoft.com/office/drawing/2014/main" id="{0B1AEA9A-7FE6-492D-8496-A7B7D1ABB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95" y="2041072"/>
            <a:ext cx="779401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613933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800100" y="1657350"/>
            <a:ext cx="7543800" cy="23622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Django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是基于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Python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的重量级开源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Web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框架。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Django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拥有高度定制的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ORM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和大量的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API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，简单灵活的视图编写，优雅的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URL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，适于快速开发的模板，以及强大的管理后台，这使得它在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Python Web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开发领域有着无法撼动的地位。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3014512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创建数据表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图片 17">
            <a:extLst>
              <a:ext uri="{FF2B5EF4-FFF2-40B4-BE49-F238E27FC236}">
                <a16:creationId xmlns:a16="http://schemas.microsoft.com/office/drawing/2014/main" id="{4F0DC12A-D7C8-46DC-8D5F-99BD12E48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581150"/>
            <a:ext cx="3733800" cy="319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40359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查看创建的数据表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图片 15">
            <a:extLst>
              <a:ext uri="{FF2B5EF4-FFF2-40B4-BE49-F238E27FC236}">
                <a16:creationId xmlns:a16="http://schemas.microsoft.com/office/drawing/2014/main" id="{24FF3D8A-591C-452C-923B-CDD513FB0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2" y="1504950"/>
            <a:ext cx="4321175" cy="319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656086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进入交互模式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图片 19">
            <a:extLst>
              <a:ext uri="{FF2B5EF4-FFF2-40B4-BE49-F238E27FC236}">
                <a16:creationId xmlns:a16="http://schemas.microsoft.com/office/drawing/2014/main" id="{E79818F0-E8C8-4821-B37E-436332578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96" y="2054679"/>
            <a:ext cx="6339807" cy="1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424484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新增数据命令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图片 23">
            <a:extLst>
              <a:ext uri="{FF2B5EF4-FFF2-40B4-BE49-F238E27FC236}">
                <a16:creationId xmlns:a16="http://schemas.microsoft.com/office/drawing/2014/main" id="{4DD0D79C-1B1B-4437-9F02-B1744C656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026" y="2114550"/>
            <a:ext cx="580794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665921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新增数据效果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图片 24">
            <a:extLst>
              <a:ext uri="{FF2B5EF4-FFF2-40B4-BE49-F238E27FC236}">
                <a16:creationId xmlns:a16="http://schemas.microsoft.com/office/drawing/2014/main" id="{428568AB-FEAE-435D-8BC6-B86DD2E7B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80" y="1962150"/>
            <a:ext cx="608104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996372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遍历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User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表中所有记录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图片 4">
            <a:extLst>
              <a:ext uri="{FF2B5EF4-FFF2-40B4-BE49-F238E27FC236}">
                <a16:creationId xmlns:a16="http://schemas.microsoft.com/office/drawing/2014/main" id="{786F59E7-E5B7-461A-8BB4-9F6B745A7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224" y="1962150"/>
            <a:ext cx="6479552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810246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修改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user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表记录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图片 6">
            <a:extLst>
              <a:ext uri="{FF2B5EF4-FFF2-40B4-BE49-F238E27FC236}">
                <a16:creationId xmlns:a16="http://schemas.microsoft.com/office/drawing/2014/main" id="{B0A79A11-31B9-4C70-A4F1-2E342EB56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783" y="1838893"/>
            <a:ext cx="6304433" cy="194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558597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7424" y="2154021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8.5  </a:t>
            </a:r>
            <a:r>
              <a:rPr lang="zh-CN" altLang="en-US" sz="3600" b="1" dirty="0">
                <a:solidFill>
                  <a:schemeClr val="bg1"/>
                </a:solidFill>
              </a:rPr>
              <a:t>管理后台</a:t>
            </a:r>
          </a:p>
        </p:txBody>
      </p:sp>
    </p:spTree>
    <p:extLst>
      <p:ext uri="{BB962C8B-B14F-4D97-AF65-F5344CB8AC3E}">
        <p14:creationId xmlns:p14="http://schemas.microsoft.com/office/powerpoint/2010/main" val="3891582641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7239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为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Django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项目管理员创建账户和密码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图片 13">
            <a:extLst>
              <a:ext uri="{FF2B5EF4-FFF2-40B4-BE49-F238E27FC236}">
                <a16:creationId xmlns:a16="http://schemas.microsoft.com/office/drawing/2014/main" id="{84E84706-1368-46BC-80B0-946C04F2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809750"/>
            <a:ext cx="6172200" cy="2181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734045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5532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Django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项目后台登录页面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图片 12">
            <a:extLst>
              <a:ext uri="{FF2B5EF4-FFF2-40B4-BE49-F238E27FC236}">
                <a16:creationId xmlns:a16="http://schemas.microsoft.com/office/drawing/2014/main" id="{688E8D86-BFDD-414E-8D66-501F8D7A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81150"/>
            <a:ext cx="4876800" cy="318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451787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558654"/>
            <a:ext cx="6934200" cy="1851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5158" y="2154021"/>
            <a:ext cx="4499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8.1  Django</a:t>
            </a:r>
            <a:r>
              <a:rPr lang="zh-CN" altLang="en-US" sz="3600" b="1" dirty="0">
                <a:solidFill>
                  <a:schemeClr val="bg1"/>
                </a:solidFill>
              </a:rPr>
              <a:t>框架简介</a:t>
            </a:r>
          </a:p>
        </p:txBody>
      </p:sp>
    </p:spTree>
    <p:extLst>
      <p:ext uri="{BB962C8B-B14F-4D97-AF65-F5344CB8AC3E}">
        <p14:creationId xmlns:p14="http://schemas.microsoft.com/office/powerpoint/2010/main" val="4127094505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Django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项目后台管理界面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图片 26">
            <a:extLst>
              <a:ext uri="{FF2B5EF4-FFF2-40B4-BE49-F238E27FC236}">
                <a16:creationId xmlns:a16="http://schemas.microsoft.com/office/drawing/2014/main" id="{F4FC7B12-6475-4EE4-B3D3-D528D122E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91"/>
          <a:stretch>
            <a:fillRect/>
          </a:stretch>
        </p:blipFill>
        <p:spPr bwMode="auto">
          <a:xfrm>
            <a:off x="1790700" y="1442357"/>
            <a:ext cx="5562600" cy="3321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781076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后台配置模型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图片 27">
            <a:extLst>
              <a:ext uri="{FF2B5EF4-FFF2-40B4-BE49-F238E27FC236}">
                <a16:creationId xmlns:a16="http://schemas.microsoft.com/office/drawing/2014/main" id="{9BB21EA9-5322-4E8D-A522-98165CD7C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04950"/>
            <a:ext cx="4724400" cy="311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857291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781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新增文章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图片 28">
            <a:extLst>
              <a:ext uri="{FF2B5EF4-FFF2-40B4-BE49-F238E27FC236}">
                <a16:creationId xmlns:a16="http://schemas.microsoft.com/office/drawing/2014/main" id="{DD4BEC31-480A-40DD-8B2B-62F4D65DD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200" y="1428750"/>
            <a:ext cx="3603399" cy="336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559883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181100" y="1581150"/>
            <a:ext cx="6781800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说明：在新增文章页面，会显示</a:t>
            </a:r>
            <a:r>
              <a:rPr lang="en-US" altLang="zh-CN" sz="2000" dirty="0"/>
              <a:t>User</a:t>
            </a:r>
            <a:r>
              <a:rPr lang="zh-CN" altLang="en-US" sz="2000" dirty="0"/>
              <a:t>选项。因为一个用户可以发布多篇文章，而一篇文章只属于一个用户，所以</a:t>
            </a:r>
            <a:r>
              <a:rPr lang="en-US" altLang="zh-CN" sz="2000" dirty="0"/>
              <a:t>User</a:t>
            </a:r>
            <a:r>
              <a:rPr lang="zh-CN" altLang="en-US" sz="2000" dirty="0"/>
              <a:t>类和</a:t>
            </a:r>
            <a:r>
              <a:rPr lang="en-US" altLang="zh-CN" sz="2000" dirty="0"/>
              <a:t>Article</a:t>
            </a:r>
            <a:r>
              <a:rPr lang="zh-CN" altLang="en-US" sz="2000" dirty="0"/>
              <a:t>类是一对多的关系。在创建数据模型时，通过在</a:t>
            </a:r>
            <a:r>
              <a:rPr lang="en-US" altLang="zh-CN" sz="2000" dirty="0"/>
              <a:t>Article</a:t>
            </a:r>
            <a:r>
              <a:rPr lang="zh-CN" altLang="en-US" sz="2000" dirty="0"/>
              <a:t>类中设置“</a:t>
            </a:r>
            <a:r>
              <a:rPr lang="en-US" altLang="zh-CN" sz="2000" dirty="0"/>
              <a:t>user = </a:t>
            </a:r>
            <a:r>
              <a:rPr lang="en-US" altLang="zh-CN" sz="2000" dirty="0" err="1"/>
              <a:t>models.ForeignKey</a:t>
            </a:r>
            <a:r>
              <a:rPr lang="en-US" altLang="zh-CN" sz="2000" dirty="0"/>
              <a:t>(User, </a:t>
            </a:r>
            <a:r>
              <a:rPr lang="en-US" altLang="zh-CN" sz="2000" dirty="0" err="1"/>
              <a:t>on_delete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models.CASCADE</a:t>
            </a:r>
            <a:r>
              <a:rPr lang="en-US" altLang="zh-CN" sz="2000" dirty="0"/>
              <a:t>)</a:t>
            </a:r>
            <a:r>
              <a:rPr lang="zh-CN" altLang="en-US" sz="2000" dirty="0"/>
              <a:t>”，即可实现模型的一对多关系。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64170932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0692" y="2154021"/>
            <a:ext cx="2008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8.6  </a:t>
            </a:r>
            <a:r>
              <a:rPr lang="zh-CN" altLang="en-US" sz="3600" b="1" dirty="0">
                <a:solidFill>
                  <a:schemeClr val="bg1"/>
                </a:solidFill>
              </a:rPr>
              <a:t>路由</a:t>
            </a:r>
          </a:p>
        </p:txBody>
      </p:sp>
    </p:spTree>
    <p:extLst>
      <p:ext uri="{BB962C8B-B14F-4D97-AF65-F5344CB8AC3E}">
        <p14:creationId xmlns:p14="http://schemas.microsoft.com/office/powerpoint/2010/main" val="4141025530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295400" y="1581150"/>
            <a:ext cx="6858000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URL</a:t>
            </a:r>
            <a:r>
              <a:rPr lang="zh-CN" altLang="en-US" sz="2000" dirty="0"/>
              <a:t>是</a:t>
            </a:r>
            <a:r>
              <a:rPr lang="en-US" altLang="zh-CN" sz="2000" dirty="0"/>
              <a:t>Web</a:t>
            </a:r>
            <a:r>
              <a:rPr lang="zh-CN" altLang="en-US" sz="2000" dirty="0"/>
              <a:t>服务的入口，用户通过浏览器发送过来的任何请求，都会发送到指定的</a:t>
            </a:r>
            <a:r>
              <a:rPr lang="en-US" altLang="zh-CN" sz="2000" dirty="0"/>
              <a:t>URL</a:t>
            </a:r>
            <a:r>
              <a:rPr lang="zh-CN" altLang="en-US" sz="2000" dirty="0"/>
              <a:t>地址中，然后服务器会将响应返回给浏览器。路由（</a:t>
            </a:r>
            <a:r>
              <a:rPr lang="en-US" altLang="zh-CN" sz="2000" dirty="0" err="1"/>
              <a:t>urls</a:t>
            </a:r>
            <a:r>
              <a:rPr lang="zh-CN" altLang="en-US" sz="2000" dirty="0"/>
              <a:t>）就是用来处理</a:t>
            </a:r>
            <a:r>
              <a:rPr lang="en-US" altLang="zh-CN" sz="2000" dirty="0"/>
              <a:t>URL</a:t>
            </a:r>
            <a:r>
              <a:rPr lang="zh-CN" altLang="en-US" sz="2000" dirty="0"/>
              <a:t>和函数之间关系的调度器。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39618323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266700" y="1733550"/>
            <a:ext cx="8610600" cy="234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Django</a:t>
            </a:r>
            <a:r>
              <a:rPr lang="zh-CN" altLang="en-US" sz="2000" dirty="0"/>
              <a:t>的路由流程如下。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）查找全局</a:t>
            </a:r>
            <a:r>
              <a:rPr lang="en-US" altLang="zh-CN" sz="2000" dirty="0" err="1"/>
              <a:t>urlpatterns</a:t>
            </a:r>
            <a:r>
              <a:rPr lang="zh-CN" altLang="en-US" sz="2000" dirty="0"/>
              <a:t>变量，即</a:t>
            </a:r>
            <a:r>
              <a:rPr lang="en-US" altLang="zh-CN" sz="2000" dirty="0"/>
              <a:t>blog/urls.py</a:t>
            </a:r>
            <a:r>
              <a:rPr lang="zh-CN" altLang="en-US" sz="2000" dirty="0"/>
              <a:t>文件中定义的</a:t>
            </a:r>
            <a:r>
              <a:rPr lang="en-US" altLang="zh-CN" sz="2000" dirty="0" err="1"/>
              <a:t>urlpatterns</a:t>
            </a:r>
            <a:r>
              <a:rPr lang="zh-CN" altLang="en-US" sz="2000" dirty="0"/>
              <a:t>变量。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）按照先后顺序，对</a:t>
            </a:r>
            <a:r>
              <a:rPr lang="en-US" altLang="zh-CN" sz="2000" dirty="0"/>
              <a:t>URL</a:t>
            </a:r>
            <a:r>
              <a:rPr lang="zh-CN" altLang="en-US" sz="2000" dirty="0"/>
              <a:t>逐一匹配</a:t>
            </a:r>
            <a:r>
              <a:rPr lang="en-US" altLang="zh-CN" sz="2000" dirty="0" err="1"/>
              <a:t>urlpatterns</a:t>
            </a:r>
            <a:r>
              <a:rPr lang="zh-CN" altLang="en-US" sz="2000" dirty="0"/>
              <a:t>列表中的每个元素。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）找到第一个匹配时停止查找，根据匹配结果执行对应的处理函数。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）如果没有找到匹配或出现异常，</a:t>
            </a:r>
            <a:r>
              <a:rPr lang="en-US" altLang="zh-CN" sz="2000" dirty="0"/>
              <a:t>Django</a:t>
            </a:r>
            <a:r>
              <a:rPr lang="zh-CN" altLang="en-US" sz="2000" dirty="0"/>
              <a:t>进行错误处理。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57179205"/>
      </p:ext>
    </p:extLst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格式转换类型说明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39B58C-2385-46C7-B1FD-D32D7F515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21624"/>
              </p:ext>
            </p:extLst>
          </p:nvPr>
        </p:nvGraphicFramePr>
        <p:xfrm>
          <a:off x="1066800" y="1733550"/>
          <a:ext cx="7620000" cy="251459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281501">
                  <a:extLst>
                    <a:ext uri="{9D8B030D-6E8A-4147-A177-3AD203B41FA5}">
                      <a16:colId xmlns:a16="http://schemas.microsoft.com/office/drawing/2014/main" val="2446711520"/>
                    </a:ext>
                  </a:extLst>
                </a:gridCol>
                <a:gridCol w="6338499">
                  <a:extLst>
                    <a:ext uri="{9D8B030D-6E8A-4147-A177-3AD203B41FA5}">
                      <a16:colId xmlns:a16="http://schemas.microsoft.com/office/drawing/2014/main" val="1064914877"/>
                    </a:ext>
                  </a:extLst>
                </a:gridCol>
              </a:tblGrid>
              <a:tr h="43717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格 式 类 型</a:t>
                      </a:r>
                      <a:endParaRPr lang="zh-CN" sz="9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说</a:t>
                      </a:r>
                      <a:r>
                        <a:rPr lang="en-US" sz="900" kern="100">
                          <a:effectLst/>
                        </a:rPr>
                        <a:t>    </a:t>
                      </a:r>
                      <a:r>
                        <a:rPr lang="zh-CN" sz="900" kern="100">
                          <a:effectLst/>
                        </a:rPr>
                        <a:t>明</a:t>
                      </a:r>
                      <a:endParaRPr lang="zh-CN" sz="9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3166072"/>
                  </a:ext>
                </a:extLst>
              </a:tr>
              <a:tr h="415485">
                <a:tc>
                  <a:txBody>
                    <a:bodyPr/>
                    <a:lstStyle/>
                    <a:p>
                      <a:pPr indent="331470" algn="just">
                        <a:lnSpc>
                          <a:spcPts val="1300"/>
                        </a:lnSpc>
                      </a:pPr>
                      <a:r>
                        <a:rPr lang="en-US" sz="900">
                          <a:effectLst/>
                        </a:rPr>
                        <a:t>str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708660" algn="just">
                        <a:lnSpc>
                          <a:spcPts val="1300"/>
                        </a:lnSpc>
                      </a:pPr>
                      <a:r>
                        <a:rPr lang="zh-CN" sz="900">
                          <a:effectLst/>
                        </a:rPr>
                        <a:t>匹配除分隔符（</a:t>
                      </a:r>
                      <a:r>
                        <a:rPr lang="en-US" sz="900">
                          <a:effectLst/>
                        </a:rPr>
                        <a:t>/</a:t>
                      </a:r>
                      <a:r>
                        <a:rPr lang="zh-CN" sz="900">
                          <a:effectLst/>
                        </a:rPr>
                        <a:t>）外的非空字符，默认类型</a:t>
                      </a:r>
                      <a:r>
                        <a:rPr lang="en-US" sz="900">
                          <a:effectLst/>
                        </a:rPr>
                        <a:t>&lt;year&gt;</a:t>
                      </a:r>
                      <a:r>
                        <a:rPr lang="zh-CN" sz="900">
                          <a:effectLst/>
                        </a:rPr>
                        <a:t>等价于</a:t>
                      </a:r>
                      <a:r>
                        <a:rPr lang="en-US" sz="900">
                          <a:effectLst/>
                        </a:rPr>
                        <a:t>&lt;str:year&gt;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9271862"/>
                  </a:ext>
                </a:extLst>
              </a:tr>
              <a:tr h="415485">
                <a:tc>
                  <a:txBody>
                    <a:bodyPr/>
                    <a:lstStyle/>
                    <a:p>
                      <a:pPr indent="331470" algn="just">
                        <a:lnSpc>
                          <a:spcPts val="1300"/>
                        </a:lnSpc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708660" algn="just">
                        <a:lnSpc>
                          <a:spcPts val="1300"/>
                        </a:lnSpc>
                      </a:pPr>
                      <a:r>
                        <a:rPr lang="zh-CN" sz="900">
                          <a:effectLst/>
                        </a:rPr>
                        <a:t>匹配</a:t>
                      </a:r>
                      <a:r>
                        <a:rPr lang="en-US" sz="900">
                          <a:effectLst/>
                        </a:rPr>
                        <a:t>0</a:t>
                      </a:r>
                      <a:r>
                        <a:rPr lang="zh-CN" sz="900">
                          <a:effectLst/>
                        </a:rPr>
                        <a:t>和正整数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0975108"/>
                  </a:ext>
                </a:extLst>
              </a:tr>
              <a:tr h="415485">
                <a:tc>
                  <a:txBody>
                    <a:bodyPr/>
                    <a:lstStyle/>
                    <a:p>
                      <a:pPr indent="331470" algn="just">
                        <a:lnSpc>
                          <a:spcPts val="1300"/>
                        </a:lnSpc>
                      </a:pPr>
                      <a:r>
                        <a:rPr lang="en-US" sz="900">
                          <a:effectLst/>
                        </a:rPr>
                        <a:t>slug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708660" algn="just">
                        <a:lnSpc>
                          <a:spcPts val="1300"/>
                        </a:lnSpc>
                      </a:pPr>
                      <a:r>
                        <a:rPr lang="zh-CN" sz="900">
                          <a:effectLst/>
                        </a:rPr>
                        <a:t>匹配字母、数字、横杠、下画线组成的字符串，</a:t>
                      </a:r>
                      <a:r>
                        <a:rPr lang="en-US" sz="900">
                          <a:effectLst/>
                        </a:rPr>
                        <a:t>str</a:t>
                      </a:r>
                      <a:r>
                        <a:rPr lang="zh-CN" sz="900">
                          <a:effectLst/>
                        </a:rPr>
                        <a:t>的子集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5944876"/>
                  </a:ext>
                </a:extLst>
              </a:tr>
              <a:tr h="415485">
                <a:tc>
                  <a:txBody>
                    <a:bodyPr/>
                    <a:lstStyle/>
                    <a:p>
                      <a:pPr indent="331470" algn="just">
                        <a:lnSpc>
                          <a:spcPts val="1300"/>
                        </a:lnSpc>
                      </a:pPr>
                      <a:r>
                        <a:rPr lang="en-US" sz="900">
                          <a:effectLst/>
                        </a:rPr>
                        <a:t>uuid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708660" algn="just">
                        <a:lnSpc>
                          <a:spcPts val="1300"/>
                        </a:lnSpc>
                      </a:pPr>
                      <a:r>
                        <a:rPr lang="zh-CN" sz="900">
                          <a:effectLst/>
                        </a:rPr>
                        <a:t>匹配格式化的</a:t>
                      </a:r>
                      <a:r>
                        <a:rPr lang="en-US" sz="900">
                          <a:effectLst/>
                        </a:rPr>
                        <a:t>UUID</a:t>
                      </a:r>
                      <a:r>
                        <a:rPr lang="zh-CN" sz="900">
                          <a:effectLst/>
                        </a:rPr>
                        <a:t>，如</a:t>
                      </a:r>
                      <a:r>
                        <a:rPr lang="en-US" sz="900">
                          <a:effectLst/>
                        </a:rPr>
                        <a:t>075194d3-6885-417e-a8a8-6c931e272f00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9868274"/>
                  </a:ext>
                </a:extLst>
              </a:tr>
              <a:tr h="415485">
                <a:tc>
                  <a:txBody>
                    <a:bodyPr/>
                    <a:lstStyle/>
                    <a:p>
                      <a:pPr indent="331470" algn="just">
                        <a:lnSpc>
                          <a:spcPts val="1300"/>
                        </a:lnSpc>
                      </a:pPr>
                      <a:r>
                        <a:rPr lang="en-US" sz="900">
                          <a:effectLst/>
                        </a:rPr>
                        <a:t>path</a:t>
                      </a:r>
                      <a:endParaRPr lang="zh-CN" sz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708660" algn="just">
                        <a:lnSpc>
                          <a:spcPts val="1300"/>
                        </a:lnSpc>
                      </a:pPr>
                      <a:r>
                        <a:rPr lang="zh-CN" sz="900" dirty="0">
                          <a:effectLst/>
                        </a:rPr>
                        <a:t>匹配任何非空字符串，包括路径分隔符，是全集</a:t>
                      </a:r>
                      <a:endParaRPr lang="zh-CN" sz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9478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378883"/>
      </p:ext>
    </p:extLst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0692" y="2154021"/>
            <a:ext cx="2008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8.7  </a:t>
            </a:r>
            <a:r>
              <a:rPr lang="zh-CN" altLang="en-US" sz="3600" b="1" dirty="0">
                <a:solidFill>
                  <a:schemeClr val="bg1"/>
                </a:solidFill>
              </a:rPr>
              <a:t>视图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193282"/>
      </p:ext>
    </p:extLst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219200" y="1401301"/>
            <a:ext cx="6781800" cy="1879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视图（</a:t>
            </a:r>
            <a:r>
              <a:rPr lang="en-US" altLang="zh-CN" sz="2000" dirty="0"/>
              <a:t>views</a:t>
            </a:r>
            <a:r>
              <a:rPr lang="zh-CN" altLang="en-US" sz="2000" dirty="0"/>
              <a:t>）函数（或类）简称视图，它是一个简单的</a:t>
            </a:r>
            <a:r>
              <a:rPr lang="en-US" altLang="zh-CN" sz="2000" dirty="0"/>
              <a:t>Python</a:t>
            </a:r>
            <a:r>
              <a:rPr lang="zh-CN" altLang="en-US" sz="2000" dirty="0"/>
              <a:t>函数（或类），接受</a:t>
            </a:r>
            <a:r>
              <a:rPr lang="en-US" altLang="zh-CN" sz="2000" dirty="0"/>
              <a:t>request</a:t>
            </a:r>
            <a:r>
              <a:rPr lang="zh-CN" altLang="en-US" sz="2000" dirty="0"/>
              <a:t>并且返回</a:t>
            </a:r>
            <a:r>
              <a:rPr lang="en-US" altLang="zh-CN" sz="2000" dirty="0" err="1"/>
              <a:t>HttpResponse</a:t>
            </a:r>
            <a:r>
              <a:rPr lang="zh-CN" altLang="en-US" sz="2000" dirty="0"/>
              <a:t>对象。根据视图函数的类型，</a:t>
            </a:r>
            <a:r>
              <a:rPr lang="en-US" altLang="zh-CN" sz="2000" dirty="0"/>
              <a:t>Django</a:t>
            </a:r>
            <a:r>
              <a:rPr lang="zh-CN" altLang="en-US" sz="2000" dirty="0"/>
              <a:t>视图可以分为</a:t>
            </a:r>
            <a:r>
              <a:rPr lang="en-US" altLang="zh-CN" sz="2000" dirty="0"/>
              <a:t>FBV</a:t>
            </a:r>
            <a:r>
              <a:rPr lang="zh-CN" altLang="en-US" sz="2000" dirty="0"/>
              <a:t>（基于函数的视图）和</a:t>
            </a:r>
            <a:r>
              <a:rPr lang="en-US" altLang="zh-CN" sz="2000" dirty="0"/>
              <a:t>CBV</a:t>
            </a:r>
            <a:r>
              <a:rPr lang="zh-CN" altLang="en-US" sz="2000" dirty="0"/>
              <a:t>（基于类的视图）。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43175096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295400" y="1581150"/>
            <a:ext cx="6553200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Django</a:t>
            </a:r>
            <a:r>
              <a:rPr lang="zh-CN" altLang="en-US" sz="2000" dirty="0"/>
              <a:t>是一款用于开发 </a:t>
            </a:r>
            <a:r>
              <a:rPr lang="en-US" altLang="zh-CN" sz="2000" dirty="0"/>
              <a:t>Web </a:t>
            </a:r>
            <a:r>
              <a:rPr lang="zh-CN" altLang="en-US" sz="2000" dirty="0"/>
              <a:t>应用程序的高级</a:t>
            </a:r>
            <a:r>
              <a:rPr lang="en-US" altLang="zh-CN" sz="2000" dirty="0"/>
              <a:t>Python</a:t>
            </a:r>
            <a:r>
              <a:rPr lang="zh-CN" altLang="en-US" sz="2000" dirty="0"/>
              <a:t>框架，很多知名网站都是使用该框架编写的。虽然</a:t>
            </a:r>
            <a:r>
              <a:rPr lang="en-US" altLang="zh-CN" sz="2000" dirty="0"/>
              <a:t>Django</a:t>
            </a:r>
            <a:r>
              <a:rPr lang="zh-CN" altLang="en-US" sz="2000" dirty="0"/>
              <a:t>一直占据着</a:t>
            </a:r>
            <a:r>
              <a:rPr lang="en-US" altLang="zh-CN" sz="2000" dirty="0"/>
              <a:t>Python Web</a:t>
            </a:r>
            <a:r>
              <a:rPr lang="zh-CN" altLang="en-US" sz="2000" dirty="0"/>
              <a:t>开发界的重要地位，但其早期版本中不支持异步。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最新发布的</a:t>
            </a:r>
            <a:r>
              <a:rPr lang="en-US" altLang="zh-CN" sz="2000" dirty="0"/>
              <a:t>Django 3.0 </a:t>
            </a:r>
            <a:r>
              <a:rPr lang="zh-CN" altLang="en-US" sz="2000" dirty="0"/>
              <a:t>版本中，已经可以支持</a:t>
            </a:r>
            <a:r>
              <a:rPr lang="en-US" altLang="zh-CN" sz="2000" dirty="0"/>
              <a:t>ASGI</a:t>
            </a:r>
            <a:r>
              <a:rPr lang="zh-CN" altLang="en-US" sz="2000" dirty="0"/>
              <a:t>异步编程了。</a:t>
            </a:r>
          </a:p>
        </p:txBody>
      </p:sp>
    </p:spTree>
    <p:extLst>
      <p:ext uri="{BB962C8B-B14F-4D97-AF65-F5344CB8AC3E}">
        <p14:creationId xmlns:p14="http://schemas.microsoft.com/office/powerpoint/2010/main" val="696106208"/>
      </p:ext>
    </p:extLst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视图函数运行结果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图片 34">
            <a:extLst>
              <a:ext uri="{FF2B5EF4-FFF2-40B4-BE49-F238E27FC236}">
                <a16:creationId xmlns:a16="http://schemas.microsoft.com/office/drawing/2014/main" id="{856AAE7B-1DDF-4DA6-9BDC-1AA807C61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92" y="1809750"/>
            <a:ext cx="7345016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042494"/>
      </p:ext>
    </p:extLst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8426" y="2154021"/>
            <a:ext cx="3573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8.8  Django</a:t>
            </a:r>
            <a:r>
              <a:rPr lang="zh-CN" altLang="en-US" sz="3600" b="1" dirty="0">
                <a:solidFill>
                  <a:schemeClr val="bg1"/>
                </a:solidFill>
              </a:rPr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811799757"/>
      </p:ext>
    </p:extLst>
  </p:cSld>
  <p:clrMapOvr>
    <a:masterClrMapping/>
  </p:clrMapOvr>
  <p:transition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后台添加文章内容数据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图片 30">
            <a:extLst>
              <a:ext uri="{FF2B5EF4-FFF2-40B4-BE49-F238E27FC236}">
                <a16:creationId xmlns:a16="http://schemas.microsoft.com/office/drawing/2014/main" id="{5454192C-366B-4FC1-8409-577013092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581150"/>
            <a:ext cx="4495800" cy="3225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944336"/>
      </p:ext>
    </p:extLst>
  </p:cSld>
  <p:clrMapOvr>
    <a:masterClrMapping/>
  </p:clrMapOvr>
  <p:transition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模板文件目录结构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图片 32">
            <a:extLst>
              <a:ext uri="{FF2B5EF4-FFF2-40B4-BE49-F238E27FC236}">
                <a16:creationId xmlns:a16="http://schemas.microsoft.com/office/drawing/2014/main" id="{43A8117F-AC59-4943-AEAB-30E6181CE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1442357"/>
            <a:ext cx="2057400" cy="345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450708"/>
      </p:ext>
    </p:extLst>
  </p:cSld>
  <p:clrMapOvr>
    <a:masterClrMapping/>
  </p:clrMapOvr>
  <p:transition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781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Django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模板引擎中的标签及说明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C7D3D9-6137-4109-B8AF-A29E7C27A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639560"/>
              </p:ext>
            </p:extLst>
          </p:nvPr>
        </p:nvGraphicFramePr>
        <p:xfrm>
          <a:off x="1143000" y="1657350"/>
          <a:ext cx="7239000" cy="25908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794142">
                  <a:extLst>
                    <a:ext uri="{9D8B030D-6E8A-4147-A177-3AD203B41FA5}">
                      <a16:colId xmlns:a16="http://schemas.microsoft.com/office/drawing/2014/main" val="841126914"/>
                    </a:ext>
                  </a:extLst>
                </a:gridCol>
                <a:gridCol w="5444858">
                  <a:extLst>
                    <a:ext uri="{9D8B030D-6E8A-4147-A177-3AD203B41FA5}">
                      <a16:colId xmlns:a16="http://schemas.microsoft.com/office/drawing/2014/main" val="1397139444"/>
                    </a:ext>
                  </a:extLst>
                </a:gridCol>
              </a:tblGrid>
              <a:tr h="274513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标</a:t>
                      </a:r>
                      <a:r>
                        <a:rPr lang="en-US" sz="900" kern="100">
                          <a:effectLst/>
                        </a:rPr>
                        <a:t>    </a:t>
                      </a:r>
                      <a:r>
                        <a:rPr lang="zh-CN" sz="900" kern="100">
                          <a:effectLst/>
                        </a:rPr>
                        <a:t>签</a:t>
                      </a:r>
                      <a:endParaRPr lang="zh-CN" sz="9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说</a:t>
                      </a:r>
                      <a:r>
                        <a:rPr lang="en-US" sz="900" kern="100">
                          <a:effectLst/>
                        </a:rPr>
                        <a:t>    </a:t>
                      </a:r>
                      <a:r>
                        <a:rPr lang="zh-CN" sz="900" kern="100">
                          <a:effectLst/>
                        </a:rPr>
                        <a:t>明</a:t>
                      </a:r>
                      <a:endParaRPr lang="zh-CN" sz="9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2541906"/>
                  </a:ext>
                </a:extLst>
              </a:tr>
              <a:tr h="57972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{% extends 'base.html'%}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 kern="1050">
                          <a:effectLst/>
                        </a:rPr>
                        <a:t>扩展一个父模板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779577"/>
                  </a:ext>
                </a:extLst>
              </a:tr>
              <a:tr h="57712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{%block title%}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 kern="1050">
                          <a:effectLst/>
                        </a:rPr>
                        <a:t>指定父模板中的一段代码块，此处为</a:t>
                      </a:r>
                      <a:r>
                        <a:rPr lang="en-US" sz="900" kern="1050">
                          <a:effectLst/>
                        </a:rPr>
                        <a:t>title</a:t>
                      </a:r>
                      <a:r>
                        <a:rPr lang="zh-CN" sz="900" kern="1050">
                          <a:effectLst/>
                        </a:rPr>
                        <a:t>，在父模板中定义</a:t>
                      </a:r>
                      <a:r>
                        <a:rPr lang="en-US" sz="900" kern="1050">
                          <a:effectLst/>
                        </a:rPr>
                        <a:t>title</a:t>
                      </a:r>
                      <a:r>
                        <a:rPr lang="zh-CN" sz="900" kern="1050">
                          <a:effectLst/>
                        </a:rPr>
                        <a:t>代码块，可以在子模板中重写该代码块。</a:t>
                      </a:r>
                      <a:r>
                        <a:rPr lang="en-US" sz="900" kern="1050">
                          <a:effectLst/>
                        </a:rPr>
                        <a:t>block</a:t>
                      </a:r>
                      <a:r>
                        <a:rPr lang="zh-CN" sz="900" kern="1050">
                          <a:effectLst/>
                        </a:rPr>
                        <a:t>标签必须是封闭的，要由“</a:t>
                      </a:r>
                      <a:r>
                        <a:rPr lang="en-US" sz="900" kern="1050">
                          <a:effectLst/>
                        </a:rPr>
                        <a:t>{% endblock %}</a:t>
                      </a:r>
                      <a:r>
                        <a:rPr lang="zh-CN" sz="900" kern="1050">
                          <a:effectLst/>
                        </a:rPr>
                        <a:t>”结尾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4702803"/>
                  </a:ext>
                </a:extLst>
              </a:tr>
              <a:tr h="27710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{{article.title}}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 kern="1050">
                          <a:effectLst/>
                        </a:rPr>
                        <a:t>获取变量的值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587339"/>
                  </a:ext>
                </a:extLst>
              </a:tr>
              <a:tr h="882333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{% for story in story_list %}</a:t>
                      </a:r>
                      <a:endParaRPr lang="zh-CN" sz="900" kern="1050">
                        <a:effectLst/>
                      </a:endParaRPr>
                    </a:p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{% endfor %}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900" kern="1050" dirty="0">
                          <a:effectLst/>
                        </a:rPr>
                        <a:t>和</a:t>
                      </a:r>
                      <a:r>
                        <a:rPr lang="en-US" sz="900" kern="1050" dirty="0">
                          <a:effectLst/>
                        </a:rPr>
                        <a:t>Python</a:t>
                      </a:r>
                      <a:r>
                        <a:rPr lang="zh-CN" sz="900" kern="1050" dirty="0">
                          <a:effectLst/>
                        </a:rPr>
                        <a:t>中的</a:t>
                      </a:r>
                      <a:r>
                        <a:rPr lang="en-US" sz="900" kern="1050" dirty="0">
                          <a:effectLst/>
                        </a:rPr>
                        <a:t>for</a:t>
                      </a:r>
                      <a:r>
                        <a:rPr lang="zh-CN" sz="900" kern="1050" dirty="0">
                          <a:effectLst/>
                        </a:rPr>
                        <a:t>循环用法相似，必须是封闭的</a:t>
                      </a:r>
                      <a:endParaRPr lang="zh-CN" sz="9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4020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022840"/>
      </p:ext>
    </p:extLst>
  </p:cSld>
  <p:clrMapOvr>
    <a:masterClrMapping/>
  </p:clrMapOvr>
  <p:transition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图书列表页效果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图片 33">
            <a:extLst>
              <a:ext uri="{FF2B5EF4-FFF2-40B4-BE49-F238E27FC236}">
                <a16:creationId xmlns:a16="http://schemas.microsoft.com/office/drawing/2014/main" id="{7DC9B66C-3093-4477-B880-6E05F1455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03421"/>
            <a:ext cx="5638800" cy="252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222497"/>
      </p:ext>
    </p:extLst>
  </p:cSld>
  <p:clrMapOvr>
    <a:masterClrMapping/>
  </p:clrMapOvr>
  <p:transition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0692" y="2154021"/>
            <a:ext cx="2008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8.9  </a:t>
            </a:r>
            <a:r>
              <a:rPr lang="zh-CN" altLang="en-US" sz="3600" b="1" dirty="0">
                <a:solidFill>
                  <a:schemeClr val="bg1"/>
                </a:solidFill>
              </a:rPr>
              <a:t>表单</a:t>
            </a:r>
          </a:p>
        </p:txBody>
      </p:sp>
    </p:spTree>
    <p:extLst>
      <p:ext uri="{BB962C8B-B14F-4D97-AF65-F5344CB8AC3E}">
        <p14:creationId xmlns:p14="http://schemas.microsoft.com/office/powerpoint/2010/main" val="729447962"/>
      </p:ext>
    </p:extLst>
  </p:cSld>
  <p:clrMapOvr>
    <a:masterClrMapping/>
  </p:clrMapOvr>
  <p:transition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0"/>
            <a:ext cx="7010400" cy="234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Web</a:t>
            </a:r>
            <a:r>
              <a:rPr lang="zh-CN" altLang="en-US" sz="2000" dirty="0"/>
              <a:t>开发过程中，经常使用</a:t>
            </a:r>
            <a:r>
              <a:rPr lang="en-US" altLang="zh-CN" sz="2000" dirty="0"/>
              <a:t>HTML</a:t>
            </a:r>
            <a:r>
              <a:rPr lang="zh-CN" altLang="en-US" sz="2000" dirty="0"/>
              <a:t>表单（</a:t>
            </a:r>
            <a:r>
              <a:rPr lang="en-US" altLang="zh-CN" sz="2000" dirty="0"/>
              <a:t>forms</a:t>
            </a:r>
            <a:r>
              <a:rPr lang="zh-CN" altLang="en-US" sz="2000" dirty="0"/>
              <a:t>）来实现服务器与用户之间的交互功能。通常的流程是在模板中编写</a:t>
            </a:r>
            <a:r>
              <a:rPr lang="en-US" altLang="zh-CN" sz="2000" dirty="0"/>
              <a:t>HTML</a:t>
            </a:r>
            <a:r>
              <a:rPr lang="zh-CN" altLang="en-US" sz="2000" dirty="0"/>
              <a:t>表单页面，然后提交表单到视图函数，接下来在视图函数中对表单数据进行验证。编写数据验证规则是一个很麻烦的过程。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30809625"/>
      </p:ext>
    </p:extLst>
  </p:cSld>
  <p:clrMapOvr>
    <a:masterClrMapping/>
  </p:clrMapOvr>
  <p:transition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在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Django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项目中创建表单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图片 36">
            <a:extLst>
              <a:ext uri="{FF2B5EF4-FFF2-40B4-BE49-F238E27FC236}">
                <a16:creationId xmlns:a16="http://schemas.microsoft.com/office/drawing/2014/main" id="{9C652984-F68D-43B2-84A3-E51BC54B1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09750"/>
            <a:ext cx="4419600" cy="2752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408320"/>
      </p:ext>
    </p:extLst>
  </p:cSld>
  <p:clrMapOvr>
    <a:masterClrMapping/>
  </p:clrMapOvr>
  <p:transition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504950"/>
            <a:ext cx="7420771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2452" y="2154021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8.10  </a:t>
            </a:r>
            <a:r>
              <a:rPr lang="zh-CN" altLang="en-US" sz="3600" b="1" dirty="0">
                <a:solidFill>
                  <a:schemeClr val="bg1"/>
                </a:solidFill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41336073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600200" y="1504951"/>
            <a:ext cx="5181600" cy="955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Django 3.0</a:t>
            </a:r>
            <a:r>
              <a:rPr lang="zh-CN" altLang="en-US" sz="2000" dirty="0"/>
              <a:t>版本的新特性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安装</a:t>
            </a:r>
            <a:r>
              <a:rPr lang="en-US" altLang="zh-CN" sz="2000" dirty="0"/>
              <a:t>Django Web</a:t>
            </a:r>
            <a:r>
              <a:rPr lang="zh-CN" altLang="en-US" sz="2000" dirty="0"/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2243297244"/>
      </p:ext>
    </p:extLst>
  </p:cSld>
  <p:clrMapOvr>
    <a:masterClrMapping/>
  </p:clrMapOvr>
  <p:transition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333152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        本章主要介绍了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Django 3.0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框架的基础知识，并从实际应用出发，完成了一个简单的应用。首先介绍了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Django 3.0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框架的新特性，然后安装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Django 3.0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框架；接下来创建项目、创建应用，并根据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MVC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模型展开介绍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Django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框架，包括创建模型、创建路由和创建视图；最后完成一个简单的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Web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表单应用。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781675291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使用</a:t>
            </a:r>
            <a:r>
              <a:rPr lang="en-US" altLang="zh-CN" sz="3200" dirty="0" err="1">
                <a:latin typeface="+mj-lt"/>
                <a:ea typeface="+mj-ea"/>
                <a:cs typeface="+mj-cs"/>
              </a:rPr>
              <a:t>virtualenv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安装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Django</a:t>
            </a: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图片 14">
            <a:extLst>
              <a:ext uri="{FF2B5EF4-FFF2-40B4-BE49-F238E27FC236}">
                <a16:creationId xmlns:a16="http://schemas.microsoft.com/office/drawing/2014/main" id="{FC77C1CC-7A8D-404C-803E-12F10E840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691945"/>
            <a:ext cx="5562600" cy="268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700695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504950"/>
            <a:ext cx="7315200" cy="1953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7424" y="2154021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8.2  </a:t>
            </a:r>
            <a:r>
              <a:rPr lang="zh-CN" altLang="en-US" sz="3600" b="1" dirty="0">
                <a:solidFill>
                  <a:schemeClr val="bg1"/>
                </a:solidFill>
              </a:rPr>
              <a:t>创建项目</a:t>
            </a:r>
          </a:p>
        </p:txBody>
      </p:sp>
    </p:spTree>
    <p:extLst>
      <p:ext uri="{BB962C8B-B14F-4D97-AF65-F5344CB8AC3E}">
        <p14:creationId xmlns:p14="http://schemas.microsoft.com/office/powerpoint/2010/main" val="914813141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Django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项目目录结构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图片 2">
            <a:extLst>
              <a:ext uri="{FF2B5EF4-FFF2-40B4-BE49-F238E27FC236}">
                <a16:creationId xmlns:a16="http://schemas.microsoft.com/office/drawing/2014/main" id="{2C370F67-31BE-4A45-ACF8-FA0928462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331" y="1733550"/>
            <a:ext cx="3335338" cy="270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335024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Django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项目中的文件及说明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8D0227E-3A12-4B2B-A7AF-53A3FD307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835868"/>
              </p:ext>
            </p:extLst>
          </p:nvPr>
        </p:nvGraphicFramePr>
        <p:xfrm>
          <a:off x="1028700" y="1733547"/>
          <a:ext cx="7086600" cy="2514603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724592">
                  <a:extLst>
                    <a:ext uri="{9D8B030D-6E8A-4147-A177-3AD203B41FA5}">
                      <a16:colId xmlns:a16="http://schemas.microsoft.com/office/drawing/2014/main" val="669811121"/>
                    </a:ext>
                  </a:extLst>
                </a:gridCol>
                <a:gridCol w="5362008">
                  <a:extLst>
                    <a:ext uri="{9D8B030D-6E8A-4147-A177-3AD203B41FA5}">
                      <a16:colId xmlns:a16="http://schemas.microsoft.com/office/drawing/2014/main" val="2272382198"/>
                    </a:ext>
                  </a:extLst>
                </a:gridCol>
              </a:tblGrid>
              <a:tr h="356343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文</a:t>
                      </a:r>
                      <a:r>
                        <a:rPr lang="en-US" sz="900" kern="100">
                          <a:effectLst/>
                        </a:rPr>
                        <a:t>    </a:t>
                      </a:r>
                      <a:r>
                        <a:rPr lang="zh-CN" sz="900" kern="100">
                          <a:effectLst/>
                        </a:rPr>
                        <a:t>件</a:t>
                      </a:r>
                      <a:endParaRPr lang="zh-CN" sz="9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</a:pPr>
                      <a:r>
                        <a:rPr lang="zh-CN" sz="900" kern="100">
                          <a:effectLst/>
                        </a:rPr>
                        <a:t>说</a:t>
                      </a:r>
                      <a:r>
                        <a:rPr lang="en-US" sz="900" kern="100">
                          <a:effectLst/>
                        </a:rPr>
                        <a:t>    </a:t>
                      </a:r>
                      <a:r>
                        <a:rPr lang="zh-CN" sz="900" kern="100">
                          <a:effectLst/>
                        </a:rPr>
                        <a:t>明</a:t>
                      </a:r>
                      <a:endParaRPr lang="zh-CN" sz="900" kern="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1370841"/>
                  </a:ext>
                </a:extLst>
              </a:tr>
              <a:tr h="359710">
                <a:tc>
                  <a:txBody>
                    <a:bodyPr/>
                    <a:lstStyle/>
                    <a:p>
                      <a:pPr indent="262890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manage.py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34315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Django</a:t>
                      </a:r>
                      <a:r>
                        <a:rPr lang="zh-CN" sz="900" kern="1050">
                          <a:effectLst/>
                        </a:rPr>
                        <a:t>程序执行的入口，一个可以用各种方式管理</a:t>
                      </a:r>
                      <a:r>
                        <a:rPr lang="en-US" sz="900" kern="1050">
                          <a:effectLst/>
                        </a:rPr>
                        <a:t>Django</a:t>
                      </a:r>
                      <a:r>
                        <a:rPr lang="zh-CN" sz="900" kern="1050">
                          <a:effectLst/>
                        </a:rPr>
                        <a:t>项目的命令行工具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5925267"/>
                  </a:ext>
                </a:extLst>
              </a:tr>
              <a:tr h="359710">
                <a:tc>
                  <a:txBody>
                    <a:bodyPr/>
                    <a:lstStyle/>
                    <a:p>
                      <a:pPr indent="262890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blog/__init__.py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34315" algn="just">
                        <a:lnSpc>
                          <a:spcPts val="1400"/>
                        </a:lnSpc>
                      </a:pPr>
                      <a:r>
                        <a:rPr lang="zh-CN" sz="900" kern="1050">
                          <a:effectLst/>
                        </a:rPr>
                        <a:t>一个空文件，告诉</a:t>
                      </a:r>
                      <a:r>
                        <a:rPr lang="en-US" sz="900" kern="1050">
                          <a:effectLst/>
                        </a:rPr>
                        <a:t>Python</a:t>
                      </a:r>
                      <a:r>
                        <a:rPr lang="zh-CN" sz="900" kern="1050">
                          <a:effectLst/>
                        </a:rPr>
                        <a:t>这个目录是一个</a:t>
                      </a:r>
                      <a:r>
                        <a:rPr lang="en-US" sz="900" kern="1050">
                          <a:effectLst/>
                        </a:rPr>
                        <a:t>Python</a:t>
                      </a:r>
                      <a:r>
                        <a:rPr lang="zh-CN" sz="900" kern="1050">
                          <a:effectLst/>
                        </a:rPr>
                        <a:t>包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7574844"/>
                  </a:ext>
                </a:extLst>
              </a:tr>
              <a:tr h="359710">
                <a:tc>
                  <a:txBody>
                    <a:bodyPr/>
                    <a:lstStyle/>
                    <a:p>
                      <a:pPr indent="262890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blog/asgi.py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34315" algn="just">
                        <a:lnSpc>
                          <a:spcPts val="1400"/>
                        </a:lnSpc>
                      </a:pPr>
                      <a:r>
                        <a:rPr lang="zh-CN" sz="900" kern="1050">
                          <a:effectLst/>
                        </a:rPr>
                        <a:t>项目运行在</a:t>
                      </a:r>
                      <a:r>
                        <a:rPr lang="en-US" sz="900" kern="1050">
                          <a:effectLst/>
                        </a:rPr>
                        <a:t>ASGI</a:t>
                      </a:r>
                      <a:r>
                        <a:rPr lang="zh-CN" sz="900" kern="1050">
                          <a:effectLst/>
                        </a:rPr>
                        <a:t>兼容</a:t>
                      </a:r>
                      <a:r>
                        <a:rPr lang="en-US" sz="900" kern="1050">
                          <a:effectLst/>
                        </a:rPr>
                        <a:t>Web</a:t>
                      </a:r>
                      <a:r>
                        <a:rPr lang="zh-CN" sz="900" kern="1050">
                          <a:effectLst/>
                        </a:rPr>
                        <a:t>服务器上的入口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1013231"/>
                  </a:ext>
                </a:extLst>
              </a:tr>
              <a:tr h="359710">
                <a:tc>
                  <a:txBody>
                    <a:bodyPr/>
                    <a:lstStyle/>
                    <a:p>
                      <a:pPr indent="262890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settings.py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34315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Django</a:t>
                      </a:r>
                      <a:r>
                        <a:rPr lang="zh-CN" sz="900" kern="1050">
                          <a:effectLst/>
                        </a:rPr>
                        <a:t>的总配置文件，可以配置</a:t>
                      </a:r>
                      <a:r>
                        <a:rPr lang="en-US" sz="900" kern="1050">
                          <a:effectLst/>
                        </a:rPr>
                        <a:t>App</a:t>
                      </a:r>
                      <a:r>
                        <a:rPr lang="zh-CN" sz="900" kern="1050">
                          <a:effectLst/>
                        </a:rPr>
                        <a:t>、数据库、中间件、模板等诸多选项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4948340"/>
                  </a:ext>
                </a:extLst>
              </a:tr>
              <a:tr h="359710">
                <a:tc>
                  <a:txBody>
                    <a:bodyPr/>
                    <a:lstStyle/>
                    <a:p>
                      <a:pPr indent="262890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urls.py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34315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Django</a:t>
                      </a:r>
                      <a:r>
                        <a:rPr lang="zh-CN" sz="900" kern="1050">
                          <a:effectLst/>
                        </a:rPr>
                        <a:t>默认的路由配置文件，可以在其中</a:t>
                      </a:r>
                      <a:r>
                        <a:rPr lang="en-US" sz="900" kern="1050">
                          <a:effectLst/>
                        </a:rPr>
                        <a:t>include</a:t>
                      </a:r>
                      <a:r>
                        <a:rPr lang="zh-CN" sz="900" kern="1050">
                          <a:effectLst/>
                        </a:rPr>
                        <a:t>其他路径下的</a:t>
                      </a:r>
                      <a:r>
                        <a:rPr lang="en-US" sz="900" kern="1050">
                          <a:effectLst/>
                        </a:rPr>
                        <a:t>urls.py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0509160"/>
                  </a:ext>
                </a:extLst>
              </a:tr>
              <a:tr h="359710">
                <a:tc>
                  <a:txBody>
                    <a:bodyPr/>
                    <a:lstStyle/>
                    <a:p>
                      <a:pPr indent="262890" algn="just">
                        <a:lnSpc>
                          <a:spcPts val="1400"/>
                        </a:lnSpc>
                      </a:pPr>
                      <a:r>
                        <a:rPr lang="en-US" sz="900" kern="1050">
                          <a:effectLst/>
                        </a:rPr>
                        <a:t>wsgi.py</a:t>
                      </a:r>
                      <a:endParaRPr lang="zh-CN" sz="9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34315" algn="just">
                        <a:lnSpc>
                          <a:spcPts val="1400"/>
                        </a:lnSpc>
                      </a:pPr>
                      <a:r>
                        <a:rPr lang="en-US" sz="900" kern="1050" dirty="0">
                          <a:effectLst/>
                        </a:rPr>
                        <a:t>Django</a:t>
                      </a:r>
                      <a:r>
                        <a:rPr lang="zh-CN" sz="900" kern="1050" dirty="0">
                          <a:effectLst/>
                        </a:rPr>
                        <a:t>实现的</a:t>
                      </a:r>
                      <a:r>
                        <a:rPr lang="en-US" sz="900" kern="1050" dirty="0">
                          <a:effectLst/>
                        </a:rPr>
                        <a:t>WSGI</a:t>
                      </a:r>
                      <a:r>
                        <a:rPr lang="zh-CN" sz="900" kern="1050" dirty="0">
                          <a:effectLst/>
                        </a:rPr>
                        <a:t>接口文件，用来处理</a:t>
                      </a:r>
                      <a:r>
                        <a:rPr lang="en-US" sz="900" kern="1050" dirty="0">
                          <a:effectLst/>
                        </a:rPr>
                        <a:t>Web</a:t>
                      </a:r>
                      <a:r>
                        <a:rPr lang="zh-CN" sz="900" kern="1050" dirty="0">
                          <a:effectLst/>
                        </a:rPr>
                        <a:t>请求</a:t>
                      </a:r>
                      <a:endParaRPr lang="zh-CN" sz="9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8781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156573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18136</TotalTime>
  <Words>1547</Words>
  <Application>Microsoft Office PowerPoint</Application>
  <PresentationFormat>全屏显示(16:9)</PresentationFormat>
  <Paragraphs>148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56" baseType="lpstr">
      <vt:lpstr>Arial</vt:lpstr>
      <vt:lpstr>Calibri</vt:lpstr>
      <vt:lpstr>Times New Roman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贾 小龙</cp:lastModifiedBy>
  <cp:revision>1743</cp:revision>
  <cp:lastPrinted>1601-01-01T00:00:00Z</cp:lastPrinted>
  <dcterms:created xsi:type="dcterms:W3CDTF">2014-11-20T08:27:06Z</dcterms:created>
  <dcterms:modified xsi:type="dcterms:W3CDTF">2022-04-20T02:57:24Z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