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handoutMasterIdLst>
    <p:handoutMasterId r:id="rId42"/>
  </p:handoutMasterIdLst>
  <p:sldIdLst>
    <p:sldId id="871" r:id="rId3"/>
    <p:sldId id="881" r:id="rId4"/>
    <p:sldId id="681" r:id="rId5"/>
    <p:sldId id="880" r:id="rId6"/>
    <p:sldId id="963" r:id="rId7"/>
    <p:sldId id="889" r:id="rId8"/>
    <p:sldId id="916" r:id="rId9"/>
    <p:sldId id="936" r:id="rId10"/>
    <p:sldId id="686" r:id="rId11"/>
    <p:sldId id="935" r:id="rId12"/>
    <p:sldId id="964" r:id="rId13"/>
    <p:sldId id="938" r:id="rId14"/>
    <p:sldId id="965" r:id="rId15"/>
    <p:sldId id="939" r:id="rId16"/>
    <p:sldId id="687" r:id="rId17"/>
    <p:sldId id="923" r:id="rId18"/>
    <p:sldId id="966" r:id="rId19"/>
    <p:sldId id="955" r:id="rId20"/>
    <p:sldId id="956" r:id="rId21"/>
    <p:sldId id="957" r:id="rId22"/>
    <p:sldId id="906" r:id="rId23"/>
    <p:sldId id="904" r:id="rId24"/>
    <p:sldId id="968" r:id="rId25"/>
    <p:sldId id="967" r:id="rId26"/>
    <p:sldId id="912" r:id="rId27"/>
    <p:sldId id="920" r:id="rId28"/>
    <p:sldId id="930" r:id="rId29"/>
    <p:sldId id="921" r:id="rId30"/>
    <p:sldId id="952" r:id="rId31"/>
    <p:sldId id="953" r:id="rId32"/>
    <p:sldId id="954" r:id="rId33"/>
    <p:sldId id="958" r:id="rId34"/>
    <p:sldId id="959" r:id="rId35"/>
    <p:sldId id="960" r:id="rId36"/>
    <p:sldId id="961" r:id="rId37"/>
    <p:sldId id="962" r:id="rId38"/>
    <p:sldId id="872" r:id="rId39"/>
    <p:sldId id="873" r:id="rId4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125810"/>
    <a:srgbClr val="F6910A"/>
    <a:srgbClr val="EF6011"/>
    <a:srgbClr val="20A31D"/>
    <a:srgbClr val="990033"/>
    <a:srgbClr val="FF7D7D"/>
    <a:srgbClr val="FF3737"/>
    <a:srgbClr val="FF0000"/>
    <a:srgbClr val="F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2" autoAdjust="0"/>
    <p:restoredTop sz="92523" autoAdjust="0"/>
  </p:normalViewPr>
  <p:slideViewPr>
    <p:cSldViewPr>
      <p:cViewPr varScale="1">
        <p:scale>
          <a:sx n="89" d="100"/>
          <a:sy n="8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428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2022-04-20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281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7871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788039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26404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00970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42647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85281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8165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28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509281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15102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50792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大标题-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9588"/>
            <a:ext cx="8001000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684213" y="2316163"/>
            <a:ext cx="74882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　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Django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框架进阶</a:t>
            </a:r>
          </a:p>
        </p:txBody>
      </p:sp>
    </p:spTree>
    <p:extLst>
      <p:ext uri="{BB962C8B-B14F-4D97-AF65-F5344CB8AC3E}">
        <p14:creationId xmlns:p14="http://schemas.microsoft.com/office/powerpoint/2010/main" val="2750754255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2019300" y="1581150"/>
            <a:ext cx="51054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ModelForm</a:t>
            </a:r>
            <a:r>
              <a:rPr lang="zh-CN" altLang="en-US" sz="2000" dirty="0"/>
              <a:t>是</a:t>
            </a:r>
            <a:r>
              <a:rPr lang="en-US" altLang="zh-CN" sz="2000" dirty="0"/>
              <a:t>Django</a:t>
            </a:r>
            <a:r>
              <a:rPr lang="zh-CN" altLang="en-US" sz="2000" dirty="0"/>
              <a:t>中基于</a:t>
            </a:r>
            <a:r>
              <a:rPr lang="en-US" altLang="zh-CN" sz="2000" dirty="0"/>
              <a:t>Model</a:t>
            </a:r>
            <a:r>
              <a:rPr lang="zh-CN" altLang="en-US" sz="2000" dirty="0"/>
              <a:t>定制表单的方法，可以提高</a:t>
            </a:r>
            <a:r>
              <a:rPr lang="en-US" altLang="zh-CN" sz="2000" dirty="0"/>
              <a:t>Model</a:t>
            </a:r>
            <a:r>
              <a:rPr lang="zh-CN" altLang="en-US" sz="2000" dirty="0"/>
              <a:t>的复用性。使用时</a:t>
            </a:r>
            <a:r>
              <a:rPr lang="en-US" altLang="zh-CN" sz="2000" dirty="0"/>
              <a:t>Django</a:t>
            </a:r>
            <a:r>
              <a:rPr lang="zh-CN" altLang="en-US" sz="2000" dirty="0"/>
              <a:t>会根据</a:t>
            </a:r>
            <a:r>
              <a:rPr lang="en-US" altLang="zh-CN" sz="2000" dirty="0" err="1"/>
              <a:t>django.db.models.Field</a:t>
            </a:r>
            <a:r>
              <a:rPr lang="zh-CN" altLang="en-US" sz="2000" dirty="0"/>
              <a:t>自动转换为</a:t>
            </a:r>
            <a:r>
              <a:rPr lang="en-US" altLang="zh-CN" sz="2000" dirty="0" err="1"/>
              <a:t>django.forms.Field</a:t>
            </a:r>
            <a:r>
              <a:rPr lang="zh-CN" altLang="en-US" sz="2000" dirty="0"/>
              <a:t>（用于表单前端展示和后端验证）。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22511444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52600" y="1581150"/>
            <a:ext cx="4191000" cy="234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使用</a:t>
            </a:r>
            <a:r>
              <a:rPr lang="en-US" altLang="zh-CN" sz="2000" dirty="0" err="1"/>
              <a:t>ModelForm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字段类型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ModelForm</a:t>
            </a:r>
            <a:r>
              <a:rPr lang="zh-CN" altLang="en-US" sz="2000" dirty="0"/>
              <a:t>的验证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save()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ModelForm</a:t>
            </a:r>
            <a:r>
              <a:rPr lang="zh-CN" altLang="en-US" sz="2000" dirty="0"/>
              <a:t>的字段选择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3757908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5318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模型字段和表单字段的映射关系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BB507C-DC47-4F5B-A27C-5199C39E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15874"/>
              </p:ext>
            </p:extLst>
          </p:nvPr>
        </p:nvGraphicFramePr>
        <p:xfrm>
          <a:off x="900112" y="1427174"/>
          <a:ext cx="7343775" cy="350677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19864">
                  <a:extLst>
                    <a:ext uri="{9D8B030D-6E8A-4147-A177-3AD203B41FA5}">
                      <a16:colId xmlns:a16="http://schemas.microsoft.com/office/drawing/2014/main" val="2202452225"/>
                    </a:ext>
                  </a:extLst>
                </a:gridCol>
                <a:gridCol w="5423911">
                  <a:extLst>
                    <a:ext uri="{9D8B030D-6E8A-4147-A177-3AD203B41FA5}">
                      <a16:colId xmlns:a16="http://schemas.microsoft.com/office/drawing/2014/main" val="3138409067"/>
                    </a:ext>
                  </a:extLst>
                </a:gridCol>
              </a:tblGrid>
              <a:tr h="20227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zh-CN" sz="1100">
                          <a:effectLst/>
                        </a:rPr>
                        <a:t>模 型 字 段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zh-CN" sz="1100">
                          <a:effectLst/>
                        </a:rPr>
                        <a:t>表 单 字 段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0073095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AutoField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在</a:t>
                      </a:r>
                      <a:r>
                        <a:rPr lang="en-US" sz="1100">
                          <a:effectLst/>
                        </a:rPr>
                        <a:t>Form</a:t>
                      </a:r>
                      <a:r>
                        <a:rPr lang="zh-CN" sz="1100">
                          <a:effectLst/>
                        </a:rPr>
                        <a:t>类中无法使用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0671074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BigAutoField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zh-CN" sz="1100">
                          <a:effectLst/>
                        </a:rPr>
                        <a:t>在</a:t>
                      </a:r>
                      <a:r>
                        <a:rPr lang="en-US" sz="1100">
                          <a:effectLst/>
                        </a:rPr>
                        <a:t>Form</a:t>
                      </a:r>
                      <a:r>
                        <a:rPr lang="zh-CN" sz="1100">
                          <a:effectLst/>
                        </a:rPr>
                        <a:t>类中无法使用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523967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BigIntegerField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IntegerField</a:t>
                      </a:r>
                      <a:r>
                        <a:rPr lang="zh-CN" sz="1100">
                          <a:effectLst/>
                        </a:rPr>
                        <a:t>，最小</a:t>
                      </a:r>
                      <a:r>
                        <a:rPr lang="en-US" sz="1100">
                          <a:effectLst/>
                        </a:rPr>
                        <a:t>-9223372036854775808</a:t>
                      </a:r>
                      <a:r>
                        <a:rPr lang="zh-CN" sz="1100">
                          <a:effectLst/>
                        </a:rPr>
                        <a:t>，最大</a:t>
                      </a:r>
                      <a:r>
                        <a:rPr lang="en-US" sz="1100">
                          <a:effectLst/>
                        </a:rPr>
                        <a:t>9223372036854775807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2430506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BooleanField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BooleanField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906789"/>
                  </a:ext>
                </a:extLst>
              </a:tr>
              <a:tr h="4271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CharField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 dirty="0" err="1">
                          <a:effectLst/>
                        </a:rPr>
                        <a:t>CharField</a:t>
                      </a:r>
                      <a:r>
                        <a:rPr lang="zh-CN" sz="1100" dirty="0">
                          <a:effectLst/>
                        </a:rPr>
                        <a:t>，</a:t>
                      </a:r>
                      <a:r>
                        <a:rPr lang="zh-CN" sz="1100" spc="-20" dirty="0">
                          <a:effectLst/>
                        </a:rPr>
                        <a:t>同样的最大长度限制。如果</a:t>
                      </a:r>
                      <a:r>
                        <a:rPr lang="en-US" sz="1100" spc="-20" dirty="0">
                          <a:effectLst/>
                        </a:rPr>
                        <a:t>model</a:t>
                      </a:r>
                      <a:r>
                        <a:rPr lang="zh-CN" sz="1100" spc="-20" dirty="0">
                          <a:effectLst/>
                        </a:rPr>
                        <a:t>设置了</a:t>
                      </a:r>
                      <a:r>
                        <a:rPr lang="en-US" sz="1100" spc="-20" dirty="0">
                          <a:effectLst/>
                        </a:rPr>
                        <a:t>null=True</a:t>
                      </a:r>
                      <a:r>
                        <a:rPr lang="zh-CN" sz="1100" spc="-20" dirty="0">
                          <a:effectLst/>
                        </a:rPr>
                        <a:t>，</a:t>
                      </a:r>
                      <a:r>
                        <a:rPr lang="en-US" sz="1100" spc="-20" dirty="0">
                          <a:effectLst/>
                        </a:rPr>
                        <a:t>Form</a:t>
                      </a:r>
                      <a:r>
                        <a:rPr lang="zh-CN" sz="1100" spc="-20" dirty="0">
                          <a:effectLst/>
                        </a:rPr>
                        <a:t>将使用</a:t>
                      </a:r>
                      <a:r>
                        <a:rPr lang="en-US" sz="1100" spc="-20" dirty="0" err="1">
                          <a:effectLst/>
                        </a:rPr>
                        <a:t>empty_value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1492421"/>
                  </a:ext>
                </a:extLst>
              </a:tr>
              <a:tr h="42716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CommaSeparatedIntegerField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CharField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013087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DateField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DateField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5597494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DateTimeField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DateTimeField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33309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DecimalField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DecimalField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077906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EmailField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EmailField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143234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FileField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FileField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718528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 dirty="0" err="1">
                          <a:effectLst/>
                        </a:rPr>
                        <a:t>FilePathField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FilePathField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598286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FloatField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FloatField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489727"/>
                  </a:ext>
                </a:extLst>
              </a:tr>
              <a:tr h="20418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ForeignKey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 dirty="0" err="1">
                          <a:effectLst/>
                        </a:rPr>
                        <a:t>ModelChoiceField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0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841057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6781800" cy="53181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模型字段和表单字段的映射关系（续表）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1EECC40-D9CF-4818-8D24-782F15282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2860"/>
              </p:ext>
            </p:extLst>
          </p:nvPr>
        </p:nvGraphicFramePr>
        <p:xfrm>
          <a:off x="838200" y="1427162"/>
          <a:ext cx="7467600" cy="350678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2235">
                  <a:extLst>
                    <a:ext uri="{9D8B030D-6E8A-4147-A177-3AD203B41FA5}">
                      <a16:colId xmlns:a16="http://schemas.microsoft.com/office/drawing/2014/main" val="1748538036"/>
                    </a:ext>
                  </a:extLst>
                </a:gridCol>
                <a:gridCol w="5515365">
                  <a:extLst>
                    <a:ext uri="{9D8B030D-6E8A-4147-A177-3AD203B41FA5}">
                      <a16:colId xmlns:a16="http://schemas.microsoft.com/office/drawing/2014/main" val="3242826604"/>
                    </a:ext>
                  </a:extLst>
                </a:gridCol>
              </a:tblGrid>
              <a:tr h="230327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zh-CN" sz="1100">
                          <a:effectLst/>
                        </a:rPr>
                        <a:t>模 型 字 段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4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</a:pPr>
                      <a:r>
                        <a:rPr lang="zh-CN" sz="1100">
                          <a:effectLst/>
                        </a:rPr>
                        <a:t>表 单 字 段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4297793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ImageField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ImageField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7026321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2285081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IPAddressField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IPAddressField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176439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GenericIPAddressField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GenericIPAddressField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354765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ManyToManyField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 dirty="0" err="1">
                          <a:effectLst/>
                        </a:rPr>
                        <a:t>ModelMultipleChoiceField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193314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NullBooleanField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NullBooleanField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638760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PositiveIntegerField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318517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PositiveSmallIntegerField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0215015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SlugField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SlugField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0417693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 dirty="0" err="1">
                          <a:effectLst/>
                        </a:rPr>
                        <a:t>SmallIntegerField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IntegerField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824323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TextField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CharField</a:t>
                      </a:r>
                      <a:r>
                        <a:rPr lang="zh-CN" sz="1100">
                          <a:effectLst/>
                        </a:rPr>
                        <a:t>，并带有</a:t>
                      </a:r>
                      <a:r>
                        <a:rPr lang="en-US" sz="1100">
                          <a:effectLst/>
                        </a:rPr>
                        <a:t>widget=forms.Textarea</a:t>
                      </a:r>
                      <a:r>
                        <a:rPr lang="zh-CN" sz="1100">
                          <a:effectLst/>
                        </a:rPr>
                        <a:t>参数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030597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TimeField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TimeField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9392503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>
                          <a:effectLst/>
                        </a:rPr>
                        <a:t>URLField</a:t>
                      </a:r>
                      <a:endParaRPr lang="zh-CN" sz="1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400"/>
                        </a:lnSpc>
                      </a:pPr>
                      <a:r>
                        <a:rPr lang="en-US" sz="1100" dirty="0" err="1">
                          <a:effectLst/>
                        </a:rPr>
                        <a:t>URLField</a:t>
                      </a:r>
                      <a:endParaRPr lang="zh-CN" sz="1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743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92713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验证错误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图片 5">
            <a:extLst>
              <a:ext uri="{FF2B5EF4-FFF2-40B4-BE49-F238E27FC236}">
                <a16:creationId xmlns:a16="http://schemas.microsoft.com/office/drawing/2014/main" id="{54BB4240-D60F-4D9E-B65F-2BDB762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558925"/>
            <a:ext cx="40894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249660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3629" y="1428750"/>
            <a:ext cx="7801771" cy="208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43843" y="2154021"/>
            <a:ext cx="334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9.3  Model</a:t>
            </a:r>
            <a:r>
              <a:rPr lang="zh-CN" altLang="en-US" sz="3600" b="1" dirty="0">
                <a:solidFill>
                  <a:schemeClr val="bg1"/>
                </a:solidFill>
              </a:rPr>
              <a:t>进阶</a:t>
            </a:r>
          </a:p>
        </p:txBody>
      </p:sp>
    </p:spTree>
    <p:extLst>
      <p:ext uri="{BB962C8B-B14F-4D97-AF65-F5344CB8AC3E}">
        <p14:creationId xmlns:p14="http://schemas.microsoft.com/office/powerpoint/2010/main" val="240300671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371600" y="1632134"/>
            <a:ext cx="6400800" cy="187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多表关联是模型层的重要功能之一，最常见的关联关系包括一对一、一对多和多对多。</a:t>
            </a:r>
            <a:r>
              <a:rPr lang="en-US" altLang="zh-CN" sz="2000" dirty="0"/>
              <a:t>Django</a:t>
            </a:r>
            <a:r>
              <a:rPr lang="zh-CN" altLang="en-US" sz="2000" dirty="0"/>
              <a:t>提供了一套基于关联字段的解决方案，分别用于设置关联属性</a:t>
            </a:r>
            <a:r>
              <a:rPr lang="en-US" altLang="zh-CN" sz="2000" dirty="0" err="1"/>
              <a:t>OneToOneField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ForeignKey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ManyToManyField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1699692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752600" y="1581150"/>
            <a:ext cx="6019800" cy="141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一对一（</a:t>
            </a:r>
            <a:r>
              <a:rPr lang="en-US" altLang="zh-CN" sz="2000" dirty="0" err="1"/>
              <a:t>OneToOneField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多对一（</a:t>
            </a:r>
            <a:r>
              <a:rPr lang="en-US" altLang="zh-CN" sz="2000" dirty="0" err="1"/>
              <a:t>ForeignKey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多对多（</a:t>
            </a:r>
            <a:r>
              <a:rPr lang="en-US" altLang="zh-CN" sz="2000" dirty="0" err="1"/>
              <a:t>ManyToManyField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88483662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304800" y="1630755"/>
            <a:ext cx="8534400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一对一关系类型的定义如下：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OneToOneField</a:t>
            </a:r>
            <a:r>
              <a:rPr lang="en-US" altLang="zh-CN" sz="2000" dirty="0"/>
              <a:t>(to, </a:t>
            </a:r>
            <a:r>
              <a:rPr lang="en-US" altLang="zh-CN" sz="2000" dirty="0" err="1"/>
              <a:t>on_delete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parent_link</a:t>
            </a:r>
            <a:r>
              <a:rPr lang="en-US" altLang="zh-CN" sz="2000" dirty="0"/>
              <a:t>=False, **options)[source]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7069201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571500" y="1581150"/>
            <a:ext cx="80010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多对一和一对多是相同的模型，只是表述不同。以班主任和学生为例，班主任和学生的关系是一对多的关系，而学生和班主任的关系就是多对一的关系。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多对一的关系，通常被称为外键。外键字段类的定义如下：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ForeignKey</a:t>
            </a:r>
            <a:r>
              <a:rPr lang="en-US" altLang="zh-CN" sz="2000" dirty="0"/>
              <a:t>(to, </a:t>
            </a:r>
            <a:r>
              <a:rPr lang="en-US" altLang="zh-CN" sz="2000" dirty="0" err="1"/>
              <a:t>on_delete</a:t>
            </a:r>
            <a:r>
              <a:rPr lang="en-US" altLang="zh-CN" sz="2000" dirty="0"/>
              <a:t>, **options)[source]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89832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800100" y="1657350"/>
            <a:ext cx="7543800" cy="2971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学习了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框架的基础知识后，虽然可以完成简单的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开发任务，但却还不足以开发一个完整的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项目。由于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框架特别注重组件的重用性、可插拔性、敏捷开发和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DRY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法则（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Don't Repeat Yourself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），通过简单的配置即可完成很多复杂的功能。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301451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342900" y="1581150"/>
            <a:ext cx="8458200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多对多关系在数据库中也是非常常见的关系类型。比如一本书可以有好几个作者，一个作者也可以写好几本书。多对多的字段可以定义在任何一方，一般定义在符合人们思维习惯的一方，且不要同时定义。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要定义多对多关系，需要使用</a:t>
            </a:r>
            <a:r>
              <a:rPr lang="en-US" altLang="zh-CN" sz="2000" dirty="0" err="1"/>
              <a:t>ManyToManyField</a:t>
            </a:r>
            <a:r>
              <a:rPr lang="zh-CN" altLang="en-US" sz="2000" dirty="0"/>
              <a:t>，语法格式如下：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ManyToManyField</a:t>
            </a:r>
            <a:r>
              <a:rPr lang="en-US" altLang="zh-CN" sz="2000" dirty="0"/>
              <a:t>(to, **options)[source]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151653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" y="1401975"/>
            <a:ext cx="8763000" cy="2339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2248583"/>
            <a:ext cx="5242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9.4  </a:t>
            </a:r>
            <a:r>
              <a:rPr lang="en-US" altLang="zh-CN" sz="3600" b="1" dirty="0" err="1">
                <a:solidFill>
                  <a:schemeClr val="bg1"/>
                </a:solidFill>
              </a:rPr>
              <a:t>ModelAdmin</a:t>
            </a:r>
            <a:r>
              <a:rPr lang="zh-CN" altLang="en-US" sz="3600" b="1" dirty="0">
                <a:solidFill>
                  <a:schemeClr val="bg1"/>
                </a:solidFill>
              </a:rPr>
              <a:t>的属性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55868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460535"/>
            <a:ext cx="71628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如果只是在</a:t>
            </a:r>
            <a:r>
              <a:rPr lang="en-US" altLang="zh-CN" sz="2000" dirty="0"/>
              <a:t>admin</a:t>
            </a:r>
            <a:r>
              <a:rPr lang="zh-CN" altLang="en-US" sz="2000" dirty="0"/>
              <a:t>中简单地展示及管理模型，那么在</a:t>
            </a:r>
            <a:r>
              <a:rPr lang="en-US" altLang="zh-CN" sz="2000" dirty="0"/>
              <a:t>admin.py</a:t>
            </a:r>
            <a:r>
              <a:rPr lang="zh-CN" altLang="en-US" sz="2000" dirty="0"/>
              <a:t>模块中使用</a:t>
            </a:r>
            <a:r>
              <a:rPr lang="en-US" altLang="zh-CN" sz="2000" dirty="0" err="1"/>
              <a:t>admin.site.register</a:t>
            </a:r>
            <a:r>
              <a:rPr lang="zh-CN" altLang="en-US" sz="2000" dirty="0"/>
              <a:t>注册模型即可，示例如下：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01 	from </a:t>
            </a:r>
            <a:r>
              <a:rPr lang="en-US" altLang="zh-CN" sz="2000" dirty="0" err="1">
                <a:highlight>
                  <a:srgbClr val="C0C0C0"/>
                </a:highlight>
              </a:rPr>
              <a:t>django.contrib</a:t>
            </a:r>
            <a:r>
              <a:rPr lang="en-US" altLang="zh-CN" sz="2000" dirty="0">
                <a:highlight>
                  <a:srgbClr val="C0C0C0"/>
                </a:highlight>
              </a:rPr>
              <a:t> import admin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02 	from </a:t>
            </a:r>
            <a:r>
              <a:rPr lang="en-US" altLang="zh-CN" sz="2000" dirty="0" err="1">
                <a:highlight>
                  <a:srgbClr val="C0C0C0"/>
                </a:highlight>
              </a:rPr>
              <a:t>myproject.myapp.models</a:t>
            </a:r>
            <a:r>
              <a:rPr lang="en-US" altLang="zh-CN" sz="2000" dirty="0">
                <a:highlight>
                  <a:srgbClr val="C0C0C0"/>
                </a:highlight>
              </a:rPr>
              <a:t> import Author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03 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04 	</a:t>
            </a:r>
            <a:r>
              <a:rPr lang="en-US" altLang="zh-CN" sz="2000" dirty="0" err="1">
                <a:highlight>
                  <a:srgbClr val="C0C0C0"/>
                </a:highlight>
              </a:rPr>
              <a:t>admin.site.register</a:t>
            </a:r>
            <a:r>
              <a:rPr lang="en-US" altLang="zh-CN" sz="2000" dirty="0">
                <a:highlight>
                  <a:srgbClr val="C0C0C0"/>
                </a:highlight>
              </a:rPr>
              <a:t>(Author)</a:t>
            </a:r>
          </a:p>
        </p:txBody>
      </p:sp>
    </p:spTree>
    <p:extLst>
      <p:ext uri="{BB962C8B-B14F-4D97-AF65-F5344CB8AC3E}">
        <p14:creationId xmlns:p14="http://schemas.microsoft.com/office/powerpoint/2010/main" val="4134175491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90600" y="1460535"/>
            <a:ext cx="7162800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/>
              <a:t>ModelAdmin</a:t>
            </a:r>
            <a:r>
              <a:rPr lang="zh-CN" altLang="en-US" sz="2000" dirty="0"/>
              <a:t>非常灵活，它有许多内置属性，帮助我们自定义</a:t>
            </a:r>
            <a:r>
              <a:rPr lang="en-US" altLang="zh-CN" sz="2000" dirty="0"/>
              <a:t>admin</a:t>
            </a:r>
            <a:r>
              <a:rPr lang="zh-CN" altLang="en-US" sz="2000" dirty="0"/>
              <a:t>的界面和功能。所有的属性都定义在</a:t>
            </a:r>
            <a:r>
              <a:rPr lang="en-US" altLang="zh-CN" sz="2000" dirty="0" err="1"/>
              <a:t>ModelAdmin</a:t>
            </a:r>
            <a:r>
              <a:rPr lang="zh-CN" altLang="en-US" sz="2000" dirty="0"/>
              <a:t>的子类中，示例如下：</a:t>
            </a:r>
            <a:endParaRPr lang="zh-CN" altLang="en-US" sz="2000" dirty="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01 	from </a:t>
            </a:r>
            <a:r>
              <a:rPr lang="en-US" altLang="zh-CN" sz="2000" dirty="0" err="1">
                <a:highlight>
                  <a:srgbClr val="C0C0C0"/>
                </a:highlight>
              </a:rPr>
              <a:t>django.contrib</a:t>
            </a:r>
            <a:r>
              <a:rPr lang="en-US" altLang="zh-CN" sz="2000" dirty="0">
                <a:highlight>
                  <a:srgbClr val="C0C0C0"/>
                </a:highlight>
              </a:rPr>
              <a:t> import admin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02 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03 	class </a:t>
            </a:r>
            <a:r>
              <a:rPr lang="en-US" altLang="zh-CN" sz="2000" dirty="0" err="1">
                <a:highlight>
                  <a:srgbClr val="C0C0C0"/>
                </a:highlight>
              </a:rPr>
              <a:t>AuthorAdmin</a:t>
            </a:r>
            <a:r>
              <a:rPr lang="en-US" altLang="zh-CN" sz="2000" dirty="0">
                <a:highlight>
                  <a:srgbClr val="C0C0C0"/>
                </a:highlight>
              </a:rPr>
              <a:t>(</a:t>
            </a:r>
            <a:r>
              <a:rPr lang="en-US" altLang="zh-CN" sz="2000" dirty="0" err="1">
                <a:highlight>
                  <a:srgbClr val="C0C0C0"/>
                </a:highlight>
              </a:rPr>
              <a:t>admin.ModelAdmin</a:t>
            </a:r>
            <a:r>
              <a:rPr lang="en-US" altLang="zh-CN" sz="2000" dirty="0">
                <a:highlight>
                  <a:srgbClr val="C0C0C0"/>
                </a:highlight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ighlight>
                  <a:srgbClr val="C0C0C0"/>
                </a:highlight>
              </a:rPr>
              <a:t>04 	    </a:t>
            </a:r>
            <a:r>
              <a:rPr lang="en-US" altLang="zh-CN" sz="2000" dirty="0" err="1">
                <a:highlight>
                  <a:srgbClr val="C0C0C0"/>
                </a:highlight>
              </a:rPr>
              <a:t>date_hierarchy</a:t>
            </a:r>
            <a:r>
              <a:rPr lang="en-US" altLang="zh-CN" sz="2000" dirty="0">
                <a:highlight>
                  <a:srgbClr val="C0C0C0"/>
                </a:highlight>
              </a:rPr>
              <a:t> = '</a:t>
            </a:r>
            <a:r>
              <a:rPr lang="en-US" altLang="zh-CN" sz="2000" dirty="0" err="1">
                <a:highlight>
                  <a:srgbClr val="C0C0C0"/>
                </a:highlight>
              </a:rPr>
              <a:t>pub_date</a:t>
            </a:r>
            <a:r>
              <a:rPr lang="en-US" altLang="zh-CN" sz="2000" dirty="0">
                <a:highlight>
                  <a:srgbClr val="C0C0C0"/>
                </a:highlight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34063804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447800" y="1276351"/>
            <a:ext cx="5943600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ModelAdmin.fields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ModelAdmin.fieldset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ModelAdmin.list_display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ModelAdmin.list_display_links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ModelAdmin.list_editable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ModelAdmin.list_filter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2352010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  显示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fields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字段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图片 4">
            <a:extLst>
              <a:ext uri="{FF2B5EF4-FFF2-40B4-BE49-F238E27FC236}">
                <a16:creationId xmlns:a16="http://schemas.microsoft.com/office/drawing/2014/main" id="{6D255DA2-5D59-495B-8107-9345B83A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69" y="1428750"/>
            <a:ext cx="5046662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25413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字段显示在一行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图片 6">
            <a:extLst>
              <a:ext uri="{FF2B5EF4-FFF2-40B4-BE49-F238E27FC236}">
                <a16:creationId xmlns:a16="http://schemas.microsoft.com/office/drawing/2014/main" id="{1063CF75-2AE8-4FE3-B72F-2F0B6F0BE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428750"/>
            <a:ext cx="490855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613933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使用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fieldset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布局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图片 13">
            <a:extLst>
              <a:ext uri="{FF2B5EF4-FFF2-40B4-BE49-F238E27FC236}">
                <a16:creationId xmlns:a16="http://schemas.microsoft.com/office/drawing/2014/main" id="{AA08287E-3A93-42E1-94EF-2FEB2C7A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5" y="1754642"/>
            <a:ext cx="7093229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430633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显示隐藏内容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图片 15">
            <a:extLst>
              <a:ext uri="{FF2B5EF4-FFF2-40B4-BE49-F238E27FC236}">
                <a16:creationId xmlns:a16="http://schemas.microsoft.com/office/drawing/2014/main" id="{85FAAA47-BF72-498D-9049-6FC6C1181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1514475"/>
            <a:ext cx="56673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40359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list_display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设置为模型字段名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图片 16">
            <a:extLst>
              <a:ext uri="{FF2B5EF4-FFF2-40B4-BE49-F238E27FC236}">
                <a16:creationId xmlns:a16="http://schemas.microsoft.com/office/drawing/2014/main" id="{68FA23BE-B363-42D7-BAA7-42FCAE2C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2" y="1733550"/>
            <a:ext cx="5616575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0091945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58654"/>
            <a:ext cx="6934200" cy="1851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5832" y="2154021"/>
            <a:ext cx="377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9.1  Session</a:t>
            </a:r>
            <a:r>
              <a:rPr lang="zh-CN" altLang="en-US" sz="3600" b="1" dirty="0">
                <a:solidFill>
                  <a:schemeClr val="bg1"/>
                </a:solidFill>
              </a:rPr>
              <a:t>会话</a:t>
            </a:r>
          </a:p>
        </p:txBody>
      </p:sp>
    </p:spTree>
    <p:extLst>
      <p:ext uri="{BB962C8B-B14F-4D97-AF65-F5344CB8AC3E}">
        <p14:creationId xmlns:p14="http://schemas.microsoft.com/office/powerpoint/2010/main" val="4127094505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list_display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设置为函数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图片 17">
            <a:extLst>
              <a:ext uri="{FF2B5EF4-FFF2-40B4-BE49-F238E27FC236}">
                <a16:creationId xmlns:a16="http://schemas.microsoft.com/office/drawing/2014/main" id="{D2DEB2B5-A1CB-49F3-9C27-6F1CBABFA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11" y="1733550"/>
            <a:ext cx="6924777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69968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err="1">
                <a:latin typeface="+mj-lt"/>
                <a:ea typeface="+mj-ea"/>
                <a:cs typeface="+mj-cs"/>
              </a:rPr>
              <a:t>list_display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设置为模型的属性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图片 18">
            <a:extLst>
              <a:ext uri="{FF2B5EF4-FFF2-40B4-BE49-F238E27FC236}">
                <a16:creationId xmlns:a16="http://schemas.microsoft.com/office/drawing/2014/main" id="{ADD88524-F6E7-446B-BACD-E74B4CF81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57" y="1540328"/>
            <a:ext cx="7078485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480145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设置跳转链接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图片 19">
            <a:extLst>
              <a:ext uri="{FF2B5EF4-FFF2-40B4-BE49-F238E27FC236}">
                <a16:creationId xmlns:a16="http://schemas.microsoft.com/office/drawing/2014/main" id="{27CD783E-D9DA-4716-BE01-2699EAA7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81150"/>
            <a:ext cx="5943600" cy="314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533131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设置可编辑字段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图片 20">
            <a:extLst>
              <a:ext uri="{FF2B5EF4-FFF2-40B4-BE49-F238E27FC236}">
                <a16:creationId xmlns:a16="http://schemas.microsoft.com/office/drawing/2014/main" id="{BE0B3704-FD77-432D-9EB6-B6D48054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57350"/>
            <a:ext cx="6553200" cy="280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651481"/>
      </p:ext>
    </p:extLst>
  </p:cSld>
  <p:clrMapOvr>
    <a:masterClrMapping/>
  </p:clrMapOvr>
  <p:transition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title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过滤条件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图片 21">
            <a:extLst>
              <a:ext uri="{FF2B5EF4-FFF2-40B4-BE49-F238E27FC236}">
                <a16:creationId xmlns:a16="http://schemas.microsoft.com/office/drawing/2014/main" id="{5F56CF57-FA44-41BA-A994-46C0BF377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14" y="1657350"/>
            <a:ext cx="7177372" cy="301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813391"/>
      </p:ext>
    </p:extLst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</a:t>
            </a:r>
            <a:r>
              <a:rPr lang="en-US" altLang="zh-CN" sz="3200" dirty="0">
                <a:latin typeface="+mj-lt"/>
                <a:ea typeface="+mj-ea"/>
                <a:cs typeface="+mj-cs"/>
              </a:rPr>
              <a:t>username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过滤条件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图片 23">
            <a:extLst>
              <a:ext uri="{FF2B5EF4-FFF2-40B4-BE49-F238E27FC236}">
                <a16:creationId xmlns:a16="http://schemas.microsoft.com/office/drawing/2014/main" id="{260D5751-AC32-4DC5-B709-97FFEF8C7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57350"/>
            <a:ext cx="6400800" cy="2901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474261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设置</a:t>
            </a:r>
            <a:r>
              <a:rPr lang="en-US" altLang="zh-CN" sz="3200" dirty="0" err="1">
                <a:latin typeface="+mj-lt"/>
                <a:ea typeface="+mj-ea"/>
                <a:cs typeface="+mj-cs"/>
              </a:rPr>
              <a:t>SimpleListFilter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过滤条件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图片 24">
            <a:extLst>
              <a:ext uri="{FF2B5EF4-FFF2-40B4-BE49-F238E27FC236}">
                <a16:creationId xmlns:a16="http://schemas.microsoft.com/office/drawing/2014/main" id="{CA5FE209-F99C-44F7-8C08-D575112F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7" y="1581150"/>
            <a:ext cx="5661025" cy="312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170636"/>
      </p:ext>
    </p:extLst>
  </p:cSld>
  <p:clrMapOvr>
    <a:masterClrMapping/>
  </p:clrMapOvr>
  <p:transition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504950"/>
            <a:ext cx="7420771" cy="198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0692" y="2154021"/>
            <a:ext cx="2008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9.5  </a:t>
            </a:r>
            <a:r>
              <a:rPr lang="zh-CN" altLang="en-US" sz="3600" b="1" dirty="0">
                <a:solidFill>
                  <a:schemeClr val="bg1"/>
                </a:solidFill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1336073"/>
      </p:ext>
    </p:extLst>
  </p:cSld>
  <p:clrMapOvr>
    <a:masterClrMapping/>
  </p:clrMapOvr>
  <p:transition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990600" y="1504950"/>
            <a:ext cx="7543800" cy="28194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2800" dirty="0">
                <a:latin typeface="+mj-lt"/>
                <a:ea typeface="+mj-ea"/>
                <a:cs typeface="+mj-cs"/>
              </a:rPr>
              <a:t>        本章首先介绍了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Session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会话，并使用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Session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会话完成用户登录、用户退出和登录验证的功能；接下来介绍了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中的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ModelForm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；然后介绍了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Model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进阶知识，主要包括一对一、多对一和多对多这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3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种模型关系；最后介绍了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Django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自带后台的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ModelAdmin</a:t>
            </a:r>
            <a:r>
              <a:rPr lang="zh-CN" altLang="en-US" sz="2800" dirty="0">
                <a:latin typeface="+mj-lt"/>
                <a:ea typeface="+mj-ea"/>
                <a:cs typeface="+mj-cs"/>
              </a:rPr>
              <a:t>属性配置。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标题 8">
            <a:extLst>
              <a:ext uri="{FF2B5EF4-FFF2-40B4-BE49-F238E27FC236}">
                <a16:creationId xmlns:a16="http://schemas.microsoft.com/office/drawing/2014/main" id="{DD67EE54-11CF-4E23-BFED-42DB0A722716}"/>
              </a:ext>
            </a:extLst>
          </p:cNvPr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81675291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952500" y="1123156"/>
            <a:ext cx="7239000" cy="372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由于</a:t>
            </a:r>
            <a:r>
              <a:rPr lang="en-US" altLang="zh-CN" sz="2000" dirty="0"/>
              <a:t>HTTP</a:t>
            </a:r>
            <a:r>
              <a:rPr lang="zh-CN" altLang="en-US" sz="2000" dirty="0"/>
              <a:t>是无状态的，所以大多数网站都需要使用</a:t>
            </a:r>
            <a:r>
              <a:rPr lang="en-US" altLang="zh-CN" sz="2000" dirty="0"/>
              <a:t>Session</a:t>
            </a:r>
            <a:r>
              <a:rPr lang="zh-CN" altLang="en-US" sz="2000" dirty="0"/>
              <a:t>来存储用户的登录状态。</a:t>
            </a:r>
            <a:r>
              <a:rPr lang="en-US" altLang="zh-CN" sz="2000" dirty="0"/>
              <a:t>Django</a:t>
            </a:r>
            <a:r>
              <a:rPr lang="zh-CN" altLang="en-US" sz="2000" dirty="0"/>
              <a:t>为我们提供了一个通用的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框架，并且可以使用多种保存</a:t>
            </a:r>
            <a:r>
              <a:rPr lang="en-US" altLang="zh-CN" sz="2000" dirty="0"/>
              <a:t>Session</a:t>
            </a:r>
            <a:r>
              <a:rPr lang="zh-CN" altLang="en-US" sz="2000" dirty="0"/>
              <a:t>数据的方式。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保存到数据库。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保存到缓存。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保存到文件。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保存到</a:t>
            </a:r>
            <a:r>
              <a:rPr lang="en-US" altLang="zh-CN" sz="2000" dirty="0"/>
              <a:t>Cookie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通常情况下，</a:t>
            </a:r>
            <a:r>
              <a:rPr lang="en-US" altLang="zh-CN" sz="2000" dirty="0"/>
              <a:t>Session</a:t>
            </a:r>
            <a:r>
              <a:rPr lang="zh-CN" altLang="en-US" sz="2000" dirty="0"/>
              <a:t>数据保存在数据库中。</a:t>
            </a:r>
          </a:p>
        </p:txBody>
      </p:sp>
    </p:spTree>
    <p:extLst>
      <p:ext uri="{BB962C8B-B14F-4D97-AF65-F5344CB8AC3E}">
        <p14:creationId xmlns:p14="http://schemas.microsoft.com/office/powerpoint/2010/main" val="69610620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600200" y="1504951"/>
            <a:ext cx="5181600" cy="2802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启用会话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配置会话引擎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会话对象的常用方法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使用会话实现登录功能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退出登录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登录验证</a:t>
            </a:r>
          </a:p>
        </p:txBody>
      </p:sp>
    </p:spTree>
    <p:extLst>
      <p:ext uri="{BB962C8B-B14F-4D97-AF65-F5344CB8AC3E}">
        <p14:creationId xmlns:p14="http://schemas.microsoft.com/office/powerpoint/2010/main" val="152191182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用户名或密码输入错误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1">
            <a:extLst>
              <a:ext uri="{FF2B5EF4-FFF2-40B4-BE49-F238E27FC236}">
                <a16:creationId xmlns:a16="http://schemas.microsoft.com/office/drawing/2014/main" id="{42C2DD43-AA95-4DDA-8DCB-3A41A23F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93" y="1733550"/>
            <a:ext cx="4748213" cy="2883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15177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文章列表页效果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图片 2">
            <a:extLst>
              <a:ext uri="{FF2B5EF4-FFF2-40B4-BE49-F238E27FC236}">
                <a16:creationId xmlns:a16="http://schemas.microsoft.com/office/drawing/2014/main" id="{B9E49463-C710-4472-B93F-801DBDBF1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749426"/>
            <a:ext cx="5562600" cy="257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62168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未登录时访问文章列表页效果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FBC3C8-D19B-451B-9170-199F68880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33" y="1809750"/>
            <a:ext cx="6376134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428058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352550"/>
            <a:ext cx="8277013" cy="2209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1003" y="2165062"/>
            <a:ext cx="3570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</a:rPr>
              <a:t>9.2  </a:t>
            </a:r>
            <a:r>
              <a:rPr lang="en-US" altLang="zh-CN" sz="3600" b="1" dirty="0" err="1">
                <a:solidFill>
                  <a:schemeClr val="bg1"/>
                </a:solidFill>
              </a:rPr>
              <a:t>ModelForm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1314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79646"/>
        </a:solidFill>
        <a:ln>
          <a:solidFill>
            <a:srgbClr val="F79646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0000FF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18079</TotalTime>
  <Words>938</Words>
  <Application>Microsoft Office PowerPoint</Application>
  <PresentationFormat>全屏显示(16:9)</PresentationFormat>
  <Paragraphs>131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申小琦</dc:creator>
  <cp:lastModifiedBy>贾 小龙</cp:lastModifiedBy>
  <cp:revision>1743</cp:revision>
  <cp:lastPrinted>1601-01-01T00:00:00Z</cp:lastPrinted>
  <dcterms:created xsi:type="dcterms:W3CDTF">2014-11-20T08:27:06Z</dcterms:created>
  <dcterms:modified xsi:type="dcterms:W3CDTF">2022-04-20T03:08:39Z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