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5"/>
  </p:notesMasterIdLst>
  <p:handoutMasterIdLst>
    <p:handoutMasterId r:id="rId16"/>
  </p:handoutMasterIdLst>
  <p:sldIdLst>
    <p:sldId id="257" r:id="rId5"/>
    <p:sldId id="389" r:id="rId6"/>
    <p:sldId id="317" r:id="rId7"/>
    <p:sldId id="277" r:id="rId8"/>
    <p:sldId id="278" r:id="rId9"/>
    <p:sldId id="272" r:id="rId10"/>
    <p:sldId id="321" r:id="rId11"/>
    <p:sldId id="392" r:id="rId12"/>
    <p:sldId id="279" r:id="rId13"/>
    <p:sldId id="39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77BF17-C7F0-4A59-BB39-2779C316C23E}" v="1" dt="2023-04-20T02:38:01.1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567" autoAdjust="0"/>
  </p:normalViewPr>
  <p:slideViewPr>
    <p:cSldViewPr snapToGrid="0">
      <p:cViewPr varScale="1">
        <p:scale>
          <a:sx n="91" d="100"/>
          <a:sy n="91" d="100"/>
        </p:scale>
        <p:origin x="1350" y="90"/>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z Dobbins" userId="5b28e95e707cf418" providerId="LiveId" clId="{7377BF17-C7F0-4A59-BB39-2779C316C23E}"/>
    <pc:docChg chg="custSel modSld">
      <pc:chgData name="Luz Dobbins" userId="5b28e95e707cf418" providerId="LiveId" clId="{7377BF17-C7F0-4A59-BB39-2779C316C23E}" dt="2023-04-20T02:59:30.441" v="1575" actId="1076"/>
      <pc:docMkLst>
        <pc:docMk/>
      </pc:docMkLst>
      <pc:sldChg chg="modNotesTx">
        <pc:chgData name="Luz Dobbins" userId="5b28e95e707cf418" providerId="LiveId" clId="{7377BF17-C7F0-4A59-BB39-2779C316C23E}" dt="2023-04-20T02:43:05.907" v="879" actId="20577"/>
        <pc:sldMkLst>
          <pc:docMk/>
          <pc:sldMk cId="2624630061" sldId="272"/>
        </pc:sldMkLst>
      </pc:sldChg>
      <pc:sldChg chg="modNotesTx">
        <pc:chgData name="Luz Dobbins" userId="5b28e95e707cf418" providerId="LiveId" clId="{7377BF17-C7F0-4A59-BB39-2779C316C23E}" dt="2023-04-20T02:57:08.062" v="1543" actId="20577"/>
        <pc:sldMkLst>
          <pc:docMk/>
          <pc:sldMk cId="3740286033" sldId="277"/>
        </pc:sldMkLst>
      </pc:sldChg>
      <pc:sldChg chg="modNotesTx">
        <pc:chgData name="Luz Dobbins" userId="5b28e95e707cf418" providerId="LiveId" clId="{7377BF17-C7F0-4A59-BB39-2779C316C23E}" dt="2023-04-20T02:57:37.866" v="1548" actId="20577"/>
        <pc:sldMkLst>
          <pc:docMk/>
          <pc:sldMk cId="395518310" sldId="279"/>
        </pc:sldMkLst>
      </pc:sldChg>
      <pc:sldChg chg="modSp mod modNotesTx">
        <pc:chgData name="Luz Dobbins" userId="5b28e95e707cf418" providerId="LiveId" clId="{7377BF17-C7F0-4A59-BB39-2779C316C23E}" dt="2023-04-20T02:40:41.963" v="736" actId="20577"/>
        <pc:sldMkLst>
          <pc:docMk/>
          <pc:sldMk cId="560021826" sldId="317"/>
        </pc:sldMkLst>
        <pc:spChg chg="mod">
          <ac:chgData name="Luz Dobbins" userId="5b28e95e707cf418" providerId="LiveId" clId="{7377BF17-C7F0-4A59-BB39-2779C316C23E}" dt="2023-04-20T02:39:37.193" v="622" actId="20577"/>
          <ac:spMkLst>
            <pc:docMk/>
            <pc:sldMk cId="560021826" sldId="317"/>
            <ac:spMk id="16" creationId="{4BDCF583-1D5D-4235-97C2-39272B80A0B1}"/>
          </ac:spMkLst>
        </pc:spChg>
      </pc:sldChg>
      <pc:sldChg chg="modSp mod modNotesTx">
        <pc:chgData name="Luz Dobbins" userId="5b28e95e707cf418" providerId="LiveId" clId="{7377BF17-C7F0-4A59-BB39-2779C316C23E}" dt="2023-04-20T02:59:30.441" v="1575" actId="1076"/>
        <pc:sldMkLst>
          <pc:docMk/>
          <pc:sldMk cId="2313234867" sldId="389"/>
        </pc:sldMkLst>
        <pc:spChg chg="mod">
          <ac:chgData name="Luz Dobbins" userId="5b28e95e707cf418" providerId="LiveId" clId="{7377BF17-C7F0-4A59-BB39-2779C316C23E}" dt="2023-04-20T02:59:30.441" v="1575" actId="1076"/>
          <ac:spMkLst>
            <pc:docMk/>
            <pc:sldMk cId="2313234867" sldId="389"/>
            <ac:spMk id="3" creationId="{D3B60D6F-4D0F-4D33-B2A7-159C8583FF00}"/>
          </ac:spMkLst>
        </pc:spChg>
      </pc:sldChg>
      <pc:sldChg chg="delSp modSp mod modNotesTx">
        <pc:chgData name="Luz Dobbins" userId="5b28e95e707cf418" providerId="LiveId" clId="{7377BF17-C7F0-4A59-BB39-2779C316C23E}" dt="2023-04-20T02:58:24.122" v="1566" actId="20577"/>
        <pc:sldMkLst>
          <pc:docMk/>
          <pc:sldMk cId="3247798845" sldId="391"/>
        </pc:sldMkLst>
        <pc:spChg chg="mod">
          <ac:chgData name="Luz Dobbins" userId="5b28e95e707cf418" providerId="LiveId" clId="{7377BF17-C7F0-4A59-BB39-2779C316C23E}" dt="2023-04-20T02:58:18.386" v="1559" actId="1076"/>
          <ac:spMkLst>
            <pc:docMk/>
            <pc:sldMk cId="3247798845" sldId="391"/>
            <ac:spMk id="22" creationId="{F8FAEED9-1ECD-45F9-87A0-9394BAEABB79}"/>
          </ac:spMkLst>
        </pc:spChg>
        <pc:spChg chg="del mod">
          <ac:chgData name="Luz Dobbins" userId="5b28e95e707cf418" providerId="LiveId" clId="{7377BF17-C7F0-4A59-BB39-2779C316C23E}" dt="2023-04-20T02:57:52.190" v="1552" actId="478"/>
          <ac:spMkLst>
            <pc:docMk/>
            <pc:sldMk cId="3247798845" sldId="391"/>
            <ac:spMk id="23" creationId="{8E5E4638-9BCB-4C2E-914F-CC868E2020D5}"/>
          </ac:spMkLst>
        </pc:spChg>
        <pc:picChg chg="mod">
          <ac:chgData name="Luz Dobbins" userId="5b28e95e707cf418" providerId="LiveId" clId="{7377BF17-C7F0-4A59-BB39-2779C316C23E}" dt="2023-04-20T02:58:06.876" v="1556" actId="1076"/>
          <ac:picMkLst>
            <pc:docMk/>
            <pc:sldMk cId="3247798845" sldId="391"/>
            <ac:picMk id="27" creationId="{9E660784-34E2-4CDA-926A-DDD6AAF35046}"/>
          </ac:picMkLst>
        </pc:picChg>
        <pc:picChg chg="mod">
          <ac:chgData name="Luz Dobbins" userId="5b28e95e707cf418" providerId="LiveId" clId="{7377BF17-C7F0-4A59-BB39-2779C316C23E}" dt="2023-04-20T02:58:14.126" v="1558" actId="1076"/>
          <ac:picMkLst>
            <pc:docMk/>
            <pc:sldMk cId="3247798845" sldId="391"/>
            <ac:picMk id="33" creationId="{48106962-23C6-4DFE-BB3A-E5FFF03F38CE}"/>
          </ac:picMkLst>
        </pc:picChg>
      </pc:sldChg>
      <pc:sldChg chg="modSp mod modNotesTx">
        <pc:chgData name="Luz Dobbins" userId="5b28e95e707cf418" providerId="LiveId" clId="{7377BF17-C7F0-4A59-BB39-2779C316C23E}" dt="2023-04-20T02:42:27.798" v="801"/>
        <pc:sldMkLst>
          <pc:docMk/>
          <pc:sldMk cId="674580073" sldId="392"/>
        </pc:sldMkLst>
        <pc:spChg chg="mod">
          <ac:chgData name="Luz Dobbins" userId="5b28e95e707cf418" providerId="LiveId" clId="{7377BF17-C7F0-4A59-BB39-2779C316C23E}" dt="2023-04-20T02:42:17.174" v="800" actId="20577"/>
          <ac:spMkLst>
            <pc:docMk/>
            <pc:sldMk cId="674580073" sldId="392"/>
            <ac:spMk id="2" creationId="{286E938C-9D94-4B05-979A-D39FFC45729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4/19/2023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end</a:t>
            </a:r>
          </a:p>
        </p:txBody>
      </p:sp>
      <p:sp>
        <p:nvSpPr>
          <p:cNvPr id="4" name="Slide Number Placeholder 3"/>
          <p:cNvSpPr>
            <a:spLocks noGrp="1"/>
          </p:cNvSpPr>
          <p:nvPr>
            <p:ph type="sldNum" sz="quarter" idx="5"/>
          </p:nvPr>
        </p:nvSpPr>
        <p:spPr/>
        <p:txBody>
          <a:bodyPr/>
          <a:lstStyle/>
          <a:p>
            <a:fld id="{E7CCE34D-CFF1-4FFE-815B-D050E7ED2DFD}" type="slidenum">
              <a:rPr lang="en-US" smtClean="0"/>
              <a:t>10</a:t>
            </a:fld>
            <a:endParaRPr lang="en-US"/>
          </a:p>
        </p:txBody>
      </p:sp>
    </p:spTree>
    <p:extLst>
      <p:ext uri="{BB962C8B-B14F-4D97-AF65-F5344CB8AC3E}">
        <p14:creationId xmlns:p14="http://schemas.microsoft.com/office/powerpoint/2010/main" val="3616438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Metabolic Syndrome is a cluster of conditions that have been known to be common </a:t>
            </a:r>
            <a:r>
              <a:rPr lang="en-US" dirty="0" err="1"/>
              <a:t>precursers</a:t>
            </a:r>
            <a:r>
              <a:rPr lang="en-US" dirty="0"/>
              <a:t> for conditions like Diabetes, heart attack, Stroke, hardening of arteries, </a:t>
            </a:r>
            <a:r>
              <a:rPr lang="en-US" dirty="0" err="1"/>
              <a:t>cardiovarcular</a:t>
            </a:r>
            <a:r>
              <a:rPr lang="en-US" dirty="0"/>
              <a:t> disease, kidney disease and fatty liver. Most of these wont show symptoms because there will always be outliers. This can be predicted by taking in a few factors. next</a:t>
            </a:r>
          </a:p>
        </p:txBody>
      </p:sp>
      <p:sp>
        <p:nvSpPr>
          <p:cNvPr id="4" name="Slide Number Placeholder 3"/>
          <p:cNvSpPr>
            <a:spLocks noGrp="1"/>
          </p:cNvSpPr>
          <p:nvPr>
            <p:ph type="sldNum" sz="quarter" idx="5"/>
          </p:nvPr>
        </p:nvSpPr>
        <p:spPr/>
        <p:txBody>
          <a:bodyPr/>
          <a:lstStyle/>
          <a:p>
            <a:fld id="{E7CCE34D-CFF1-4FFE-815B-D050E7ED2DFD}" type="slidenum">
              <a:rPr lang="en-US" smtClean="0"/>
              <a:t>2</a:t>
            </a:fld>
            <a:endParaRPr lang="en-US"/>
          </a:p>
        </p:txBody>
      </p:sp>
    </p:spTree>
    <p:extLst>
      <p:ext uri="{BB962C8B-B14F-4D97-AF65-F5344CB8AC3E}">
        <p14:creationId xmlns:p14="http://schemas.microsoft.com/office/powerpoint/2010/main" val="401782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factors are things like race, sex, age, marital status and income. You also need some blood work and a physical, for the best diagnosis of these syndrome.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information on this study was for 2,401 patients and includes up to 13 different factors for each person. </a:t>
            </a:r>
          </a:p>
          <a:p>
            <a:endParaRPr lang="en-US" dirty="0"/>
          </a:p>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1" i="0" dirty="0">
                <a:solidFill>
                  <a:srgbClr val="000000"/>
                </a:solidFill>
                <a:effectLst/>
                <a:latin typeface="Helvetica Neue"/>
              </a:rPr>
              <a:t>HDL is High-density lipoprotein this is the good fat you want in your blood and take the bad LDL fat to the liver to break it down and be removed from the blood. You want this amount to be just right at 40–59 mg/dl. to little or to high will cause strokes, heart disease and diabetes. Which is why we are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1" i="0" dirty="0">
                <a:solidFill>
                  <a:srgbClr val="000000"/>
                </a:solidFill>
                <a:effectLst/>
                <a:latin typeface="Helvetica Neue"/>
              </a:rPr>
              <a:t>Blood Glucose is the amount of sugar in your blood. This is another amount that need to be in a range. For Blood Glucose this is 50 to 99 mg/dL and is the primary way patients are diagnosed with diabetes. A type 1 diabetic would have their own normal ranges, but insulin would be an everyday medication for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1" i="0" dirty="0">
                <a:solidFill>
                  <a:srgbClr val="000000"/>
                </a:solidFill>
                <a:effectLst/>
                <a:latin typeface="Helvetica Neue"/>
              </a:rPr>
              <a:t>BMI is the Body Mass Index which is the amount of fat you have in reference to weight and height. It is the quicks way to see if you are obese or skinny. Neither is great and we all deal with the social media images that don't help with our self image</a:t>
            </a:r>
          </a:p>
          <a:p>
            <a:pPr algn="l"/>
            <a:r>
              <a:rPr lang="en-US" dirty="0"/>
              <a:t>-</a:t>
            </a:r>
            <a:r>
              <a:rPr lang="en-US" b="1" i="0" dirty="0">
                <a:solidFill>
                  <a:srgbClr val="000000"/>
                </a:solidFill>
                <a:effectLst/>
                <a:latin typeface="Helvetica Neue"/>
              </a:rPr>
              <a:t>Triglycerides is a type of fat in your blood. If you have to much it will lead to heart disease.</a:t>
            </a:r>
          </a:p>
          <a:p>
            <a:pPr algn="l"/>
            <a:r>
              <a:rPr lang="en-US" b="1" i="0" dirty="0">
                <a:solidFill>
                  <a:srgbClr val="000000"/>
                </a:solidFill>
                <a:effectLst/>
                <a:latin typeface="Helvetica Neue"/>
              </a:rPr>
              <a:t>-Albuminuria is having protein in your urine. This is an indicator of kidney disease, but could also </a:t>
            </a:r>
            <a:r>
              <a:rPr lang="en-US" b="0" i="0" dirty="0">
                <a:solidFill>
                  <a:srgbClr val="444444"/>
                </a:solidFill>
                <a:effectLst/>
                <a:latin typeface="Roboto" panose="020B0604020202020204" pitchFamily="2" charset="0"/>
              </a:rPr>
              <a:t>point to an underlying cause, such as diabetes, high blood pressure, or cardiovascular (heart-related) disease.     -----Not need for  presentation(</a:t>
            </a:r>
            <a:r>
              <a:rPr lang="en-US" b="0" i="0" dirty="0">
                <a:solidFill>
                  <a:srgbClr val="444444"/>
                </a:solidFill>
                <a:effectLst/>
                <a:latin typeface="Roboto" panose="02000000000000000000" pitchFamily="2" charset="0"/>
              </a:rPr>
              <a:t>At lower levels, it's called microalbuminuria. At higher levels, it's known as albuminuria or proteinuria.)</a:t>
            </a:r>
          </a:p>
          <a:p>
            <a:pPr algn="l"/>
            <a:r>
              <a:rPr lang="en-US" b="0" i="0" dirty="0">
                <a:solidFill>
                  <a:srgbClr val="444444"/>
                </a:solidFill>
                <a:effectLst/>
                <a:latin typeface="Roboto" panose="02000000000000000000" pitchFamily="2" charset="0"/>
              </a:rPr>
              <a:t>-</a:t>
            </a:r>
            <a:r>
              <a:rPr lang="en-US" b="1" i="0" dirty="0" err="1">
                <a:solidFill>
                  <a:srgbClr val="4E5057"/>
                </a:solidFill>
                <a:effectLst/>
                <a:latin typeface="Lato" panose="020B0604020202020204" pitchFamily="34" charset="0"/>
              </a:rPr>
              <a:t>uralbcr</a:t>
            </a:r>
            <a:r>
              <a:rPr lang="en-US" b="0" i="0" dirty="0">
                <a:solidFill>
                  <a:srgbClr val="444444"/>
                </a:solidFill>
                <a:effectLst/>
                <a:latin typeface="Roboto" panose="02000000000000000000" pitchFamily="2" charset="0"/>
              </a:rPr>
              <a:t> is blood in urine. This could be a underlying health condition,  kidney disease and infection</a:t>
            </a:r>
          </a:p>
          <a:p>
            <a:pPr algn="l"/>
            <a:r>
              <a:rPr lang="en-US" b="0" i="0" dirty="0">
                <a:solidFill>
                  <a:srgbClr val="444444"/>
                </a:solidFill>
                <a:effectLst/>
                <a:latin typeface="Roboto" panose="02000000000000000000" pitchFamily="2" charset="0"/>
              </a:rPr>
              <a:t>-</a:t>
            </a:r>
            <a:r>
              <a:rPr lang="en-US" b="1" i="0" dirty="0" err="1">
                <a:solidFill>
                  <a:srgbClr val="4E5057"/>
                </a:solidFill>
                <a:effectLst/>
                <a:latin typeface="Lato" panose="020F0502020204030203" pitchFamily="34" charset="0"/>
              </a:rPr>
              <a:t>uricacid</a:t>
            </a:r>
            <a:r>
              <a:rPr lang="en-US" b="0" i="0" dirty="0">
                <a:solidFill>
                  <a:srgbClr val="444444"/>
                </a:solidFill>
                <a:effectLst/>
                <a:latin typeface="Roboto" panose="02000000000000000000" pitchFamily="2" charset="0"/>
              </a:rPr>
              <a:t> is high uric acid levels which is a waste product found in blood that is filtered out by the kidney. This is another symptom that can lead to kidney disease, heart issues and stroke. </a:t>
            </a:r>
          </a:p>
          <a:p>
            <a:pPr algn="l"/>
            <a:r>
              <a:rPr lang="en-US" b="0" i="0" dirty="0">
                <a:solidFill>
                  <a:srgbClr val="444444"/>
                </a:solidFill>
                <a:effectLst/>
                <a:latin typeface="Roboto" panose="02000000000000000000" pitchFamily="2" charset="0"/>
              </a:rPr>
              <a:t>- All the items on the dataset are need to help identify predisposition of disease.</a:t>
            </a:r>
            <a:endParaRPr lang="en-US" b="1" i="0" dirty="0">
              <a:solidFill>
                <a:srgbClr val="000000"/>
              </a:solidFill>
              <a:effectLst/>
              <a:latin typeface="Helvetica Neue"/>
            </a:endParaRPr>
          </a:p>
          <a:p>
            <a:pPr algn="l"/>
            <a:endParaRPr lang="en-US" b="1" i="0" dirty="0">
              <a:solidFill>
                <a:srgbClr val="000000"/>
              </a:solidFill>
              <a:effectLst/>
              <a:latin typeface="Helvetica Neue"/>
            </a:endParaRPr>
          </a:p>
          <a:p>
            <a:endParaRPr lang="en-US" dirty="0"/>
          </a:p>
        </p:txBody>
      </p:sp>
      <p:sp>
        <p:nvSpPr>
          <p:cNvPr id="4" name="Slide Number Placeholder 3"/>
          <p:cNvSpPr>
            <a:spLocks noGrp="1"/>
          </p:cNvSpPr>
          <p:nvPr>
            <p:ph type="sldNum" sz="quarter" idx="5"/>
          </p:nvPr>
        </p:nvSpPr>
        <p:spPr/>
        <p:txBody>
          <a:bodyPr/>
          <a:lstStyle/>
          <a:p>
            <a:fld id="{E7CCE34D-CFF1-4FFE-815B-D050E7ED2DFD}" type="slidenum">
              <a:rPr lang="en-US" smtClean="0"/>
              <a:t>4</a:t>
            </a:fld>
            <a:endParaRPr lang="en-US"/>
          </a:p>
        </p:txBody>
      </p:sp>
    </p:spTree>
    <p:extLst>
      <p:ext uri="{BB962C8B-B14F-4D97-AF65-F5344CB8AC3E}">
        <p14:creationId xmlns:p14="http://schemas.microsoft.com/office/powerpoint/2010/main" val="2875447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like this graft. It shows that people with higher BMI don’t necessarily have high HDL cholesterol levels. Any one can have high cholesterol and your Body Mass Index might not have anything to do with it. That is one of the reasons everyone should get annual checks to make sure we stay in a safe thresh hold. I can tell you have seen fit and athletic people have heart attacks and strokes, we are at risk and preventive medicine is the best course of action.</a:t>
            </a:r>
          </a:p>
        </p:txBody>
      </p:sp>
      <p:sp>
        <p:nvSpPr>
          <p:cNvPr id="4" name="Slide Number Placeholder 3"/>
          <p:cNvSpPr>
            <a:spLocks noGrp="1"/>
          </p:cNvSpPr>
          <p:nvPr>
            <p:ph type="sldNum" sz="quarter" idx="5"/>
          </p:nvPr>
        </p:nvSpPr>
        <p:spPr/>
        <p:txBody>
          <a:bodyPr/>
          <a:lstStyle/>
          <a:p>
            <a:fld id="{E7CCE34D-CFF1-4FFE-815B-D050E7ED2DFD}" type="slidenum">
              <a:rPr lang="en-US" smtClean="0"/>
              <a:t>5</a:t>
            </a:fld>
            <a:endParaRPr lang="en-US"/>
          </a:p>
        </p:txBody>
      </p:sp>
    </p:spTree>
    <p:extLst>
      <p:ext uri="{BB962C8B-B14F-4D97-AF65-F5344CB8AC3E}">
        <p14:creationId xmlns:p14="http://schemas.microsoft.com/office/powerpoint/2010/main" val="3197420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graft shows the average blood glucose by age of the patients. You can see more out </a:t>
            </a:r>
            <a:r>
              <a:rPr lang="en-US" dirty="0" err="1"/>
              <a:t>liers</a:t>
            </a:r>
            <a:r>
              <a:rPr lang="en-US" dirty="0"/>
              <a:t> in the older individuals but there are still a few on their 20’s. Like everything else in this presentation. All this conditions can lead to other issues in people lives. I have included the chart of Blood Glucose levels and what they mean. </a:t>
            </a:r>
          </a:p>
        </p:txBody>
      </p:sp>
      <p:sp>
        <p:nvSpPr>
          <p:cNvPr id="4" name="Slide Number Placeholder 3"/>
          <p:cNvSpPr>
            <a:spLocks noGrp="1"/>
          </p:cNvSpPr>
          <p:nvPr>
            <p:ph type="sldNum" sz="quarter" idx="10"/>
          </p:nvPr>
        </p:nvSpPr>
        <p:spPr/>
        <p:txBody>
          <a:bodyPr/>
          <a:lstStyle/>
          <a:p>
            <a:fld id="{32DC0559-D619-4E56-BF6F-3712370C2150}" type="slidenum">
              <a:rPr lang="en-US" smtClean="0"/>
              <a:t>6</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extreme gradient Boosting classifier was the best out of the group. It gave the best accuracy store of 88% and the confusion matrix presented is with some tuning the best I found.</a:t>
            </a:r>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 This data will be essential to help doctors with diagnosis     their patient with preventative care.</a:t>
            </a:r>
            <a:br>
              <a:rPr lang="en-US" sz="1200" dirty="0"/>
            </a:br>
            <a:r>
              <a:rPr lang="en-US" sz="1200" dirty="0"/>
              <a:t> </a:t>
            </a:r>
            <a:br>
              <a:rPr lang="en-US" sz="1200" dirty="0"/>
            </a:br>
            <a:r>
              <a:rPr lang="en-US" sz="1200" dirty="0"/>
              <a:t>- This project will help reduce the amount of money hospitals use for patients that don’t have insurance but need urgent care/surgeries.</a:t>
            </a:r>
            <a:br>
              <a:rPr lang="en-US" sz="1200" dirty="0"/>
            </a:br>
            <a:br>
              <a:rPr lang="en-US" sz="1200" dirty="0"/>
            </a:br>
            <a:r>
              <a:rPr lang="en-US" sz="1200" dirty="0"/>
              <a:t>- This data can lead to a reduction in strain for preventable medical conditions.</a:t>
            </a:r>
            <a:br>
              <a:rPr lang="en-US" sz="1200" dirty="0"/>
            </a:br>
            <a:br>
              <a:rPr lang="en-US" sz="1200" dirty="0"/>
            </a:br>
            <a:r>
              <a:rPr lang="en-US" sz="1200" dirty="0"/>
              <a:t>- We are here for patients, but they are not the only a part of the picture. Family, friends and colleagues are also part of our patients care and life.</a:t>
            </a:r>
            <a:br>
              <a:rPr lang="en-US" sz="1200" dirty="0"/>
            </a:br>
            <a:br>
              <a:rPr lang="en-US" sz="1200" dirty="0"/>
            </a:br>
            <a:r>
              <a:rPr lang="en-US" sz="1200" dirty="0"/>
              <a:t>		With that being said….</a:t>
            </a:r>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1973412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p>
        </p:txBody>
      </p:sp>
      <p:sp>
        <p:nvSpPr>
          <p:cNvPr id="4" name="Slide Number Placeholder 3"/>
          <p:cNvSpPr>
            <a:spLocks noGrp="1"/>
          </p:cNvSpPr>
          <p:nvPr>
            <p:ph type="sldNum" sz="quarter" idx="5"/>
          </p:nvPr>
        </p:nvSpPr>
        <p:spPr/>
        <p:txBody>
          <a:bodyPr/>
          <a:lstStyle/>
          <a:p>
            <a:fld id="{E7CCE34D-CFF1-4FFE-815B-D050E7ED2DFD}" type="slidenum">
              <a:rPr lang="en-US" smtClean="0"/>
              <a:t>9</a:t>
            </a:fld>
            <a:endParaRPr lang="en-US"/>
          </a:p>
        </p:txBody>
      </p:sp>
    </p:spTree>
    <p:extLst>
      <p:ext uri="{BB962C8B-B14F-4D97-AF65-F5344CB8AC3E}">
        <p14:creationId xmlns:p14="http://schemas.microsoft.com/office/powerpoint/2010/main" val="1880926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6096000" y="1051551"/>
            <a:ext cx="3565524" cy="2384898"/>
          </a:xfrm>
        </p:spPr>
        <p:txBody>
          <a:bodyPr anchor="b" anchorCtr="0">
            <a:normAutofit/>
          </a:bodyPr>
          <a:lstStyle/>
          <a:p>
            <a:r>
              <a:rPr lang="en-US" sz="5500" dirty="0"/>
              <a:t>Metabolic Syndrome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3657600" y="7449"/>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8103108" y="3785518"/>
            <a:ext cx="2190962" cy="1069288"/>
          </a:xfrm>
        </p:spPr>
        <p:txBody>
          <a:bodyPr>
            <a:normAutofit/>
          </a:bodyPr>
          <a:lstStyle/>
          <a:p>
            <a:r>
              <a:rPr lang="en-US" dirty="0"/>
              <a:t>Luz Dobbins</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7266975" y="2417951"/>
            <a:ext cx="4063178" cy="1318618"/>
          </a:xfrm>
        </p:spPr>
        <p:txBody>
          <a:bodyPr/>
          <a:lstStyle/>
          <a:p>
            <a:r>
              <a:rPr lang="en-US"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292082" y="19690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292082" y="3352056"/>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3" y="549275"/>
            <a:ext cx="4168621" cy="2310893"/>
          </a:xfrm>
        </p:spPr>
        <p:txBody>
          <a:bodyPr/>
          <a:lstStyle/>
          <a:p>
            <a:r>
              <a:rPr lang="en-US" dirty="0"/>
              <a:t>What is Metabolic Syndrome?</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306522" y="3080311"/>
            <a:ext cx="5073190" cy="2936876"/>
          </a:xfrm>
        </p:spPr>
        <p:txBody>
          <a:bodyPr/>
          <a:lstStyle/>
          <a:p>
            <a:r>
              <a:rPr lang="en-US" dirty="0"/>
              <a:t>This is a cluster of conditions that can show a predisposition of diseases that can be managed but have not been cured, yet.</a:t>
            </a:r>
          </a:p>
          <a:p>
            <a:pPr marL="342900" indent="-342900">
              <a:buFont typeface="Arial" panose="020B0604020202020204" pitchFamily="34" charset="0"/>
              <a:buChar char="•"/>
            </a:pPr>
            <a:r>
              <a:rPr lang="en-US" dirty="0"/>
              <a:t>Diabetes</a:t>
            </a:r>
          </a:p>
          <a:p>
            <a:pPr marL="342900" indent="-342900">
              <a:buFont typeface="Arial" panose="020B0604020202020204" pitchFamily="34" charset="0"/>
              <a:buChar char="•"/>
            </a:pPr>
            <a:r>
              <a:rPr lang="en-US" dirty="0"/>
              <a:t>Heart Attack</a:t>
            </a:r>
          </a:p>
          <a:p>
            <a:pPr marL="342900" indent="-342900">
              <a:buFont typeface="Arial" panose="020B0604020202020204" pitchFamily="34" charset="0"/>
              <a:buChar char="•"/>
            </a:pPr>
            <a:r>
              <a:rPr lang="en-US" dirty="0"/>
              <a:t>Stroke</a:t>
            </a:r>
          </a:p>
          <a:p>
            <a:endParaRPr lang="en-US" dirty="0"/>
          </a:p>
        </p:txBody>
      </p:sp>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4" name="Picture 3">
            <a:extLst>
              <a:ext uri="{FF2B5EF4-FFF2-40B4-BE49-F238E27FC236}">
                <a16:creationId xmlns:a16="http://schemas.microsoft.com/office/drawing/2014/main" id="{9ABF8561-3C3E-1A28-DEAD-325AB99DA994}"/>
              </a:ext>
            </a:extLst>
          </p:cNvPr>
          <p:cNvPicPr>
            <a:picLocks noChangeAspect="1"/>
          </p:cNvPicPr>
          <p:nvPr/>
        </p:nvPicPr>
        <p:blipFill>
          <a:blip r:embed="rId3"/>
          <a:stretch>
            <a:fillRect/>
          </a:stretch>
        </p:blipFill>
        <p:spPr>
          <a:xfrm>
            <a:off x="8845548" y="856044"/>
            <a:ext cx="2505075" cy="1714500"/>
          </a:xfrm>
          <a:prstGeom prst="rect">
            <a:avLst/>
          </a:prstGeom>
        </p:spPr>
      </p:pic>
      <p:pic>
        <p:nvPicPr>
          <p:cNvPr id="7" name="Picture 6">
            <a:extLst>
              <a:ext uri="{FF2B5EF4-FFF2-40B4-BE49-F238E27FC236}">
                <a16:creationId xmlns:a16="http://schemas.microsoft.com/office/drawing/2014/main" id="{841F885E-39E2-A486-EEA3-5130A29D99B0}"/>
              </a:ext>
            </a:extLst>
          </p:cNvPr>
          <p:cNvPicPr>
            <a:picLocks noChangeAspect="1"/>
          </p:cNvPicPr>
          <p:nvPr/>
        </p:nvPicPr>
        <p:blipFill>
          <a:blip r:embed="rId4"/>
          <a:stretch>
            <a:fillRect/>
          </a:stretch>
        </p:blipFill>
        <p:spPr>
          <a:xfrm>
            <a:off x="9193212" y="3812661"/>
            <a:ext cx="2447925" cy="1714500"/>
          </a:xfrm>
          <a:prstGeom prst="rect">
            <a:avLst/>
          </a:prstGeom>
        </p:spPr>
      </p:pic>
      <p:pic>
        <p:nvPicPr>
          <p:cNvPr id="16" name="Picture 15">
            <a:extLst>
              <a:ext uri="{FF2B5EF4-FFF2-40B4-BE49-F238E27FC236}">
                <a16:creationId xmlns:a16="http://schemas.microsoft.com/office/drawing/2014/main" id="{9EF842A7-A102-769B-4818-39088C7C1712}"/>
              </a:ext>
            </a:extLst>
          </p:cNvPr>
          <p:cNvPicPr>
            <a:picLocks noChangeAspect="1"/>
          </p:cNvPicPr>
          <p:nvPr/>
        </p:nvPicPr>
        <p:blipFill>
          <a:blip r:embed="rId5"/>
          <a:stretch>
            <a:fillRect/>
          </a:stretch>
        </p:blipFill>
        <p:spPr>
          <a:xfrm>
            <a:off x="5559726" y="2721508"/>
            <a:ext cx="3273458" cy="2182305"/>
          </a:xfrm>
          <a:prstGeom prst="rect">
            <a:avLst/>
          </a:prstGeom>
        </p:spPr>
      </p:pic>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4" y="549275"/>
            <a:ext cx="3374156" cy="1145514"/>
          </a:xfrm>
        </p:spPr>
        <p:txBody>
          <a:bodyPr vert="horz" wrap="square" lIns="0" tIns="0" rIns="0" bIns="0" rtlCol="0" anchor="b" anchorCtr="0">
            <a:normAutofit/>
          </a:bodyPr>
          <a:lstStyle/>
          <a:p>
            <a:pPr>
              <a:lnSpc>
                <a:spcPct val="100000"/>
              </a:lnSpc>
            </a:pPr>
            <a:r>
              <a:rPr lang="en-US" dirty="0"/>
              <a:t>Factors</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02467" y="2227763"/>
            <a:ext cx="5437187" cy="3135106"/>
          </a:xfrm>
        </p:spPr>
        <p:txBody>
          <a:bodyPr vert="horz" wrap="square" lIns="0" tIns="0" rIns="0" bIns="0" rtlCol="0">
            <a:normAutofit/>
          </a:bodyPr>
          <a:lstStyle/>
          <a:p>
            <a:pPr marL="0" indent="0">
              <a:lnSpc>
                <a:spcPct val="100000"/>
              </a:lnSpc>
              <a:buNone/>
            </a:pPr>
            <a:r>
              <a:rPr lang="en-US" kern="1200" dirty="0">
                <a:latin typeface="+mn-lt"/>
                <a:ea typeface="+mn-ea"/>
                <a:cs typeface="+mn-cs"/>
              </a:rPr>
              <a:t>Some factors are things that you can see on social media: </a:t>
            </a:r>
            <a:r>
              <a:rPr lang="en-US" dirty="0"/>
              <a:t>marital status, race, sex, age, and income.</a:t>
            </a:r>
          </a:p>
          <a:p>
            <a:pPr marL="0" indent="0">
              <a:lnSpc>
                <a:spcPct val="100000"/>
              </a:lnSpc>
              <a:buNone/>
            </a:pPr>
            <a:r>
              <a:rPr lang="en-US" kern="1200" dirty="0">
                <a:latin typeface="+mn-lt"/>
                <a:ea typeface="+mn-ea"/>
                <a:cs typeface="+mn-cs"/>
              </a:rPr>
              <a:t>It also has medical information like BMI,</a:t>
            </a:r>
            <a:r>
              <a:rPr lang="en-US" dirty="0"/>
              <a:t> waist circumference, and blood work results testing like a Lipid profile test and a Blood Glucose test.</a:t>
            </a: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pic>
        <p:nvPicPr>
          <p:cNvPr id="5" name="Picture 4">
            <a:extLst>
              <a:ext uri="{FF2B5EF4-FFF2-40B4-BE49-F238E27FC236}">
                <a16:creationId xmlns:a16="http://schemas.microsoft.com/office/drawing/2014/main" id="{AF9ED537-0679-D64C-4C9F-984E8BDF7730}"/>
              </a:ext>
            </a:extLst>
          </p:cNvPr>
          <p:cNvPicPr>
            <a:picLocks noChangeAspect="1"/>
          </p:cNvPicPr>
          <p:nvPr/>
        </p:nvPicPr>
        <p:blipFill>
          <a:blip r:embed="rId4"/>
          <a:stretch>
            <a:fillRect/>
          </a:stretch>
        </p:blipFill>
        <p:spPr>
          <a:xfrm>
            <a:off x="9157725" y="386361"/>
            <a:ext cx="2876550" cy="1914525"/>
          </a:xfrm>
          <a:prstGeom prst="rect">
            <a:avLst/>
          </a:prstGeom>
        </p:spPr>
      </p:pic>
      <p:pic>
        <p:nvPicPr>
          <p:cNvPr id="6" name="Picture 5">
            <a:extLst>
              <a:ext uri="{FF2B5EF4-FFF2-40B4-BE49-F238E27FC236}">
                <a16:creationId xmlns:a16="http://schemas.microsoft.com/office/drawing/2014/main" id="{370CC700-C21C-93D0-0C05-CF810F841A2A}"/>
              </a:ext>
            </a:extLst>
          </p:cNvPr>
          <p:cNvPicPr>
            <a:picLocks noChangeAspect="1"/>
          </p:cNvPicPr>
          <p:nvPr/>
        </p:nvPicPr>
        <p:blipFill>
          <a:blip r:embed="rId5"/>
          <a:stretch>
            <a:fillRect/>
          </a:stretch>
        </p:blipFill>
        <p:spPr>
          <a:xfrm>
            <a:off x="9343925" y="4375098"/>
            <a:ext cx="2674356" cy="2005767"/>
          </a:xfrm>
          <a:prstGeom prst="rect">
            <a:avLst/>
          </a:prstGeom>
        </p:spPr>
      </p:pic>
      <p:pic>
        <p:nvPicPr>
          <p:cNvPr id="7" name="Picture 6">
            <a:extLst>
              <a:ext uri="{FF2B5EF4-FFF2-40B4-BE49-F238E27FC236}">
                <a16:creationId xmlns:a16="http://schemas.microsoft.com/office/drawing/2014/main" id="{CFAECB09-7184-99E3-FBE5-16B0EAF7B199}"/>
              </a:ext>
            </a:extLst>
          </p:cNvPr>
          <p:cNvPicPr>
            <a:picLocks noChangeAspect="1"/>
          </p:cNvPicPr>
          <p:nvPr/>
        </p:nvPicPr>
        <p:blipFill>
          <a:blip r:embed="rId6"/>
          <a:stretch>
            <a:fillRect/>
          </a:stretch>
        </p:blipFill>
        <p:spPr>
          <a:xfrm>
            <a:off x="6413061" y="2467735"/>
            <a:ext cx="3137802" cy="1793030"/>
          </a:xfrm>
          <a:prstGeom prst="rect">
            <a:avLst/>
          </a:prstGeom>
        </p:spPr>
      </p:pic>
    </p:spTree>
    <p:extLst>
      <p:ext uri="{BB962C8B-B14F-4D97-AF65-F5344CB8AC3E}">
        <p14:creationId xmlns:p14="http://schemas.microsoft.com/office/powerpoint/2010/main" val="56002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706869"/>
          </a:xfrm>
        </p:spPr>
        <p:txBody>
          <a:bodyPr/>
          <a:lstStyle/>
          <a:p>
            <a:pPr algn="r"/>
            <a:r>
              <a:rPr lang="en-US" dirty="0"/>
              <a:t>Correlation Map</a:t>
            </a:r>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pic>
        <p:nvPicPr>
          <p:cNvPr id="2" name="Picture 1">
            <a:extLst>
              <a:ext uri="{FF2B5EF4-FFF2-40B4-BE49-F238E27FC236}">
                <a16:creationId xmlns:a16="http://schemas.microsoft.com/office/drawing/2014/main" id="{F19CCDA4-135E-FD88-9174-919F4919F4FA}"/>
              </a:ext>
            </a:extLst>
          </p:cNvPr>
          <p:cNvPicPr>
            <a:picLocks noChangeAspect="1"/>
          </p:cNvPicPr>
          <p:nvPr/>
        </p:nvPicPr>
        <p:blipFill>
          <a:blip r:embed="rId3"/>
          <a:stretch>
            <a:fillRect/>
          </a:stretch>
        </p:blipFill>
        <p:spPr>
          <a:xfrm>
            <a:off x="227675" y="1630410"/>
            <a:ext cx="11530216" cy="4502536"/>
          </a:xfrm>
          <a:prstGeom prst="rect">
            <a:avLst/>
          </a:prstGeom>
        </p:spPr>
      </p:pic>
    </p:spTree>
    <p:extLst>
      <p:ext uri="{BB962C8B-B14F-4D97-AF65-F5344CB8AC3E}">
        <p14:creationId xmlns:p14="http://schemas.microsoft.com/office/powerpoint/2010/main" val="3740286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675676"/>
          </a:xfrm>
        </p:spPr>
        <p:txBody>
          <a:bodyPr/>
          <a:lstStyle/>
          <a:p>
            <a:pPr algn="ctr"/>
            <a:r>
              <a:rPr lang="en-US" dirty="0"/>
              <a:t>BMI and HDL</a:t>
            </a:r>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pic>
        <p:nvPicPr>
          <p:cNvPr id="5" name="Picture 4">
            <a:extLst>
              <a:ext uri="{FF2B5EF4-FFF2-40B4-BE49-F238E27FC236}">
                <a16:creationId xmlns:a16="http://schemas.microsoft.com/office/drawing/2014/main" id="{F786C7B0-A426-F988-63C4-6657FBD8D671}"/>
              </a:ext>
            </a:extLst>
          </p:cNvPr>
          <p:cNvPicPr>
            <a:picLocks noChangeAspect="1"/>
          </p:cNvPicPr>
          <p:nvPr/>
        </p:nvPicPr>
        <p:blipFill>
          <a:blip r:embed="rId3"/>
          <a:stretch>
            <a:fillRect/>
          </a:stretch>
        </p:blipFill>
        <p:spPr>
          <a:xfrm>
            <a:off x="299848" y="1447234"/>
            <a:ext cx="11587352" cy="4548124"/>
          </a:xfrm>
          <a:prstGeom prst="rect">
            <a:avLst/>
          </a:prstGeom>
        </p:spPr>
      </p:pic>
    </p:spTree>
    <p:extLst>
      <p:ext uri="{BB962C8B-B14F-4D97-AF65-F5344CB8AC3E}">
        <p14:creationId xmlns:p14="http://schemas.microsoft.com/office/powerpoint/2010/main" val="2496947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pic>
        <p:nvPicPr>
          <p:cNvPr id="10" name="Picture 9">
            <a:extLst>
              <a:ext uri="{FF2B5EF4-FFF2-40B4-BE49-F238E27FC236}">
                <a16:creationId xmlns:a16="http://schemas.microsoft.com/office/drawing/2014/main" id="{7BACCF0B-6337-B9B4-13BA-1F9742DAD25B}"/>
              </a:ext>
            </a:extLst>
          </p:cNvPr>
          <p:cNvPicPr>
            <a:picLocks noChangeAspect="1"/>
          </p:cNvPicPr>
          <p:nvPr/>
        </p:nvPicPr>
        <p:blipFill>
          <a:blip r:embed="rId3"/>
          <a:stretch>
            <a:fillRect/>
          </a:stretch>
        </p:blipFill>
        <p:spPr>
          <a:xfrm>
            <a:off x="180975" y="68308"/>
            <a:ext cx="11849100" cy="3179718"/>
          </a:xfrm>
          <a:prstGeom prst="rect">
            <a:avLst/>
          </a:prstGeom>
        </p:spPr>
      </p:pic>
      <p:pic>
        <p:nvPicPr>
          <p:cNvPr id="11" name="Picture 10">
            <a:extLst>
              <a:ext uri="{FF2B5EF4-FFF2-40B4-BE49-F238E27FC236}">
                <a16:creationId xmlns:a16="http://schemas.microsoft.com/office/drawing/2014/main" id="{63272F1C-B0B3-D71D-A0A2-4CD12E4BA1F4}"/>
              </a:ext>
            </a:extLst>
          </p:cNvPr>
          <p:cNvPicPr>
            <a:picLocks noChangeAspect="1"/>
          </p:cNvPicPr>
          <p:nvPr/>
        </p:nvPicPr>
        <p:blipFill>
          <a:blip r:embed="rId4"/>
          <a:stretch>
            <a:fillRect/>
          </a:stretch>
        </p:blipFill>
        <p:spPr>
          <a:xfrm>
            <a:off x="5815965" y="3300408"/>
            <a:ext cx="6214110" cy="3360692"/>
          </a:xfrm>
          <a:prstGeom prst="rect">
            <a:avLst/>
          </a:prstGeom>
        </p:spPr>
      </p:pic>
      <p:sp>
        <p:nvSpPr>
          <p:cNvPr id="12" name="TextBox 11">
            <a:extLst>
              <a:ext uri="{FF2B5EF4-FFF2-40B4-BE49-F238E27FC236}">
                <a16:creationId xmlns:a16="http://schemas.microsoft.com/office/drawing/2014/main" id="{39D52C60-7568-35CF-4521-6DE25F6415A1}"/>
              </a:ext>
            </a:extLst>
          </p:cNvPr>
          <p:cNvSpPr txBox="1"/>
          <p:nvPr/>
        </p:nvSpPr>
        <p:spPr>
          <a:xfrm>
            <a:off x="446088" y="4067175"/>
            <a:ext cx="4754562" cy="1323439"/>
          </a:xfrm>
          <a:prstGeom prst="rect">
            <a:avLst/>
          </a:prstGeom>
          <a:noFill/>
        </p:spPr>
        <p:txBody>
          <a:bodyPr wrap="square" rtlCol="0">
            <a:spAutoFit/>
          </a:bodyPr>
          <a:lstStyle/>
          <a:p>
            <a:pPr algn="ctr"/>
            <a:r>
              <a:rPr lang="en-US" sz="4000" dirty="0"/>
              <a:t>Blood Glucose by patient's age</a:t>
            </a:r>
          </a:p>
        </p:txBody>
      </p:sp>
    </p:spTree>
    <p:extLst>
      <p:ext uri="{BB962C8B-B14F-4D97-AF65-F5344CB8AC3E}">
        <p14:creationId xmlns:p14="http://schemas.microsoft.com/office/powerpoint/2010/main" val="2624630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621506" y="2503932"/>
            <a:ext cx="5116513" cy="805872"/>
          </a:xfrm>
        </p:spPr>
        <p:txBody>
          <a:bodyPr/>
          <a:lstStyle/>
          <a:p>
            <a:r>
              <a:rPr lang="en-US" u="sng" dirty="0" err="1"/>
              <a:t>XGBoost</a:t>
            </a:r>
            <a:r>
              <a:rPr lang="en-US" u="sng" dirty="0"/>
              <a:t> Classifier</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26078"/>
            <a:ext cx="12192000" cy="2059709"/>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50863" y="3578016"/>
            <a:ext cx="5110160" cy="2388395"/>
          </a:xfrm>
        </p:spPr>
        <p:txBody>
          <a:bodyPr>
            <a:normAutofit/>
          </a:bodyPr>
          <a:lstStyle/>
          <a:p>
            <a:r>
              <a:rPr lang="en-US" dirty="0"/>
              <a:t>The best model for this project was the   </a:t>
            </a:r>
            <a:r>
              <a:rPr lang="en-US" dirty="0" err="1"/>
              <a:t>eXtreme</a:t>
            </a:r>
            <a:r>
              <a:rPr lang="en-US" dirty="0"/>
              <a:t> Gradient Boosting. </a:t>
            </a:r>
          </a:p>
          <a:p>
            <a:r>
              <a:rPr lang="en-US" dirty="0"/>
              <a:t>88% accuracy score</a:t>
            </a:r>
          </a:p>
          <a:p>
            <a:r>
              <a:rPr lang="en-US" dirty="0"/>
              <a:t>Confusion Matrix shows the best presentation of this dataset.</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pic>
        <p:nvPicPr>
          <p:cNvPr id="2" name="Picture 1">
            <a:extLst>
              <a:ext uri="{FF2B5EF4-FFF2-40B4-BE49-F238E27FC236}">
                <a16:creationId xmlns:a16="http://schemas.microsoft.com/office/drawing/2014/main" id="{B473FDAC-7730-1E9D-3C19-8D7FA726036F}"/>
              </a:ext>
            </a:extLst>
          </p:cNvPr>
          <p:cNvPicPr>
            <a:picLocks noChangeAspect="1"/>
          </p:cNvPicPr>
          <p:nvPr/>
        </p:nvPicPr>
        <p:blipFill>
          <a:blip r:embed="rId4"/>
          <a:stretch>
            <a:fillRect/>
          </a:stretch>
        </p:blipFill>
        <p:spPr>
          <a:xfrm>
            <a:off x="6419851" y="2330426"/>
            <a:ext cx="5538784" cy="4245386"/>
          </a:xfrm>
          <a:prstGeom prst="rect">
            <a:avLst/>
          </a:prstGeom>
        </p:spPr>
      </p:pic>
    </p:spTree>
    <p:extLst>
      <p:ext uri="{BB962C8B-B14F-4D97-AF65-F5344CB8AC3E}">
        <p14:creationId xmlns:p14="http://schemas.microsoft.com/office/powerpoint/2010/main" val="3521561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364381" y="236706"/>
            <a:ext cx="6579343" cy="6278394"/>
          </a:xfrm>
        </p:spPr>
        <p:txBody>
          <a:bodyPr anchor="b" anchorCtr="0">
            <a:normAutofit/>
          </a:bodyPr>
          <a:lstStyle/>
          <a:p>
            <a:r>
              <a:rPr lang="en-US" sz="2000" dirty="0"/>
              <a:t>- This data will be essential to help doctors with diagnosis     their patient with preventative care.</a:t>
            </a:r>
            <a:br>
              <a:rPr lang="en-US" sz="2000" dirty="0"/>
            </a:br>
            <a:r>
              <a:rPr lang="en-US" sz="2000" dirty="0"/>
              <a:t> </a:t>
            </a:r>
            <a:br>
              <a:rPr lang="en-US" sz="2000" dirty="0"/>
            </a:br>
            <a:r>
              <a:rPr lang="en-US" sz="2000" dirty="0"/>
              <a:t>- This project will help reduce the amount of money hospitals use for patients that don’t have insurance but need urgent care/surgeries.</a:t>
            </a:r>
            <a:br>
              <a:rPr lang="en-US" sz="2000" dirty="0"/>
            </a:br>
            <a:br>
              <a:rPr lang="en-US" sz="2000" dirty="0"/>
            </a:br>
            <a:r>
              <a:rPr lang="en-US" sz="2000" dirty="0"/>
              <a:t>- This data can lead to a reduction in strain for preventable medical conditions.</a:t>
            </a:r>
            <a:br>
              <a:rPr lang="en-US" sz="2000" dirty="0"/>
            </a:br>
            <a:br>
              <a:rPr lang="en-US" sz="2000" dirty="0"/>
            </a:br>
            <a:r>
              <a:rPr lang="en-US" sz="2000" dirty="0"/>
              <a:t>- We are here for patients, but they are not the only a part of the picture. Family, friends and colleagues are also part of our patients care and life.</a:t>
            </a:r>
            <a:br>
              <a:rPr lang="en-US" sz="2000" dirty="0"/>
            </a:br>
            <a:br>
              <a:rPr lang="en-US" sz="2000" dirty="0"/>
            </a:br>
            <a:r>
              <a:rPr lang="en-US" sz="2000" dirty="0"/>
              <a:t>		With that being said….</a:t>
            </a:r>
            <a:br>
              <a:rPr lang="en-US" sz="2000" dirty="0"/>
            </a:br>
            <a:br>
              <a:rPr lang="en-US" sz="2000" dirty="0"/>
            </a:br>
            <a:br>
              <a:rPr lang="en-US" sz="2000" dirty="0"/>
            </a:br>
            <a:endParaRPr lang="en-US" sz="2000" dirty="0"/>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8219872" y="0"/>
            <a:ext cx="4066162" cy="6858000"/>
          </a:xfrm>
        </p:spPr>
      </p:pic>
    </p:spTree>
    <p:extLst>
      <p:ext uri="{BB962C8B-B14F-4D97-AF65-F5344CB8AC3E}">
        <p14:creationId xmlns:p14="http://schemas.microsoft.com/office/powerpoint/2010/main" val="674580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1396683" y="712788"/>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1617663" y="4286275"/>
            <a:ext cx="1849437" cy="1465262"/>
          </a:xfrm>
        </p:spPr>
        <p:txBody>
          <a:bodyPr/>
          <a:lstStyle/>
          <a:p>
            <a:r>
              <a:rPr lang="en-US" dirty="0"/>
              <a:t>Walt Disney</a:t>
            </a:r>
          </a:p>
          <a:p>
            <a:endParaRPr lang="en-US" dirty="0"/>
          </a:p>
        </p:txBody>
      </p:sp>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pic>
        <p:nvPicPr>
          <p:cNvPr id="5" name="Picture 4">
            <a:extLst>
              <a:ext uri="{FF2B5EF4-FFF2-40B4-BE49-F238E27FC236}">
                <a16:creationId xmlns:a16="http://schemas.microsoft.com/office/drawing/2014/main" id="{38B03EF7-8DCB-CA4A-0860-8D818D0A70C7}"/>
              </a:ext>
            </a:extLst>
          </p:cNvPr>
          <p:cNvPicPr>
            <a:picLocks noChangeAspect="1"/>
          </p:cNvPicPr>
          <p:nvPr/>
        </p:nvPicPr>
        <p:blipFill>
          <a:blip r:embed="rId3"/>
          <a:stretch>
            <a:fillRect/>
          </a:stretch>
        </p:blipFill>
        <p:spPr>
          <a:xfrm>
            <a:off x="6776648" y="1409778"/>
            <a:ext cx="3566160" cy="358608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5518310"/>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{6B8D36B9-CE6A-4922-8F13-FC7CB269B834}tf33713516_win32</Template>
  <TotalTime>412</TotalTime>
  <Words>1122</Words>
  <Application>Microsoft Office PowerPoint</Application>
  <PresentationFormat>Widescreen</PresentationFormat>
  <Paragraphs>73</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Gill Sans MT</vt:lpstr>
      <vt:lpstr>Helvetica Neue</vt:lpstr>
      <vt:lpstr>Lato</vt:lpstr>
      <vt:lpstr>Roboto</vt:lpstr>
      <vt:lpstr>Walbaum Display</vt:lpstr>
      <vt:lpstr>3DFloatVTI</vt:lpstr>
      <vt:lpstr>Metabolic Syndrome</vt:lpstr>
      <vt:lpstr>What is Metabolic Syndrome?</vt:lpstr>
      <vt:lpstr>Factors</vt:lpstr>
      <vt:lpstr>Correlation Map</vt:lpstr>
      <vt:lpstr>BMI and HDL</vt:lpstr>
      <vt:lpstr>PowerPoint Presentation</vt:lpstr>
      <vt:lpstr>XGBoost Classifier</vt:lpstr>
      <vt:lpstr>- This data will be essential to help doctors with diagnosis     their patient with preventative care.   - This project will help reduce the amount of money hospitals use for patients that don’t have insurance but need urgent care/surgeries.  - This data can lead to a reduction in strain for preventable medical conditions.  - We are here for patients, but they are not the only a part of the picture. Family, friends and colleagues are also part of our patients care and life.    With that being said….   </vt:lpstr>
      <vt:lpstr>The way to get started is to quit talking and begin doing.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Metabolic Syndrome</dc:title>
  <dc:creator>Luz Dobbins</dc:creator>
  <cp:lastModifiedBy>Luz Dobbins</cp:lastModifiedBy>
  <cp:revision>1</cp:revision>
  <dcterms:created xsi:type="dcterms:W3CDTF">2023-04-19T20:07:34Z</dcterms:created>
  <dcterms:modified xsi:type="dcterms:W3CDTF">2023-04-20T02:59:37Z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