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
  </p:notesMasterIdLst>
  <p:sldIdLst>
    <p:sldId id="256" r:id="rId3"/>
    <p:sldId id="257" r:id="rId4"/>
    <p:sldId id="262" r:id="rId5"/>
    <p:sldId id="258" r:id="rId6"/>
    <p:sldId id="25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0" d="100"/>
          <a:sy n="100" d="100"/>
        </p:scale>
        <p:origin x="1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C40DE-6EB2-48B7-B3AE-61F38E546130}"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D2BC3-DF13-47E4-84C4-C398013DB00A}" type="slidenum">
              <a:rPr lang="en-US" smtClean="0"/>
              <a:t>‹#›</a:t>
            </a:fld>
            <a:endParaRPr lang="en-US"/>
          </a:p>
        </p:txBody>
      </p:sp>
    </p:spTree>
    <p:extLst>
      <p:ext uri="{BB962C8B-B14F-4D97-AF65-F5344CB8AC3E}">
        <p14:creationId xmlns:p14="http://schemas.microsoft.com/office/powerpoint/2010/main" val="4291106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1500"/>
              </a:spcAft>
            </a:pPr>
            <a:r>
              <a:rPr lang="en-US" sz="1800" dirty="0">
                <a:solidFill>
                  <a:srgbClr val="0D0D0D"/>
                </a:solidFill>
                <a:effectLst/>
                <a:latin typeface="Segoe UI" panose="020B0502040204020203" pitchFamily="34" charset="0"/>
                <a:ea typeface="Times New Roman" panose="02020603050405020304" pitchFamily="18" charset="0"/>
              </a:rPr>
              <a:t>In this chart,</a:t>
            </a:r>
            <a:r>
              <a:rPr lang="en-US" sz="1800" dirty="0">
                <a:solidFill>
                  <a:srgbClr val="0D0D0D"/>
                </a:solidFill>
                <a:effectLst/>
                <a:latin typeface="Segoe UI" panose="020B0502040204020203" pitchFamily="34" charset="0"/>
                <a:ea typeface="DengXian" panose="02010600030101010101" pitchFamily="2" charset="-122"/>
              </a:rPr>
              <a:t> The y-axis represents the difference in points between using “together” and using “separate”.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r>
              <a:rPr lang="en-US" sz="1800" dirty="0">
                <a:solidFill>
                  <a:srgbClr val="0D0D0D"/>
                </a:solidFill>
                <a:effectLst/>
                <a:latin typeface="Segoe UI" panose="020B0502040204020203" pitchFamily="34" charset="0"/>
                <a:ea typeface="Times New Roman" panose="02020603050405020304" pitchFamily="18" charset="0"/>
              </a:rPr>
              <a:t>Blue docs indicate that the team performs better when they are on the court together. Red docs mean that separate them is the better choice. For example, James Harden and Chris Paul both need the ball on their hands to maximize their impact. When they're both on the floor at the same time, there's going to be issues with ball distribution. Rockets' head coach Mike D'Antoni utilizes a rotation system to ensure that at least one star is on the court at any time, keeping the team's offense efficient. In this chart, we can see that the red points are almost all combinations of a frontcourt player with a guard player, while the blue points are mostly players with similar positions. Therefore, it's more sensible for a team to choose a combination of a frontcourt and a guard player. Our further analysis focuses on why certain pairings of stars are less effective together and finding tactical arrangements that suit them.</a:t>
            </a:r>
            <a:endParaRPr lang="en-US" sz="1800" dirty="0">
              <a:effectLst/>
              <a:latin typeface="Times New Roman" panose="02020603050405020304" pitchFamily="18" charset="0"/>
              <a:ea typeface="Times New Roman" panose="0202060305040502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08AD2BC3-DF13-47E4-84C4-C398013DB00A}" type="slidenum">
              <a:rPr lang="en-US" smtClean="0"/>
              <a:t>4</a:t>
            </a:fld>
            <a:endParaRPr lang="en-US"/>
          </a:p>
        </p:txBody>
      </p:sp>
    </p:spTree>
    <p:extLst>
      <p:ext uri="{BB962C8B-B14F-4D97-AF65-F5344CB8AC3E}">
        <p14:creationId xmlns:p14="http://schemas.microsoft.com/office/powerpoint/2010/main" val="410311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D0D0D"/>
                </a:solidFill>
                <a:effectLst/>
                <a:latin typeface="Segoe UI" panose="020B0502040204020203" pitchFamily="34" charset="0"/>
                <a:ea typeface="Times New Roman" panose="02020603050405020304" pitchFamily="18" charset="0"/>
              </a:rPr>
              <a:t>This graph shows the change in the number of points a teammate can score per shot with and without the star player on the court. Blue points indicate star players who can make their teammates' shots more efficient. For example, ball-dominant players like James Harden, Luka </a:t>
            </a:r>
            <a:r>
              <a:rPr lang="en-US" sz="1800" dirty="0" err="1">
                <a:solidFill>
                  <a:srgbClr val="0D0D0D"/>
                </a:solidFill>
                <a:effectLst/>
                <a:latin typeface="Segoe UI" panose="020B0502040204020203" pitchFamily="34" charset="0"/>
                <a:ea typeface="Times New Roman" panose="02020603050405020304" pitchFamily="18" charset="0"/>
              </a:rPr>
              <a:t>Dončić</a:t>
            </a:r>
            <a:r>
              <a:rPr lang="en-US" sz="1800" dirty="0">
                <a:solidFill>
                  <a:srgbClr val="0D0D0D"/>
                </a:solidFill>
                <a:effectLst/>
                <a:latin typeface="Segoe UI" panose="020B0502040204020203" pitchFamily="34" charset="0"/>
                <a:ea typeface="Times New Roman" panose="02020603050405020304" pitchFamily="18" charset="0"/>
              </a:rPr>
              <a:t>, Russell Westbrook, and LeBron James, when they drive, they face double teams or even more defenders. This leaves their teammates open, and through their excellent passing ability, they can pass the ball to an open teammate, making it easier for them to score. Our further analysis aims to understand why some stars make their teammates' shooting performance worse like Embiid, Giannis, AD, and to help </a:t>
            </a:r>
            <a:r>
              <a:rPr lang="en-US" sz="1800" b="1" i="0" dirty="0">
                <a:solidFill>
                  <a:srgbClr val="5F6368"/>
                </a:solidFill>
                <a:effectLst/>
                <a:latin typeface="Roboto" panose="02000000000000000000" pitchFamily="2" charset="0"/>
                <a:ea typeface="Times New Roman" panose="02020603050405020304" pitchFamily="18" charset="0"/>
              </a:rPr>
              <a:t>Darvin Ham</a:t>
            </a:r>
            <a:r>
              <a:rPr lang="en-US" sz="1800" dirty="0">
                <a:solidFill>
                  <a:srgbClr val="0D0D0D"/>
                </a:solidFill>
                <a:effectLst/>
                <a:latin typeface="Segoe UI" panose="020B0502040204020203" pitchFamily="34" charset="0"/>
                <a:ea typeface="Times New Roman" panose="02020603050405020304" pitchFamily="18" charset="0"/>
              </a:rPr>
              <a:t> figure out how to use Anthony Davis and the tactics that suit him best.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8AD2BC3-DF13-47E4-84C4-C398013DB00A}" type="slidenum">
              <a:rPr lang="en-US" smtClean="0"/>
              <a:t>5</a:t>
            </a:fld>
            <a:endParaRPr lang="en-US"/>
          </a:p>
        </p:txBody>
      </p:sp>
    </p:spTree>
    <p:extLst>
      <p:ext uri="{BB962C8B-B14F-4D97-AF65-F5344CB8AC3E}">
        <p14:creationId xmlns:p14="http://schemas.microsoft.com/office/powerpoint/2010/main" val="329418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81B8-FC16-D3B6-9F49-5937BDAA8BCA}"/>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55B8833A-C9C7-5541-B722-7229F601F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BF95895F-AA3D-A4AE-3155-478657B7ED42}"/>
              </a:ext>
            </a:extLst>
          </p:cNvPr>
          <p:cNvSpPr>
            <a:spLocks noGrp="1"/>
          </p:cNvSpPr>
          <p:nvPr>
            <p:ph type="dt" sz="half" idx="10"/>
          </p:nvPr>
        </p:nvSpPr>
        <p:spPr/>
        <p:txBody>
          <a:bodyPr/>
          <a:lstStyle/>
          <a:p>
            <a:fld id="{06AD7216-750A-404E-8169-EDB46C9B0641}" type="datetimeFigureOut">
              <a:rPr lang="zh-TW" altLang="en-US" smtClean="0"/>
              <a:t>2024/3/7</a:t>
            </a:fld>
            <a:endParaRPr lang="zh-TW" altLang="en-US"/>
          </a:p>
        </p:txBody>
      </p:sp>
      <p:sp>
        <p:nvSpPr>
          <p:cNvPr id="5" name="Footer Placeholder 4">
            <a:extLst>
              <a:ext uri="{FF2B5EF4-FFF2-40B4-BE49-F238E27FC236}">
                <a16:creationId xmlns:a16="http://schemas.microsoft.com/office/drawing/2014/main" id="{3730BFCC-127A-44C9-6609-EB0CAF3BA447}"/>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ABA2E187-08CA-FAE1-21EF-5831B094A6B5}"/>
              </a:ext>
            </a:extLst>
          </p:cNvPr>
          <p:cNvSpPr>
            <a:spLocks noGrp="1"/>
          </p:cNvSpPr>
          <p:nvPr>
            <p:ph type="sldNum" sz="quarter" idx="12"/>
          </p:nvPr>
        </p:nvSpPr>
        <p:spPr/>
        <p:txBody>
          <a:body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3380068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985A-3305-FF03-A4EC-5441E602ABAB}"/>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0FACCF1D-B5C5-4274-112F-B978DF526AED}"/>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F86FA3BE-0D90-67A4-F20D-D8EF0C378BCE}"/>
              </a:ext>
            </a:extLst>
          </p:cNvPr>
          <p:cNvSpPr>
            <a:spLocks noGrp="1"/>
          </p:cNvSpPr>
          <p:nvPr>
            <p:ph type="dt" sz="half" idx="10"/>
          </p:nvPr>
        </p:nvSpPr>
        <p:spPr/>
        <p:txBody>
          <a:bodyPr/>
          <a:lstStyle/>
          <a:p>
            <a:fld id="{06AD7216-750A-404E-8169-EDB46C9B0641}" type="datetimeFigureOut">
              <a:rPr lang="zh-TW" altLang="en-US" smtClean="0"/>
              <a:t>2024/3/7</a:t>
            </a:fld>
            <a:endParaRPr lang="zh-TW" altLang="en-US"/>
          </a:p>
        </p:txBody>
      </p:sp>
      <p:sp>
        <p:nvSpPr>
          <p:cNvPr id="5" name="Footer Placeholder 4">
            <a:extLst>
              <a:ext uri="{FF2B5EF4-FFF2-40B4-BE49-F238E27FC236}">
                <a16:creationId xmlns:a16="http://schemas.microsoft.com/office/drawing/2014/main" id="{EB4C856A-ED1F-9ADE-3AE2-D1E4AB9E238D}"/>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67545957-F08B-A975-D168-D216B4E2DD20}"/>
              </a:ext>
            </a:extLst>
          </p:cNvPr>
          <p:cNvSpPr>
            <a:spLocks noGrp="1"/>
          </p:cNvSpPr>
          <p:nvPr>
            <p:ph type="sldNum" sz="quarter" idx="12"/>
          </p:nvPr>
        </p:nvSpPr>
        <p:spPr/>
        <p:txBody>
          <a:body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381040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85F4-2268-7BD7-A342-F4A93C9E4742}"/>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E47CCB77-2E1F-D60D-D0EE-D6D95F8AA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A8F27963-DFAC-8191-7F4B-CDC1C9345642}"/>
              </a:ext>
            </a:extLst>
          </p:cNvPr>
          <p:cNvSpPr>
            <a:spLocks noGrp="1"/>
          </p:cNvSpPr>
          <p:nvPr>
            <p:ph type="dt" sz="half" idx="10"/>
          </p:nvPr>
        </p:nvSpPr>
        <p:spPr/>
        <p:txBody>
          <a:bodyPr/>
          <a:lstStyle/>
          <a:p>
            <a:fld id="{06AD7216-750A-404E-8169-EDB46C9B0641}" type="datetimeFigureOut">
              <a:rPr lang="zh-TW" altLang="en-US" smtClean="0"/>
              <a:t>2024/3/7</a:t>
            </a:fld>
            <a:endParaRPr lang="zh-TW" altLang="en-US"/>
          </a:p>
        </p:txBody>
      </p:sp>
      <p:sp>
        <p:nvSpPr>
          <p:cNvPr id="5" name="Footer Placeholder 4">
            <a:extLst>
              <a:ext uri="{FF2B5EF4-FFF2-40B4-BE49-F238E27FC236}">
                <a16:creationId xmlns:a16="http://schemas.microsoft.com/office/drawing/2014/main" id="{081E22D3-97E2-7097-D4BF-2951EF2DB737}"/>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55E2D423-7613-BA1D-F377-6787E4BAF82C}"/>
              </a:ext>
            </a:extLst>
          </p:cNvPr>
          <p:cNvSpPr>
            <a:spLocks noGrp="1"/>
          </p:cNvSpPr>
          <p:nvPr>
            <p:ph type="sldNum" sz="quarter" idx="12"/>
          </p:nvPr>
        </p:nvSpPr>
        <p:spPr/>
        <p:txBody>
          <a:body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2542140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347A-596B-85AD-9784-72340ACF9FCE}"/>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DB5F7E22-034F-D514-CEE1-A08EC5585492}"/>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71197134-7C99-CC82-E54F-24F8A73103DE}"/>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3B14EC68-F6CB-CE28-916E-878C0E18B341}"/>
              </a:ext>
            </a:extLst>
          </p:cNvPr>
          <p:cNvSpPr>
            <a:spLocks noGrp="1"/>
          </p:cNvSpPr>
          <p:nvPr>
            <p:ph type="dt" sz="half" idx="10"/>
          </p:nvPr>
        </p:nvSpPr>
        <p:spPr/>
        <p:txBody>
          <a:bodyPr/>
          <a:lstStyle/>
          <a:p>
            <a:fld id="{06AD7216-750A-404E-8169-EDB46C9B0641}" type="datetimeFigureOut">
              <a:rPr lang="zh-TW" altLang="en-US" smtClean="0"/>
              <a:t>2024/3/7</a:t>
            </a:fld>
            <a:endParaRPr lang="zh-TW" altLang="en-US"/>
          </a:p>
        </p:txBody>
      </p:sp>
      <p:sp>
        <p:nvSpPr>
          <p:cNvPr id="6" name="Footer Placeholder 5">
            <a:extLst>
              <a:ext uri="{FF2B5EF4-FFF2-40B4-BE49-F238E27FC236}">
                <a16:creationId xmlns:a16="http://schemas.microsoft.com/office/drawing/2014/main" id="{9B40C699-D23C-E577-3C9C-F5F3664ED43F}"/>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8776436A-AF12-92BD-9F0A-57B2899F67D6}"/>
              </a:ext>
            </a:extLst>
          </p:cNvPr>
          <p:cNvSpPr>
            <a:spLocks noGrp="1"/>
          </p:cNvSpPr>
          <p:nvPr>
            <p:ph type="sldNum" sz="quarter" idx="12"/>
          </p:nvPr>
        </p:nvSpPr>
        <p:spPr/>
        <p:txBody>
          <a:body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3840407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3A54-FE68-5D49-BE17-1B5F44D63170}"/>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4330E6C8-7EC5-7CEE-B494-61DB3C9C1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ABCDA61E-FBB3-EDCA-C084-9D1F0C993408}"/>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3029B474-B2B9-EF77-2480-F5C4F3570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8BDDDC45-37F0-52E6-068B-78366862CD56}"/>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00488E50-F2F1-3A28-862F-E0E157A56874}"/>
              </a:ext>
            </a:extLst>
          </p:cNvPr>
          <p:cNvSpPr>
            <a:spLocks noGrp="1"/>
          </p:cNvSpPr>
          <p:nvPr>
            <p:ph type="dt" sz="half" idx="10"/>
          </p:nvPr>
        </p:nvSpPr>
        <p:spPr/>
        <p:txBody>
          <a:bodyPr/>
          <a:lstStyle/>
          <a:p>
            <a:fld id="{06AD7216-750A-404E-8169-EDB46C9B0641}" type="datetimeFigureOut">
              <a:rPr lang="zh-TW" altLang="en-US" smtClean="0"/>
              <a:t>2024/3/7</a:t>
            </a:fld>
            <a:endParaRPr lang="zh-TW" altLang="en-US"/>
          </a:p>
        </p:txBody>
      </p:sp>
      <p:sp>
        <p:nvSpPr>
          <p:cNvPr id="8" name="Footer Placeholder 7">
            <a:extLst>
              <a:ext uri="{FF2B5EF4-FFF2-40B4-BE49-F238E27FC236}">
                <a16:creationId xmlns:a16="http://schemas.microsoft.com/office/drawing/2014/main" id="{A8E09279-6ED0-D835-8508-269A3F52FFB6}"/>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F3ADEA9B-9DEA-970D-3BC7-D0FBD7F48F78}"/>
              </a:ext>
            </a:extLst>
          </p:cNvPr>
          <p:cNvSpPr>
            <a:spLocks noGrp="1"/>
          </p:cNvSpPr>
          <p:nvPr>
            <p:ph type="sldNum" sz="quarter" idx="12"/>
          </p:nvPr>
        </p:nvSpPr>
        <p:spPr/>
        <p:txBody>
          <a:body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3412245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658A-6735-78B0-839B-C65701305B0D}"/>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87A8FE80-8362-5ECE-6E14-11CB0116C3CD}"/>
              </a:ext>
            </a:extLst>
          </p:cNvPr>
          <p:cNvSpPr>
            <a:spLocks noGrp="1"/>
          </p:cNvSpPr>
          <p:nvPr>
            <p:ph type="dt" sz="half" idx="10"/>
          </p:nvPr>
        </p:nvSpPr>
        <p:spPr/>
        <p:txBody>
          <a:bodyPr/>
          <a:lstStyle/>
          <a:p>
            <a:fld id="{06AD7216-750A-404E-8169-EDB46C9B0641}" type="datetimeFigureOut">
              <a:rPr lang="zh-TW" altLang="en-US" smtClean="0"/>
              <a:t>2024/3/7</a:t>
            </a:fld>
            <a:endParaRPr lang="zh-TW" altLang="en-US"/>
          </a:p>
        </p:txBody>
      </p:sp>
      <p:sp>
        <p:nvSpPr>
          <p:cNvPr id="4" name="Footer Placeholder 3">
            <a:extLst>
              <a:ext uri="{FF2B5EF4-FFF2-40B4-BE49-F238E27FC236}">
                <a16:creationId xmlns:a16="http://schemas.microsoft.com/office/drawing/2014/main" id="{05F6278F-152B-08F1-61B4-8A8A4F526ED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B8D249F1-3ADE-C0D6-0FD1-0091787BB47E}"/>
              </a:ext>
            </a:extLst>
          </p:cNvPr>
          <p:cNvSpPr>
            <a:spLocks noGrp="1"/>
          </p:cNvSpPr>
          <p:nvPr>
            <p:ph type="sldNum" sz="quarter" idx="12"/>
          </p:nvPr>
        </p:nvSpPr>
        <p:spPr/>
        <p:txBody>
          <a:body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29963812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50B349-54E0-6FC9-D4CB-3D19831F62AE}"/>
              </a:ext>
            </a:extLst>
          </p:cNvPr>
          <p:cNvSpPr>
            <a:spLocks noGrp="1"/>
          </p:cNvSpPr>
          <p:nvPr>
            <p:ph type="dt" sz="half" idx="10"/>
          </p:nvPr>
        </p:nvSpPr>
        <p:spPr/>
        <p:txBody>
          <a:bodyPr/>
          <a:lstStyle/>
          <a:p>
            <a:fld id="{06AD7216-750A-404E-8169-EDB46C9B0641}" type="datetimeFigureOut">
              <a:rPr lang="zh-TW" altLang="en-US" smtClean="0"/>
              <a:t>2024/3/7</a:t>
            </a:fld>
            <a:endParaRPr lang="zh-TW" altLang="en-US"/>
          </a:p>
        </p:txBody>
      </p:sp>
      <p:sp>
        <p:nvSpPr>
          <p:cNvPr id="3" name="Footer Placeholder 2">
            <a:extLst>
              <a:ext uri="{FF2B5EF4-FFF2-40B4-BE49-F238E27FC236}">
                <a16:creationId xmlns:a16="http://schemas.microsoft.com/office/drawing/2014/main" id="{F005B4ED-D7C0-A4C3-9397-EB449F94167A}"/>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E9FAD0AC-9989-A0A1-6433-8C16FEFF629F}"/>
              </a:ext>
            </a:extLst>
          </p:cNvPr>
          <p:cNvSpPr>
            <a:spLocks noGrp="1"/>
          </p:cNvSpPr>
          <p:nvPr>
            <p:ph type="sldNum" sz="quarter" idx="12"/>
          </p:nvPr>
        </p:nvSpPr>
        <p:spPr/>
        <p:txBody>
          <a:body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4169372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2D8D-A845-E482-F891-6269EAF60C4E}"/>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8A9EEDE7-1090-A62A-1E87-13A43BAD8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DB23AD9F-F6AE-F28F-C94E-DC3D44F62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64E9074D-F0F6-5EC7-3A19-B0AEADED7FB6}"/>
              </a:ext>
            </a:extLst>
          </p:cNvPr>
          <p:cNvSpPr>
            <a:spLocks noGrp="1"/>
          </p:cNvSpPr>
          <p:nvPr>
            <p:ph type="dt" sz="half" idx="10"/>
          </p:nvPr>
        </p:nvSpPr>
        <p:spPr/>
        <p:txBody>
          <a:bodyPr/>
          <a:lstStyle/>
          <a:p>
            <a:fld id="{06AD7216-750A-404E-8169-EDB46C9B0641}" type="datetimeFigureOut">
              <a:rPr lang="zh-TW" altLang="en-US" smtClean="0"/>
              <a:t>2024/3/7</a:t>
            </a:fld>
            <a:endParaRPr lang="zh-TW" altLang="en-US"/>
          </a:p>
        </p:txBody>
      </p:sp>
      <p:sp>
        <p:nvSpPr>
          <p:cNvPr id="6" name="Footer Placeholder 5">
            <a:extLst>
              <a:ext uri="{FF2B5EF4-FFF2-40B4-BE49-F238E27FC236}">
                <a16:creationId xmlns:a16="http://schemas.microsoft.com/office/drawing/2014/main" id="{9C13E55D-DFAA-7A84-B698-132979E62190}"/>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33C6659A-0A1D-9EFE-807A-4B5CBDFABA1A}"/>
              </a:ext>
            </a:extLst>
          </p:cNvPr>
          <p:cNvSpPr>
            <a:spLocks noGrp="1"/>
          </p:cNvSpPr>
          <p:nvPr>
            <p:ph type="sldNum" sz="quarter" idx="12"/>
          </p:nvPr>
        </p:nvSpPr>
        <p:spPr/>
        <p:txBody>
          <a:body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195235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AB01-8CA2-BA82-CB89-789831FF0764}"/>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86B3B13C-DD11-75E6-8539-3158C450B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D7CCB340-0C73-2033-74B8-5E44AD805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47C97217-131B-C78D-360B-13E5234AC19E}"/>
              </a:ext>
            </a:extLst>
          </p:cNvPr>
          <p:cNvSpPr>
            <a:spLocks noGrp="1"/>
          </p:cNvSpPr>
          <p:nvPr>
            <p:ph type="dt" sz="half" idx="10"/>
          </p:nvPr>
        </p:nvSpPr>
        <p:spPr/>
        <p:txBody>
          <a:bodyPr/>
          <a:lstStyle/>
          <a:p>
            <a:fld id="{06AD7216-750A-404E-8169-EDB46C9B0641}" type="datetimeFigureOut">
              <a:rPr lang="zh-TW" altLang="en-US" smtClean="0"/>
              <a:t>2024/3/7</a:t>
            </a:fld>
            <a:endParaRPr lang="zh-TW" altLang="en-US"/>
          </a:p>
        </p:txBody>
      </p:sp>
      <p:sp>
        <p:nvSpPr>
          <p:cNvPr id="6" name="Footer Placeholder 5">
            <a:extLst>
              <a:ext uri="{FF2B5EF4-FFF2-40B4-BE49-F238E27FC236}">
                <a16:creationId xmlns:a16="http://schemas.microsoft.com/office/drawing/2014/main" id="{D00C7CEF-DBE7-E9E4-979F-6BC2338DE689}"/>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4B61DC22-6FB0-3B84-BC1C-17D93FB4443E}"/>
              </a:ext>
            </a:extLst>
          </p:cNvPr>
          <p:cNvSpPr>
            <a:spLocks noGrp="1"/>
          </p:cNvSpPr>
          <p:nvPr>
            <p:ph type="sldNum" sz="quarter" idx="12"/>
          </p:nvPr>
        </p:nvSpPr>
        <p:spPr/>
        <p:txBody>
          <a:body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2824357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A50D-3A7C-784C-E7CE-DF5ABD1DEEC8}"/>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8B902073-0BC6-366F-B654-60A044D81C7B}"/>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E435F976-3BD8-77B5-A372-E5AB3F3FB3F2}"/>
              </a:ext>
            </a:extLst>
          </p:cNvPr>
          <p:cNvSpPr>
            <a:spLocks noGrp="1"/>
          </p:cNvSpPr>
          <p:nvPr>
            <p:ph type="dt" sz="half" idx="10"/>
          </p:nvPr>
        </p:nvSpPr>
        <p:spPr/>
        <p:txBody>
          <a:bodyPr/>
          <a:lstStyle/>
          <a:p>
            <a:fld id="{06AD7216-750A-404E-8169-EDB46C9B0641}" type="datetimeFigureOut">
              <a:rPr lang="zh-TW" altLang="en-US" smtClean="0"/>
              <a:t>2024/3/7</a:t>
            </a:fld>
            <a:endParaRPr lang="zh-TW" altLang="en-US"/>
          </a:p>
        </p:txBody>
      </p:sp>
      <p:sp>
        <p:nvSpPr>
          <p:cNvPr id="5" name="Footer Placeholder 4">
            <a:extLst>
              <a:ext uri="{FF2B5EF4-FFF2-40B4-BE49-F238E27FC236}">
                <a16:creationId xmlns:a16="http://schemas.microsoft.com/office/drawing/2014/main" id="{34B8A893-23D3-53A2-502F-26AB8F8606F0}"/>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51CF9179-1831-29B8-CC31-87957B43E2D2}"/>
              </a:ext>
            </a:extLst>
          </p:cNvPr>
          <p:cNvSpPr>
            <a:spLocks noGrp="1"/>
          </p:cNvSpPr>
          <p:nvPr>
            <p:ph type="sldNum" sz="quarter" idx="12"/>
          </p:nvPr>
        </p:nvSpPr>
        <p:spPr/>
        <p:txBody>
          <a:body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20011936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D62AF0-B0A0-F471-2657-03D9990CE5D5}"/>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ADB3560C-DB80-119B-124A-6DF97711A26A}"/>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2B4D8571-BF20-49BE-E8A4-54FC75A71865}"/>
              </a:ext>
            </a:extLst>
          </p:cNvPr>
          <p:cNvSpPr>
            <a:spLocks noGrp="1"/>
          </p:cNvSpPr>
          <p:nvPr>
            <p:ph type="dt" sz="half" idx="10"/>
          </p:nvPr>
        </p:nvSpPr>
        <p:spPr/>
        <p:txBody>
          <a:bodyPr/>
          <a:lstStyle/>
          <a:p>
            <a:fld id="{06AD7216-750A-404E-8169-EDB46C9B0641}" type="datetimeFigureOut">
              <a:rPr lang="zh-TW" altLang="en-US" smtClean="0"/>
              <a:t>2024/3/7</a:t>
            </a:fld>
            <a:endParaRPr lang="zh-TW" altLang="en-US"/>
          </a:p>
        </p:txBody>
      </p:sp>
      <p:sp>
        <p:nvSpPr>
          <p:cNvPr id="5" name="Footer Placeholder 4">
            <a:extLst>
              <a:ext uri="{FF2B5EF4-FFF2-40B4-BE49-F238E27FC236}">
                <a16:creationId xmlns:a16="http://schemas.microsoft.com/office/drawing/2014/main" id="{5DD020C4-D148-A797-6910-C1C9C5C7BA1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1795F572-66F1-752B-6FD7-E0A956E7A710}"/>
              </a:ext>
            </a:extLst>
          </p:cNvPr>
          <p:cNvSpPr>
            <a:spLocks noGrp="1"/>
          </p:cNvSpPr>
          <p:nvPr>
            <p:ph type="sldNum" sz="quarter" idx="12"/>
          </p:nvPr>
        </p:nvSpPr>
        <p:spPr/>
        <p:txBody>
          <a:body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379209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2024/3/7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75552E-22CA-6D6F-DC26-A8487ED34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687A69F0-E6AE-85BF-B9CB-24A64ECBF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3D5BFCF-05E1-C733-DB62-C1ADC06FC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D7216-750A-404E-8169-EDB46C9B0641}" type="datetimeFigureOut">
              <a:rPr lang="zh-TW" altLang="en-US" smtClean="0"/>
              <a:t>2024/3/7</a:t>
            </a:fld>
            <a:endParaRPr lang="zh-TW" altLang="en-US"/>
          </a:p>
        </p:txBody>
      </p:sp>
      <p:sp>
        <p:nvSpPr>
          <p:cNvPr id="5" name="Footer Placeholder 4">
            <a:extLst>
              <a:ext uri="{FF2B5EF4-FFF2-40B4-BE49-F238E27FC236}">
                <a16:creationId xmlns:a16="http://schemas.microsoft.com/office/drawing/2014/main" id="{0A0ED99A-5607-EC81-DBD7-95B6B9905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DED4E2AB-34FC-6545-4E48-8359196D08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9CE95-7914-47A7-9510-98CB47201B93}" type="slidenum">
              <a:rPr lang="zh-TW" altLang="en-US" smtClean="0"/>
              <a:t>‹#›</a:t>
            </a:fld>
            <a:endParaRPr lang="zh-TW" altLang="en-US"/>
          </a:p>
        </p:txBody>
      </p:sp>
    </p:spTree>
    <p:extLst>
      <p:ext uri="{BB962C8B-B14F-4D97-AF65-F5344CB8AC3E}">
        <p14:creationId xmlns:p14="http://schemas.microsoft.com/office/powerpoint/2010/main" val="364874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72F7350-B9BE-A59E-A8B6-2C4D948C413B}"/>
              </a:ext>
            </a:extLst>
          </p:cNvPr>
          <p:cNvPicPr>
            <a:picLocks noChangeAspect="1"/>
          </p:cNvPicPr>
          <p:nvPr/>
        </p:nvPicPr>
        <p:blipFill rotWithShape="1">
          <a:blip r:embed="rId2"/>
          <a:srcRect t="1429" r="-2" b="-2"/>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A0732479-7E73-3D3D-75F0-226637AE2955}"/>
              </a:ext>
            </a:extLst>
          </p:cNvPr>
          <p:cNvSpPr>
            <a:spLocks noGrp="1"/>
          </p:cNvSpPr>
          <p:nvPr>
            <p:ph type="ctrTitle"/>
          </p:nvPr>
        </p:nvSpPr>
        <p:spPr>
          <a:xfrm>
            <a:off x="661916" y="1641513"/>
            <a:ext cx="3161940" cy="3851115"/>
          </a:xfrm>
        </p:spPr>
        <p:txBody>
          <a:bodyPr anchor="ctr">
            <a:normAutofit/>
          </a:bodyPr>
          <a:lstStyle/>
          <a:p>
            <a:pPr algn="l"/>
            <a:r>
              <a:rPr lang="en-US" sz="3600" dirty="0">
                <a:solidFill>
                  <a:srgbClr val="000000"/>
                </a:solidFill>
                <a:effectLst/>
                <a:latin typeface="Garamond" panose="02020404030301010803" pitchFamily="18" charset="0"/>
              </a:rPr>
              <a:t>WHY ARE CERTAIN BASKETBALL TEAMS SUCCESSFUL</a:t>
            </a:r>
            <a:endParaRPr lang="en-US" sz="3600" dirty="0">
              <a:solidFill>
                <a:schemeClr val="tx1">
                  <a:lumMod val="85000"/>
                  <a:lumOff val="15000"/>
                </a:schemeClr>
              </a:solidFill>
            </a:endParaRPr>
          </a:p>
        </p:txBody>
      </p:sp>
      <p:sp>
        <p:nvSpPr>
          <p:cNvPr id="3" name="Subtitle 2">
            <a:extLst>
              <a:ext uri="{FF2B5EF4-FFF2-40B4-BE49-F238E27FC236}">
                <a16:creationId xmlns:a16="http://schemas.microsoft.com/office/drawing/2014/main" id="{F39F3F14-A891-2FBF-2773-927A1AC47806}"/>
              </a:ext>
            </a:extLst>
          </p:cNvPr>
          <p:cNvSpPr>
            <a:spLocks noGrp="1"/>
          </p:cNvSpPr>
          <p:nvPr>
            <p:ph type="subTitle" idx="1"/>
          </p:nvPr>
        </p:nvSpPr>
        <p:spPr>
          <a:xfrm>
            <a:off x="661915" y="5676901"/>
            <a:ext cx="3306089" cy="665802"/>
          </a:xfrm>
        </p:spPr>
        <p:txBody>
          <a:bodyPr>
            <a:normAutofit/>
          </a:bodyPr>
          <a:lstStyle/>
          <a:p>
            <a:pPr algn="l"/>
            <a:r>
              <a:rPr lang="en-US" sz="1600" dirty="0">
                <a:solidFill>
                  <a:schemeClr val="tx1">
                    <a:lumMod val="85000"/>
                    <a:lumOff val="15000"/>
                  </a:schemeClr>
                </a:solidFill>
              </a:rPr>
              <a:t>Luzhou Shen, Mackenzie Chen</a:t>
            </a:r>
          </a:p>
        </p:txBody>
      </p:sp>
    </p:spTree>
    <p:extLst>
      <p:ext uri="{BB962C8B-B14F-4D97-AF65-F5344CB8AC3E}">
        <p14:creationId xmlns:p14="http://schemas.microsoft.com/office/powerpoint/2010/main" val="384180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5EE5F61-AAAD-4201-06CD-DA81269A38B4}"/>
              </a:ext>
            </a:extLst>
          </p:cNvPr>
          <p:cNvPicPr>
            <a:picLocks noChangeAspect="1"/>
          </p:cNvPicPr>
          <p:nvPr/>
        </p:nvPicPr>
        <p:blipFill rotWithShape="1">
          <a:blip r:embed="rId2">
            <a:alphaModFix amt="35000"/>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43E20D-844C-C0A8-D5F3-1777A044E303}"/>
              </a:ext>
            </a:extLst>
          </p:cNvPr>
          <p:cNvSpPr>
            <a:spLocks noGrp="1"/>
          </p:cNvSpPr>
          <p:nvPr>
            <p:ph type="title"/>
          </p:nvPr>
        </p:nvSpPr>
        <p:spPr>
          <a:xfrm>
            <a:off x="838200" y="365125"/>
            <a:ext cx="10515600" cy="1325563"/>
          </a:xfrm>
        </p:spPr>
        <p:txBody>
          <a:bodyPr>
            <a:normAutofit/>
          </a:bodyPr>
          <a:lstStyle/>
          <a:p>
            <a:r>
              <a:rPr lang="en-US">
                <a:solidFill>
                  <a:srgbClr val="FFFFFF"/>
                </a:solidFill>
              </a:rPr>
              <a:t>Objective and Method</a:t>
            </a:r>
          </a:p>
        </p:txBody>
      </p:sp>
      <p:sp>
        <p:nvSpPr>
          <p:cNvPr id="3" name="Content Placeholder 2">
            <a:extLst>
              <a:ext uri="{FF2B5EF4-FFF2-40B4-BE49-F238E27FC236}">
                <a16:creationId xmlns:a16="http://schemas.microsoft.com/office/drawing/2014/main" id="{EAC0A28B-BA2C-67AE-2306-FEF90A8C96C3}"/>
              </a:ext>
            </a:extLst>
          </p:cNvPr>
          <p:cNvSpPr>
            <a:spLocks noGrp="1"/>
          </p:cNvSpPr>
          <p:nvPr>
            <p:ph idx="1"/>
          </p:nvPr>
        </p:nvSpPr>
        <p:spPr>
          <a:xfrm>
            <a:off x="838200" y="1825625"/>
            <a:ext cx="10515600" cy="4351338"/>
          </a:xfrm>
        </p:spPr>
        <p:txBody>
          <a:bodyPr>
            <a:normAutofit/>
          </a:bodyPr>
          <a:lstStyle/>
          <a:p>
            <a:r>
              <a:rPr lang="en-US" dirty="0">
                <a:solidFill>
                  <a:srgbClr val="FFFFFF"/>
                </a:solidFill>
              </a:rPr>
              <a:t>Purpose: </a:t>
            </a:r>
            <a:r>
              <a:rPr lang="en-US" b="0" i="0" dirty="0">
                <a:solidFill>
                  <a:srgbClr val="FFFFFF"/>
                </a:solidFill>
                <a:effectLst/>
                <a:latin typeface="Söhne"/>
              </a:rPr>
              <a:t>understand what contributes to the success of certain players or teams</a:t>
            </a:r>
          </a:p>
          <a:p>
            <a:r>
              <a:rPr lang="en-US" dirty="0">
                <a:solidFill>
                  <a:srgbClr val="FFFFFF"/>
                </a:solidFill>
                <a:latin typeface="Söhne"/>
              </a:rPr>
              <a:t>Approach: </a:t>
            </a:r>
            <a:r>
              <a:rPr lang="en-US" b="0" i="0" dirty="0">
                <a:solidFill>
                  <a:srgbClr val="FFFFFF"/>
                </a:solidFill>
                <a:effectLst/>
                <a:latin typeface="Söhne"/>
              </a:rPr>
              <a:t>utilize NBA play-by-play data to provide analytics</a:t>
            </a:r>
          </a:p>
          <a:p>
            <a:r>
              <a:rPr lang="en-US" b="0" i="0" dirty="0">
                <a:solidFill>
                  <a:srgbClr val="FFFFFF"/>
                </a:solidFill>
                <a:effectLst/>
                <a:latin typeface="Söhne"/>
              </a:rPr>
              <a:t>Offer insights into optimal strategies for leveraging star player dynamics by analyzing their +/- (Plus/minus)</a:t>
            </a:r>
          </a:p>
          <a:p>
            <a:r>
              <a:rPr lang="en-US" dirty="0">
                <a:solidFill>
                  <a:srgbClr val="FFFFFF"/>
                </a:solidFill>
              </a:rPr>
              <a:t>Determine if the star player has improved the performance of his teammates by comparing changes in their shooting percentages</a:t>
            </a:r>
          </a:p>
        </p:txBody>
      </p:sp>
    </p:spTree>
    <p:extLst>
      <p:ext uri="{BB962C8B-B14F-4D97-AF65-F5344CB8AC3E}">
        <p14:creationId xmlns:p14="http://schemas.microsoft.com/office/powerpoint/2010/main" val="396467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A8FD3D-19AC-D5F0-EB64-5B4228BAA495}"/>
              </a:ext>
            </a:extLst>
          </p:cNvPr>
          <p:cNvGraphicFramePr>
            <a:graphicFrameLocks noGrp="1"/>
          </p:cNvGraphicFramePr>
          <p:nvPr>
            <p:extLst>
              <p:ext uri="{D42A27DB-BD31-4B8C-83A1-F6EECF244321}">
                <p14:modId xmlns:p14="http://schemas.microsoft.com/office/powerpoint/2010/main" val="1935859575"/>
              </p:ext>
            </p:extLst>
          </p:nvPr>
        </p:nvGraphicFramePr>
        <p:xfrm>
          <a:off x="1812564" y="1039619"/>
          <a:ext cx="8566872" cy="3134360"/>
        </p:xfrm>
        <a:graphic>
          <a:graphicData uri="http://schemas.openxmlformats.org/drawingml/2006/table">
            <a:tbl>
              <a:tblPr firstRow="1" bandRow="1">
                <a:tableStyleId>{616DA210-FB5B-4158-B5E0-FEB733F419BA}</a:tableStyleId>
              </a:tblPr>
              <a:tblGrid>
                <a:gridCol w="1989055">
                  <a:extLst>
                    <a:ext uri="{9D8B030D-6E8A-4147-A177-3AD203B41FA5}">
                      <a16:colId xmlns:a16="http://schemas.microsoft.com/office/drawing/2014/main" val="723769431"/>
                    </a:ext>
                  </a:extLst>
                </a:gridCol>
                <a:gridCol w="1404594">
                  <a:extLst>
                    <a:ext uri="{9D8B030D-6E8A-4147-A177-3AD203B41FA5}">
                      <a16:colId xmlns:a16="http://schemas.microsoft.com/office/drawing/2014/main" val="4007605635"/>
                    </a:ext>
                  </a:extLst>
                </a:gridCol>
                <a:gridCol w="1329179">
                  <a:extLst>
                    <a:ext uri="{9D8B030D-6E8A-4147-A177-3AD203B41FA5}">
                      <a16:colId xmlns:a16="http://schemas.microsoft.com/office/drawing/2014/main" val="3840454262"/>
                    </a:ext>
                  </a:extLst>
                </a:gridCol>
                <a:gridCol w="1329180">
                  <a:extLst>
                    <a:ext uri="{9D8B030D-6E8A-4147-A177-3AD203B41FA5}">
                      <a16:colId xmlns:a16="http://schemas.microsoft.com/office/drawing/2014/main" val="2629925570"/>
                    </a:ext>
                  </a:extLst>
                </a:gridCol>
                <a:gridCol w="1338606">
                  <a:extLst>
                    <a:ext uri="{9D8B030D-6E8A-4147-A177-3AD203B41FA5}">
                      <a16:colId xmlns:a16="http://schemas.microsoft.com/office/drawing/2014/main" val="2210178354"/>
                    </a:ext>
                  </a:extLst>
                </a:gridCol>
                <a:gridCol w="1176258">
                  <a:extLst>
                    <a:ext uri="{9D8B030D-6E8A-4147-A177-3AD203B41FA5}">
                      <a16:colId xmlns:a16="http://schemas.microsoft.com/office/drawing/2014/main" val="3711992168"/>
                    </a:ext>
                  </a:extLst>
                </a:gridCol>
              </a:tblGrid>
              <a:tr h="370840">
                <a:tc>
                  <a:txBody>
                    <a:bodyPr/>
                    <a:lstStyle/>
                    <a:p>
                      <a:pPr algn="ctr"/>
                      <a:r>
                        <a:rPr lang="en-US" altLang="zh-TW" dirty="0"/>
                        <a:t>For Example</a:t>
                      </a:r>
                      <a:endParaRPr lang="zh-TW" altLang="en-US" dirty="0"/>
                    </a:p>
                  </a:txBody>
                  <a:tcPr anchor="ctr">
                    <a:solidFill>
                      <a:schemeClr val="bg2">
                        <a:lumMod val="90000"/>
                      </a:schemeClr>
                    </a:solidFill>
                  </a:tcPr>
                </a:tc>
                <a:tc>
                  <a:txBody>
                    <a:bodyPr/>
                    <a:lstStyle/>
                    <a:p>
                      <a:pPr algn="ctr"/>
                      <a:r>
                        <a:rPr lang="en-US" altLang="zh-TW" dirty="0"/>
                        <a:t>Both Stars</a:t>
                      </a:r>
                      <a:endParaRPr lang="zh-TW" altLang="en-US" dirty="0"/>
                    </a:p>
                  </a:txBody>
                  <a:tcPr anchor="ctr">
                    <a:solidFill>
                      <a:schemeClr val="bg2">
                        <a:lumMod val="90000"/>
                      </a:schemeClr>
                    </a:solidFill>
                  </a:tcPr>
                </a:tc>
                <a:tc>
                  <a:txBody>
                    <a:bodyPr/>
                    <a:lstStyle/>
                    <a:p>
                      <a:pPr algn="ctr"/>
                      <a:r>
                        <a:rPr lang="en-US" altLang="zh-TW" dirty="0"/>
                        <a:t>Star A only</a:t>
                      </a:r>
                      <a:endParaRPr lang="zh-TW" altLang="en-US" dirty="0"/>
                    </a:p>
                  </a:txBody>
                  <a:tcPr anchor="ctr">
                    <a:solidFill>
                      <a:schemeClr val="bg2">
                        <a:lumMod val="90000"/>
                      </a:schemeClr>
                    </a:solidFill>
                  </a:tcPr>
                </a:tc>
                <a:tc>
                  <a:txBody>
                    <a:bodyPr/>
                    <a:lstStyle/>
                    <a:p>
                      <a:pPr algn="ctr"/>
                      <a:r>
                        <a:rPr lang="en-US" altLang="zh-TW" dirty="0"/>
                        <a:t>Star B only</a:t>
                      </a:r>
                      <a:endParaRPr lang="zh-TW" altLang="en-US" dirty="0"/>
                    </a:p>
                  </a:txBody>
                  <a:tcPr anchor="ctr">
                    <a:solidFill>
                      <a:schemeClr val="bg2">
                        <a:lumMod val="90000"/>
                      </a:schemeClr>
                    </a:solidFill>
                  </a:tcPr>
                </a:tc>
                <a:tc>
                  <a:txBody>
                    <a:bodyPr/>
                    <a:lstStyle/>
                    <a:p>
                      <a:pPr algn="ctr"/>
                      <a:r>
                        <a:rPr lang="en-US" altLang="zh-TW" dirty="0"/>
                        <a:t>No star</a:t>
                      </a:r>
                      <a:endParaRPr lang="zh-TW" altLang="en-US" dirty="0"/>
                    </a:p>
                  </a:txBody>
                  <a:tcPr anchor="ctr">
                    <a:solidFill>
                      <a:schemeClr val="bg2">
                        <a:lumMod val="90000"/>
                      </a:schemeClr>
                    </a:solidFill>
                  </a:tcPr>
                </a:tc>
                <a:tc>
                  <a:txBody>
                    <a:bodyPr/>
                    <a:lstStyle/>
                    <a:p>
                      <a:pPr algn="ctr"/>
                      <a:r>
                        <a:rPr lang="en-US" altLang="zh-TW" dirty="0"/>
                        <a:t>Total</a:t>
                      </a:r>
                      <a:endParaRPr lang="zh-TW" altLang="en-US" dirty="0"/>
                    </a:p>
                  </a:txBody>
                  <a:tcPr anchor="ctr">
                    <a:solidFill>
                      <a:schemeClr val="bg2">
                        <a:lumMod val="90000"/>
                      </a:schemeClr>
                    </a:solidFill>
                  </a:tcPr>
                </a:tc>
                <a:extLst>
                  <a:ext uri="{0D108BD9-81ED-4DB2-BD59-A6C34878D82A}">
                    <a16:rowId xmlns:a16="http://schemas.microsoft.com/office/drawing/2014/main" val="3957394773"/>
                  </a:ext>
                </a:extLst>
              </a:tr>
              <a:tr h="370840">
                <a:tc>
                  <a:txBody>
                    <a:bodyPr/>
                    <a:lstStyle/>
                    <a:p>
                      <a:pPr algn="ctr"/>
                      <a:r>
                        <a:rPr lang="en-US" altLang="zh-TW" dirty="0"/>
                        <a:t>+/- per min</a:t>
                      </a:r>
                      <a:endParaRPr lang="zh-TW" altLang="en-US" dirty="0"/>
                    </a:p>
                  </a:txBody>
                  <a:tcPr anchor="ctr">
                    <a:solidFill>
                      <a:schemeClr val="tx2">
                        <a:lumMod val="20000"/>
                        <a:lumOff val="80000"/>
                      </a:schemeClr>
                    </a:solidFill>
                  </a:tcPr>
                </a:tc>
                <a:tc>
                  <a:txBody>
                    <a:bodyPr/>
                    <a:lstStyle/>
                    <a:p>
                      <a:pPr algn="ctr"/>
                      <a:r>
                        <a:rPr lang="en-US" altLang="zh-TW" dirty="0"/>
                        <a:t>6</a:t>
                      </a:r>
                      <a:endParaRPr lang="zh-TW" altLang="en-US" dirty="0"/>
                    </a:p>
                  </a:txBody>
                  <a:tcPr anchor="ctr">
                    <a:solidFill>
                      <a:schemeClr val="tx2">
                        <a:lumMod val="20000"/>
                        <a:lumOff val="80000"/>
                      </a:schemeClr>
                    </a:solidFill>
                  </a:tcPr>
                </a:tc>
                <a:tc>
                  <a:txBody>
                    <a:bodyPr/>
                    <a:lstStyle/>
                    <a:p>
                      <a:pPr algn="ctr"/>
                      <a:r>
                        <a:rPr lang="en-US" altLang="zh-TW" dirty="0"/>
                        <a:t>2</a:t>
                      </a:r>
                      <a:endParaRPr lang="zh-TW" altLang="en-US" dirty="0"/>
                    </a:p>
                  </a:txBody>
                  <a:tcPr anchor="ctr">
                    <a:solidFill>
                      <a:schemeClr val="tx2">
                        <a:lumMod val="20000"/>
                        <a:lumOff val="80000"/>
                      </a:schemeClr>
                    </a:solidFill>
                  </a:tcPr>
                </a:tc>
                <a:tc>
                  <a:txBody>
                    <a:bodyPr/>
                    <a:lstStyle/>
                    <a:p>
                      <a:pPr algn="ctr"/>
                      <a:r>
                        <a:rPr lang="en-US" altLang="zh-TW" dirty="0"/>
                        <a:t>3</a:t>
                      </a:r>
                      <a:endParaRPr lang="zh-TW" altLang="en-US" dirty="0"/>
                    </a:p>
                  </a:txBody>
                  <a:tcPr anchor="ctr">
                    <a:solidFill>
                      <a:schemeClr val="tx2">
                        <a:lumMod val="20000"/>
                        <a:lumOff val="80000"/>
                      </a:schemeClr>
                    </a:solidFill>
                  </a:tcPr>
                </a:tc>
                <a:tc>
                  <a:txBody>
                    <a:bodyPr/>
                    <a:lstStyle/>
                    <a:p>
                      <a:pPr algn="ctr"/>
                      <a:r>
                        <a:rPr lang="en-US" altLang="zh-TW" dirty="0"/>
                        <a:t>-0.5</a:t>
                      </a:r>
                      <a:endParaRPr lang="zh-TW" altLang="en-US" dirty="0"/>
                    </a:p>
                  </a:txBody>
                  <a:tcPr anchor="ctr">
                    <a:solidFill>
                      <a:schemeClr val="tx2">
                        <a:lumMod val="20000"/>
                        <a:lumOff val="80000"/>
                      </a:schemeClr>
                    </a:solidFill>
                  </a:tcPr>
                </a:tc>
                <a:tc>
                  <a:txBody>
                    <a:bodyPr/>
                    <a:lstStyle/>
                    <a:p>
                      <a:pPr algn="ctr"/>
                      <a:endParaRPr lang="zh-TW" altLang="en-US" dirty="0"/>
                    </a:p>
                  </a:txBody>
                  <a:tcPr anchor="ctr">
                    <a:solidFill>
                      <a:schemeClr val="tx2">
                        <a:lumMod val="20000"/>
                        <a:lumOff val="80000"/>
                      </a:schemeClr>
                    </a:solidFill>
                  </a:tcPr>
                </a:tc>
                <a:extLst>
                  <a:ext uri="{0D108BD9-81ED-4DB2-BD59-A6C34878D82A}">
                    <a16:rowId xmlns:a16="http://schemas.microsoft.com/office/drawing/2014/main" val="1694286847"/>
                  </a:ext>
                </a:extLst>
              </a:tr>
              <a:tr h="370840">
                <a:tc>
                  <a:txBody>
                    <a:bodyPr/>
                    <a:lstStyle/>
                    <a:p>
                      <a:pPr algn="ctr"/>
                      <a:r>
                        <a:rPr lang="en-US" altLang="zh-TW" dirty="0"/>
                        <a:t>Star playing time</a:t>
                      </a:r>
                      <a:endParaRPr lang="zh-TW" altLang="en-US" dirty="0"/>
                    </a:p>
                  </a:txBody>
                  <a:tcPr anchor="ctr">
                    <a:solidFill>
                      <a:schemeClr val="tx2">
                        <a:lumMod val="20000"/>
                        <a:lumOff val="80000"/>
                      </a:schemeClr>
                    </a:solidFill>
                  </a:tcPr>
                </a:tc>
                <a:tc>
                  <a:txBody>
                    <a:bodyPr/>
                    <a:lstStyle/>
                    <a:p>
                      <a:pPr algn="ctr"/>
                      <a:endParaRPr lang="zh-TW" altLang="en-US" dirty="0"/>
                    </a:p>
                  </a:txBody>
                  <a:tcPr anchor="ctr">
                    <a:solidFill>
                      <a:schemeClr val="tx2">
                        <a:lumMod val="20000"/>
                        <a:lumOff val="80000"/>
                      </a:schemeClr>
                    </a:solidFill>
                  </a:tcPr>
                </a:tc>
                <a:tc>
                  <a:txBody>
                    <a:bodyPr/>
                    <a:lstStyle/>
                    <a:p>
                      <a:pPr algn="ctr"/>
                      <a:r>
                        <a:rPr lang="en-US" altLang="zh-TW" dirty="0"/>
                        <a:t>36</a:t>
                      </a:r>
                      <a:endParaRPr lang="zh-TW" altLang="en-US" dirty="0"/>
                    </a:p>
                  </a:txBody>
                  <a:tcPr anchor="ctr">
                    <a:solidFill>
                      <a:schemeClr val="tx2">
                        <a:lumMod val="20000"/>
                        <a:lumOff val="80000"/>
                      </a:schemeClr>
                    </a:solidFill>
                  </a:tcPr>
                </a:tc>
                <a:tc>
                  <a:txBody>
                    <a:bodyPr/>
                    <a:lstStyle/>
                    <a:p>
                      <a:pPr algn="ctr"/>
                      <a:r>
                        <a:rPr lang="en-US" altLang="zh-TW" dirty="0"/>
                        <a:t>24</a:t>
                      </a:r>
                    </a:p>
                  </a:txBody>
                  <a:tcPr anchor="ctr">
                    <a:solidFill>
                      <a:schemeClr val="tx2">
                        <a:lumMod val="20000"/>
                        <a:lumOff val="80000"/>
                      </a:schemeClr>
                    </a:solidFill>
                  </a:tcPr>
                </a:tc>
                <a:tc>
                  <a:txBody>
                    <a:bodyPr/>
                    <a:lstStyle/>
                    <a:p>
                      <a:pPr algn="ctr"/>
                      <a:endParaRPr lang="zh-TW" altLang="en-US" dirty="0"/>
                    </a:p>
                  </a:txBody>
                  <a:tcPr anchor="ctr">
                    <a:solidFill>
                      <a:schemeClr val="tx2">
                        <a:lumMod val="20000"/>
                        <a:lumOff val="80000"/>
                      </a:schemeClr>
                    </a:solidFill>
                  </a:tcPr>
                </a:tc>
                <a:tc>
                  <a:txBody>
                    <a:bodyPr/>
                    <a:lstStyle/>
                    <a:p>
                      <a:pPr algn="ctr"/>
                      <a:endParaRPr lang="zh-TW" altLang="en-US" dirty="0"/>
                    </a:p>
                  </a:txBody>
                  <a:tcPr anchor="ctr">
                    <a:solidFill>
                      <a:schemeClr val="tx2">
                        <a:lumMod val="20000"/>
                        <a:lumOff val="80000"/>
                      </a:schemeClr>
                    </a:solidFill>
                  </a:tcPr>
                </a:tc>
                <a:extLst>
                  <a:ext uri="{0D108BD9-81ED-4DB2-BD59-A6C34878D82A}">
                    <a16:rowId xmlns:a16="http://schemas.microsoft.com/office/drawing/2014/main" val="1923182742"/>
                  </a:ext>
                </a:extLst>
              </a:tr>
              <a:tr h="370840">
                <a:tc>
                  <a:txBody>
                    <a:bodyPr/>
                    <a:lstStyle/>
                    <a:p>
                      <a:pPr algn="ctr"/>
                      <a:r>
                        <a:rPr lang="en-US" altLang="zh-TW" dirty="0"/>
                        <a:t>“Together” min</a:t>
                      </a:r>
                      <a:endParaRPr lang="zh-TW" altLang="en-US" dirty="0"/>
                    </a:p>
                  </a:txBody>
                  <a:tcPr anchor="ctr">
                    <a:solidFill>
                      <a:schemeClr val="bg1">
                        <a:alpha val="20000"/>
                      </a:schemeClr>
                    </a:solidFill>
                  </a:tcPr>
                </a:tc>
                <a:tc>
                  <a:txBody>
                    <a:bodyPr/>
                    <a:lstStyle/>
                    <a:p>
                      <a:pPr algn="ctr"/>
                      <a:r>
                        <a:rPr lang="en-US" altLang="zh-TW" dirty="0"/>
                        <a:t>24</a:t>
                      </a:r>
                    </a:p>
                  </a:txBody>
                  <a:tcPr anchor="ctr">
                    <a:solidFill>
                      <a:schemeClr val="bg1">
                        <a:alpha val="20000"/>
                      </a:schemeClr>
                    </a:solidFill>
                  </a:tcPr>
                </a:tc>
                <a:tc>
                  <a:txBody>
                    <a:bodyPr/>
                    <a:lstStyle/>
                    <a:p>
                      <a:pPr algn="ctr"/>
                      <a:r>
                        <a:rPr lang="en-US" altLang="zh-TW" dirty="0"/>
                        <a:t>12</a:t>
                      </a:r>
                      <a:endParaRPr lang="zh-TW" altLang="en-US" dirty="0"/>
                    </a:p>
                  </a:txBody>
                  <a:tcPr anchor="ctr">
                    <a:solidFill>
                      <a:schemeClr val="bg1">
                        <a:alpha val="20000"/>
                      </a:schemeClr>
                    </a:solidFill>
                  </a:tcPr>
                </a:tc>
                <a:tc>
                  <a:txBody>
                    <a:bodyPr/>
                    <a:lstStyle/>
                    <a:p>
                      <a:pPr algn="ctr"/>
                      <a:r>
                        <a:rPr lang="en-US" altLang="zh-TW" dirty="0"/>
                        <a:t>0</a:t>
                      </a:r>
                    </a:p>
                  </a:txBody>
                  <a:tcPr anchor="ctr">
                    <a:solidFill>
                      <a:schemeClr val="bg1">
                        <a:alpha val="20000"/>
                      </a:schemeClr>
                    </a:solidFill>
                  </a:tcPr>
                </a:tc>
                <a:tc>
                  <a:txBody>
                    <a:bodyPr/>
                    <a:lstStyle/>
                    <a:p>
                      <a:pPr algn="ctr"/>
                      <a:endParaRPr lang="zh-TW" altLang="en-US" dirty="0"/>
                    </a:p>
                  </a:txBody>
                  <a:tcPr anchor="ctr">
                    <a:solidFill>
                      <a:schemeClr val="bg1">
                        <a:alpha val="20000"/>
                      </a:schemeClr>
                    </a:solidFill>
                  </a:tcPr>
                </a:tc>
                <a:tc>
                  <a:txBody>
                    <a:bodyPr/>
                    <a:lstStyle/>
                    <a:p>
                      <a:pPr algn="ctr"/>
                      <a:endParaRPr lang="zh-TW" altLang="en-US" dirty="0"/>
                    </a:p>
                  </a:txBody>
                  <a:tcPr anchor="ctr">
                    <a:solidFill>
                      <a:schemeClr val="bg1">
                        <a:alpha val="20000"/>
                      </a:schemeClr>
                    </a:solidFill>
                  </a:tcPr>
                </a:tc>
                <a:extLst>
                  <a:ext uri="{0D108BD9-81ED-4DB2-BD59-A6C34878D82A}">
                    <a16:rowId xmlns:a16="http://schemas.microsoft.com/office/drawing/2014/main" val="407601841"/>
                  </a:ext>
                </a:extLst>
              </a:tr>
              <a:tr h="539022">
                <a:tc>
                  <a:txBody>
                    <a:bodyPr/>
                    <a:lstStyle/>
                    <a:p>
                      <a:pPr algn="ctr"/>
                      <a:r>
                        <a:rPr lang="en-US" altLang="zh-TW" b="1" dirty="0"/>
                        <a:t>“Together” </a:t>
                      </a:r>
                    </a:p>
                    <a:p>
                      <a:pPr algn="ctr"/>
                      <a:r>
                        <a:rPr lang="en-US" altLang="zh-TW" b="1" dirty="0"/>
                        <a:t>(+/-per min) * min</a:t>
                      </a:r>
                      <a:endParaRPr lang="zh-TW" altLang="en-US" b="1" dirty="0"/>
                    </a:p>
                  </a:txBody>
                  <a:tcPr anchor="ctr">
                    <a:solidFill>
                      <a:schemeClr val="bg1">
                        <a:alpha val="20000"/>
                      </a:schemeClr>
                    </a:solidFill>
                  </a:tcPr>
                </a:tc>
                <a:tc>
                  <a:txBody>
                    <a:bodyPr/>
                    <a:lstStyle/>
                    <a:p>
                      <a:pPr algn="ctr"/>
                      <a:r>
                        <a:rPr lang="en-US" altLang="zh-TW" b="1" dirty="0"/>
                        <a:t>6*24</a:t>
                      </a:r>
                    </a:p>
                  </a:txBody>
                  <a:tcPr anchor="ctr">
                    <a:solidFill>
                      <a:schemeClr val="bg1">
                        <a:alpha val="20000"/>
                      </a:schemeClr>
                    </a:solidFill>
                  </a:tcPr>
                </a:tc>
                <a:tc>
                  <a:txBody>
                    <a:bodyPr/>
                    <a:lstStyle/>
                    <a:p>
                      <a:pPr algn="ctr"/>
                      <a:r>
                        <a:rPr lang="en-US" altLang="zh-TW" b="1" dirty="0"/>
                        <a:t>2*12</a:t>
                      </a:r>
                      <a:endParaRPr lang="zh-TW" altLang="en-US" b="1" dirty="0"/>
                    </a:p>
                  </a:txBody>
                  <a:tcPr anchor="ctr">
                    <a:solidFill>
                      <a:schemeClr val="bg1">
                        <a:alpha val="20000"/>
                      </a:schemeClr>
                    </a:solidFill>
                  </a:tcPr>
                </a:tc>
                <a:tc>
                  <a:txBody>
                    <a:bodyPr/>
                    <a:lstStyle/>
                    <a:p>
                      <a:pPr algn="ctr"/>
                      <a:r>
                        <a:rPr lang="en-US" altLang="zh-TW" b="1" dirty="0"/>
                        <a:t>0</a:t>
                      </a:r>
                    </a:p>
                  </a:txBody>
                  <a:tcPr anchor="ctr">
                    <a:solidFill>
                      <a:schemeClr val="bg1">
                        <a:alpha val="20000"/>
                      </a:schemeClr>
                    </a:solidFill>
                  </a:tcPr>
                </a:tc>
                <a:tc>
                  <a:txBody>
                    <a:bodyPr/>
                    <a:lstStyle/>
                    <a:p>
                      <a:pPr algn="ctr"/>
                      <a:r>
                        <a:rPr lang="en-US" altLang="zh-TW" b="1" dirty="0"/>
                        <a:t>-0.5*12</a:t>
                      </a:r>
                      <a:endParaRPr lang="zh-TW" altLang="en-US" b="1" dirty="0"/>
                    </a:p>
                  </a:txBody>
                  <a:tcPr anchor="ctr">
                    <a:solidFill>
                      <a:schemeClr val="bg1">
                        <a:alpha val="20000"/>
                      </a:schemeClr>
                    </a:solidFill>
                  </a:tcPr>
                </a:tc>
                <a:tc>
                  <a:txBody>
                    <a:bodyPr/>
                    <a:lstStyle/>
                    <a:p>
                      <a:pPr algn="ctr"/>
                      <a:r>
                        <a:rPr lang="en-US" altLang="zh-TW" b="1" dirty="0"/>
                        <a:t>162</a:t>
                      </a:r>
                      <a:endParaRPr lang="zh-TW" altLang="en-US" b="1" dirty="0"/>
                    </a:p>
                  </a:txBody>
                  <a:tcPr anchor="ctr">
                    <a:solidFill>
                      <a:schemeClr val="bg1">
                        <a:alpha val="20000"/>
                      </a:schemeClr>
                    </a:solidFill>
                  </a:tcPr>
                </a:tc>
                <a:extLst>
                  <a:ext uri="{0D108BD9-81ED-4DB2-BD59-A6C34878D82A}">
                    <a16:rowId xmlns:a16="http://schemas.microsoft.com/office/drawing/2014/main" val="1132728658"/>
                  </a:ext>
                </a:extLst>
              </a:tr>
              <a:tr h="370840">
                <a:tc>
                  <a:txBody>
                    <a:bodyPr/>
                    <a:lstStyle/>
                    <a:p>
                      <a:pPr algn="ctr"/>
                      <a:r>
                        <a:rPr lang="en-US" altLang="zh-TW" dirty="0"/>
                        <a:t>“Separate” min</a:t>
                      </a:r>
                      <a:endParaRPr lang="zh-TW" altLang="en-US" dirty="0"/>
                    </a:p>
                  </a:txBody>
                  <a:tcPr anchor="ctr">
                    <a:solidFill>
                      <a:schemeClr val="bg1">
                        <a:alpha val="20000"/>
                      </a:schemeClr>
                    </a:solidFill>
                  </a:tcPr>
                </a:tc>
                <a:tc>
                  <a:txBody>
                    <a:bodyPr/>
                    <a:lstStyle/>
                    <a:p>
                      <a:pPr algn="ctr"/>
                      <a:r>
                        <a:rPr lang="en-US" altLang="zh-TW" dirty="0"/>
                        <a:t>12</a:t>
                      </a:r>
                      <a:endParaRPr lang="zh-TW" altLang="en-US" dirty="0"/>
                    </a:p>
                  </a:txBody>
                  <a:tcPr anchor="ctr">
                    <a:solidFill>
                      <a:schemeClr val="bg1">
                        <a:alpha val="20000"/>
                      </a:schemeClr>
                    </a:solidFill>
                  </a:tcPr>
                </a:tc>
                <a:tc>
                  <a:txBody>
                    <a:bodyPr/>
                    <a:lstStyle/>
                    <a:p>
                      <a:pPr algn="ctr"/>
                      <a:r>
                        <a:rPr lang="en-US" altLang="zh-TW" dirty="0"/>
                        <a:t>24</a:t>
                      </a:r>
                      <a:endParaRPr lang="zh-TW" altLang="en-US" dirty="0"/>
                    </a:p>
                  </a:txBody>
                  <a:tcPr anchor="ctr">
                    <a:solidFill>
                      <a:schemeClr val="bg1">
                        <a:alpha val="20000"/>
                      </a:schemeClr>
                    </a:solidFill>
                  </a:tcPr>
                </a:tc>
                <a:tc>
                  <a:txBody>
                    <a:bodyPr/>
                    <a:lstStyle/>
                    <a:p>
                      <a:pPr algn="ctr"/>
                      <a:r>
                        <a:rPr lang="en-US" altLang="zh-TW" dirty="0"/>
                        <a:t>12</a:t>
                      </a:r>
                    </a:p>
                  </a:txBody>
                  <a:tcPr anchor="ctr">
                    <a:solidFill>
                      <a:schemeClr val="bg1">
                        <a:alpha val="20000"/>
                      </a:schemeClr>
                    </a:solidFill>
                  </a:tcPr>
                </a:tc>
                <a:tc>
                  <a:txBody>
                    <a:bodyPr/>
                    <a:lstStyle/>
                    <a:p>
                      <a:pPr algn="ctr"/>
                      <a:r>
                        <a:rPr lang="en-US" altLang="zh-TW" dirty="0"/>
                        <a:t>0</a:t>
                      </a:r>
                      <a:endParaRPr lang="zh-TW" altLang="en-US" dirty="0"/>
                    </a:p>
                  </a:txBody>
                  <a:tcPr anchor="ctr">
                    <a:solidFill>
                      <a:schemeClr val="bg1">
                        <a:alpha val="20000"/>
                      </a:schemeClr>
                    </a:solidFill>
                  </a:tcPr>
                </a:tc>
                <a:tc>
                  <a:txBody>
                    <a:bodyPr/>
                    <a:lstStyle/>
                    <a:p>
                      <a:pPr algn="ctr"/>
                      <a:endParaRPr lang="zh-TW" altLang="en-US" dirty="0"/>
                    </a:p>
                  </a:txBody>
                  <a:tcPr anchor="ctr">
                    <a:solidFill>
                      <a:schemeClr val="bg1">
                        <a:alpha val="20000"/>
                      </a:schemeClr>
                    </a:solidFill>
                  </a:tcPr>
                </a:tc>
                <a:extLst>
                  <a:ext uri="{0D108BD9-81ED-4DB2-BD59-A6C34878D82A}">
                    <a16:rowId xmlns:a16="http://schemas.microsoft.com/office/drawing/2014/main" val="2224438250"/>
                  </a:ext>
                </a:extLst>
              </a:tr>
              <a:tr h="1696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a:t>“Separate”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a:t> (+/-per min) * min</a:t>
                      </a:r>
                      <a:endParaRPr lang="zh-TW" altLang="en-US" b="1" dirty="0"/>
                    </a:p>
                  </a:txBody>
                  <a:tcPr anchor="ctr"/>
                </a:tc>
                <a:tc>
                  <a:txBody>
                    <a:bodyPr/>
                    <a:lstStyle/>
                    <a:p>
                      <a:pPr algn="ctr"/>
                      <a:r>
                        <a:rPr lang="en-US" altLang="zh-TW" b="1" dirty="0"/>
                        <a:t>6*12</a:t>
                      </a:r>
                      <a:endParaRPr lang="zh-TW" altLang="en-US" b="1" dirty="0"/>
                    </a:p>
                  </a:txBody>
                  <a:tcPr anchor="ctr"/>
                </a:tc>
                <a:tc>
                  <a:txBody>
                    <a:bodyPr/>
                    <a:lstStyle/>
                    <a:p>
                      <a:pPr algn="ctr"/>
                      <a:r>
                        <a:rPr lang="en-US" altLang="zh-TW" b="1" dirty="0"/>
                        <a:t>2*24</a:t>
                      </a:r>
                      <a:endParaRPr lang="zh-TW" altLang="en-US" b="1" dirty="0"/>
                    </a:p>
                  </a:txBody>
                  <a:tcPr anchor="ctr"/>
                </a:tc>
                <a:tc>
                  <a:txBody>
                    <a:bodyPr/>
                    <a:lstStyle/>
                    <a:p>
                      <a:pPr algn="ctr"/>
                      <a:r>
                        <a:rPr lang="en-US" altLang="zh-TW" b="1" dirty="0"/>
                        <a:t>3*12</a:t>
                      </a:r>
                    </a:p>
                  </a:txBody>
                  <a:tcPr anchor="ctr"/>
                </a:tc>
                <a:tc>
                  <a:txBody>
                    <a:bodyPr/>
                    <a:lstStyle/>
                    <a:p>
                      <a:pPr algn="ctr"/>
                      <a:r>
                        <a:rPr lang="en-US" altLang="zh-TW" b="1" dirty="0"/>
                        <a:t>0</a:t>
                      </a:r>
                      <a:endParaRPr lang="zh-TW" altLang="en-US" b="1" dirty="0"/>
                    </a:p>
                  </a:txBody>
                  <a:tcPr anchor="ctr"/>
                </a:tc>
                <a:tc>
                  <a:txBody>
                    <a:bodyPr/>
                    <a:lstStyle/>
                    <a:p>
                      <a:pPr algn="ctr"/>
                      <a:r>
                        <a:rPr lang="en-US" altLang="zh-TW" b="1" dirty="0"/>
                        <a:t>156</a:t>
                      </a:r>
                      <a:endParaRPr lang="zh-TW" altLang="en-US" b="1" dirty="0"/>
                    </a:p>
                  </a:txBody>
                  <a:tcPr anchor="ctr"/>
                </a:tc>
                <a:extLst>
                  <a:ext uri="{0D108BD9-81ED-4DB2-BD59-A6C34878D82A}">
                    <a16:rowId xmlns:a16="http://schemas.microsoft.com/office/drawing/2014/main" val="1655181996"/>
                  </a:ext>
                </a:extLst>
              </a:tr>
            </a:tbl>
          </a:graphicData>
        </a:graphic>
      </p:graphicFrame>
      <p:sp>
        <p:nvSpPr>
          <p:cNvPr id="5" name="TextBox 4">
            <a:extLst>
              <a:ext uri="{FF2B5EF4-FFF2-40B4-BE49-F238E27FC236}">
                <a16:creationId xmlns:a16="http://schemas.microsoft.com/office/drawing/2014/main" id="{FDB271B1-A2CC-47B4-28E3-5710A95BAD66}"/>
              </a:ext>
            </a:extLst>
          </p:cNvPr>
          <p:cNvSpPr txBox="1"/>
          <p:nvPr/>
        </p:nvSpPr>
        <p:spPr>
          <a:xfrm>
            <a:off x="1910499" y="4421171"/>
            <a:ext cx="8371002"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per min: Difference of scored points against the other team </a:t>
            </a:r>
            <a:r>
              <a:rPr kumimoji="0" lang="en-US" altLang="zh-TW" sz="1800" b="0" i="0" u="none" strike="noStrike" kern="1200" cap="none" spc="0" normalizeH="0" baseline="0" noProof="0" dirty="0">
                <a:ln>
                  <a:noFill/>
                </a:ln>
                <a:solidFill>
                  <a:srgbClr val="040C28"/>
                </a:solidFill>
                <a:effectLst/>
                <a:uLnTx/>
                <a:uFillTx/>
                <a:latin typeface="Google Sans"/>
                <a:ea typeface="新細明體" panose="02020500000000000000" pitchFamily="18" charset="-120"/>
                <a:cs typeface="+mn-cs"/>
              </a:rPr>
              <a:t>in that 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en-US" altLang="zh-TW" sz="1800" b="0" i="0" u="none" strike="noStrike" kern="1200" cap="none" spc="0" normalizeH="0" baseline="0" noProof="0" dirty="0">
                <a:ln>
                  <a:noFill/>
                </a:ln>
                <a:solidFill>
                  <a:srgbClr val="040C28"/>
                </a:solidFill>
                <a:effectLst/>
                <a:uLnTx/>
                <a:uFillTx/>
                <a:latin typeface="Google Sans"/>
                <a:ea typeface="新細明體" panose="02020500000000000000" pitchFamily="18" charset="-120"/>
                <a:cs typeface="+mn-cs"/>
              </a:rPr>
              <a:t>“Together”: </a:t>
            </a:r>
            <a:r>
              <a:rPr kumimoji="0" lang="en-US" altLang="zh-TW" sz="1800" b="0" i="0" u="none" strike="noStrike" kern="1200" cap="none" spc="0" normalizeH="0" baseline="0" noProof="0" dirty="0">
                <a:ln>
                  <a:noFill/>
                </a:ln>
                <a:solidFill>
                  <a:srgbClr val="0D0D0D"/>
                </a:solidFill>
                <a:effectLst/>
                <a:uLnTx/>
                <a:uFillTx/>
                <a:latin typeface="Söhne"/>
                <a:ea typeface="新細明體" panose="02020500000000000000" pitchFamily="18" charset="-120"/>
                <a:cs typeface="+mn-cs"/>
              </a:rPr>
              <a:t>Prioritize deploying both players simultaneously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D0D0D"/>
                </a:solidFill>
                <a:effectLst/>
                <a:uLnTx/>
                <a:uFillTx/>
                <a:latin typeface="Söhne"/>
                <a:ea typeface="新細明體" panose="02020500000000000000" pitchFamily="18" charset="-120"/>
                <a:cs typeface="+mn-cs"/>
              </a:rPr>
              <a:t>     (The star player who plays longer will have time that he’s the only star playing)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en-US" altLang="zh-TW" sz="1800" b="0" i="0" u="none" strike="noStrike" kern="1200" cap="none" spc="0" normalizeH="0" baseline="0" noProof="0" dirty="0">
                <a:ln>
                  <a:noFill/>
                </a:ln>
                <a:solidFill>
                  <a:srgbClr val="0D0D0D"/>
                </a:solidFill>
                <a:effectLst/>
                <a:uLnTx/>
                <a:uFillTx/>
                <a:latin typeface="Söhne"/>
                <a:ea typeface="新細明體" panose="02020500000000000000" pitchFamily="18" charset="-120"/>
                <a:cs typeface="+mn-cs"/>
              </a:rPr>
              <a:t>“Separate”: Prioritize deploying star players separately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D0D0D"/>
                </a:solidFill>
                <a:effectLst/>
                <a:uLnTx/>
                <a:uFillTx/>
                <a:latin typeface="Söhne"/>
                <a:ea typeface="新細明體" panose="02020500000000000000" pitchFamily="18" charset="-120"/>
                <a:cs typeface="+mn-cs"/>
              </a:rPr>
              <a:t>     (Star players usually play more than 48 min per game, so there’ll be time for them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D0D0D"/>
                </a:solidFill>
                <a:effectLst/>
                <a:uLnTx/>
                <a:uFillTx/>
                <a:latin typeface="Söhne"/>
                <a:ea typeface="新細明體" panose="02020500000000000000" pitchFamily="18" charset="-120"/>
                <a:cs typeface="+mn-cs"/>
              </a:rPr>
              <a:t>     play together)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Calculate and compare the total +/- per game to decide whether the team should deploy the star players together or separately</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6" name="TextBox 5">
            <a:extLst>
              <a:ext uri="{FF2B5EF4-FFF2-40B4-BE49-F238E27FC236}">
                <a16:creationId xmlns:a16="http://schemas.microsoft.com/office/drawing/2014/main" id="{6268C289-EC1B-4387-EF7F-9B07D99E686B}"/>
              </a:ext>
            </a:extLst>
          </p:cNvPr>
          <p:cNvSpPr txBox="1"/>
          <p:nvPr/>
        </p:nvSpPr>
        <p:spPr>
          <a:xfrm>
            <a:off x="471341" y="331248"/>
            <a:ext cx="424206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Method Explanation</a:t>
            </a:r>
            <a:endParaRPr kumimoji="0" lang="zh-TW" altLang="en-US" sz="3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04816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AF68-FD2E-7D22-E591-8789D514F74C}"/>
              </a:ext>
            </a:extLst>
          </p:cNvPr>
          <p:cNvSpPr>
            <a:spLocks noGrp="1"/>
          </p:cNvSpPr>
          <p:nvPr>
            <p:ph type="title"/>
          </p:nvPr>
        </p:nvSpPr>
        <p:spPr>
          <a:xfrm>
            <a:off x="181368" y="217517"/>
            <a:ext cx="4695432" cy="1020734"/>
          </a:xfrm>
        </p:spPr>
        <p:txBody>
          <a:bodyPr anchor="t">
            <a:normAutofit/>
          </a:bodyPr>
          <a:lstStyle/>
          <a:p>
            <a:r>
              <a:rPr lang="en-US" sz="3200" dirty="0"/>
              <a:t>How does a team best use a “power partnership”?</a:t>
            </a:r>
          </a:p>
        </p:txBody>
      </p:sp>
      <p:sp>
        <p:nvSpPr>
          <p:cNvPr id="12" name="Content Placeholder 11">
            <a:extLst>
              <a:ext uri="{FF2B5EF4-FFF2-40B4-BE49-F238E27FC236}">
                <a16:creationId xmlns:a16="http://schemas.microsoft.com/office/drawing/2014/main" id="{23075A8B-4103-8E0E-A32A-B601935109D6}"/>
              </a:ext>
            </a:extLst>
          </p:cNvPr>
          <p:cNvSpPr>
            <a:spLocks noGrp="1"/>
          </p:cNvSpPr>
          <p:nvPr>
            <p:ph idx="1"/>
          </p:nvPr>
        </p:nvSpPr>
        <p:spPr>
          <a:xfrm>
            <a:off x="257568" y="1275086"/>
            <a:ext cx="3800082" cy="4504933"/>
          </a:xfrm>
        </p:spPr>
        <p:txBody>
          <a:bodyPr anchor="t">
            <a:normAutofit/>
          </a:bodyPr>
          <a:lstStyle/>
          <a:p>
            <a:r>
              <a:rPr lang="en-US" sz="1400" dirty="0"/>
              <a:t>Red docs: Separating star players' court time, allowing them to lead the team at different intervals</a:t>
            </a:r>
          </a:p>
          <a:p>
            <a:pPr lvl="1"/>
            <a:r>
              <a:rPr lang="en-US" sz="1400" dirty="0"/>
              <a:t>For example: James Harden &amp; Chris Paul, </a:t>
            </a:r>
            <a:r>
              <a:rPr lang="en-US" sz="1400" kern="100" dirty="0">
                <a:effectLst/>
                <a:ea typeface="SimSun" panose="02010600030101010101" pitchFamily="2" charset="-122"/>
                <a:cs typeface="Times New Roman" panose="02020603050405020304" pitchFamily="18" charset="0"/>
              </a:rPr>
              <a:t>LeBron James &amp; Anthony Davis, Giannis Antetokounmpo &amp; Khris Middleton, </a:t>
            </a:r>
            <a:r>
              <a:rPr lang="en-US" sz="1400" b="0" i="0" dirty="0">
                <a:effectLst/>
              </a:rPr>
              <a:t>etc.</a:t>
            </a:r>
          </a:p>
          <a:p>
            <a:r>
              <a:rPr lang="en-US" sz="1400" b="0" i="0" dirty="0">
                <a:effectLst/>
              </a:rPr>
              <a:t>Blue docs: a pair of</a:t>
            </a:r>
            <a:r>
              <a:rPr lang="en-US" sz="1400" dirty="0"/>
              <a:t> </a:t>
            </a:r>
            <a:r>
              <a:rPr lang="en-US" sz="1400" b="0" i="0" dirty="0">
                <a:effectLst/>
              </a:rPr>
              <a:t>star players is on the court simultaneously can produce better results</a:t>
            </a:r>
          </a:p>
          <a:p>
            <a:pPr lvl="1"/>
            <a:r>
              <a:rPr lang="en-US" sz="1400" dirty="0"/>
              <a:t>For example: </a:t>
            </a:r>
            <a:r>
              <a:rPr lang="en-US" sz="1400" kern="100" dirty="0">
                <a:effectLst/>
                <a:ea typeface="SimSun" panose="02010600030101010101" pitchFamily="2" charset="-122"/>
                <a:cs typeface="Times New Roman" panose="02020603050405020304" pitchFamily="18" charset="0"/>
              </a:rPr>
              <a:t>Russell Westbrook &amp; Paul George, Nikola Jokic &amp; Jamal Murray, Donovan Mitchell &amp; Rudy Gobert, etc.</a:t>
            </a:r>
          </a:p>
          <a:p>
            <a:r>
              <a:rPr lang="en-US" sz="1400" b="0" i="0" dirty="0">
                <a:effectLst/>
              </a:rPr>
              <a:t>Conclusion: Usually, a combination of frontcourt and guard players often performs better when playing together on the basketball court primarily stems from the complementary skills and tactical versatility required in basketball.</a:t>
            </a:r>
            <a:endParaRPr lang="en-US" sz="1400" kern="100" dirty="0">
              <a:effectLst/>
              <a:latin typeface="Calibri" panose="020F0502020204030204" pitchFamily="34" charset="0"/>
              <a:ea typeface="SimSun" panose="02010600030101010101" pitchFamily="2" charset="-122"/>
              <a:cs typeface="Times New Roman" panose="02020603050405020304" pitchFamily="18" charset="0"/>
            </a:endParaRPr>
          </a:p>
          <a:p>
            <a:pPr lvl="1"/>
            <a:endParaRPr lang="en-US" sz="1100" b="0" i="0" dirty="0">
              <a:effectLst/>
            </a:endParaRPr>
          </a:p>
          <a:p>
            <a:pPr lvl="1"/>
            <a:endParaRPr lang="en-US" sz="1100" kern="100" dirty="0">
              <a:effectLst/>
              <a:ea typeface="SimSun" panose="02010600030101010101" pitchFamily="2" charset="-122"/>
              <a:cs typeface="Times New Roman" panose="02020603050405020304" pitchFamily="18" charset="0"/>
            </a:endParaRPr>
          </a:p>
          <a:p>
            <a:pPr lvl="1"/>
            <a:endParaRPr lang="en-US" sz="1100" kern="100" dirty="0">
              <a:effectLst/>
              <a:latin typeface="Calibri" panose="020F0502020204030204" pitchFamily="34" charset="0"/>
              <a:ea typeface="SimSun" panose="02010600030101010101" pitchFamily="2" charset="-122"/>
              <a:cs typeface="Times New Roman" panose="02020603050405020304" pitchFamily="18" charset="0"/>
            </a:endParaRPr>
          </a:p>
          <a:p>
            <a:pPr lvl="1"/>
            <a:endParaRPr lang="en-US" sz="1100" dirty="0"/>
          </a:p>
        </p:txBody>
      </p:sp>
      <p:pic>
        <p:nvPicPr>
          <p:cNvPr id="5" name="Picture 4">
            <a:extLst>
              <a:ext uri="{FF2B5EF4-FFF2-40B4-BE49-F238E27FC236}">
                <a16:creationId xmlns:a16="http://schemas.microsoft.com/office/drawing/2014/main" id="{FE4D8CC1-A982-B0B6-C47B-479670F6791B}"/>
              </a:ext>
            </a:extLst>
          </p:cNvPr>
          <p:cNvPicPr>
            <a:picLocks noChangeAspect="1"/>
          </p:cNvPicPr>
          <p:nvPr/>
        </p:nvPicPr>
        <p:blipFill>
          <a:blip r:embed="rId3"/>
          <a:stretch>
            <a:fillRect/>
          </a:stretch>
        </p:blipFill>
        <p:spPr>
          <a:xfrm>
            <a:off x="4275433" y="1275086"/>
            <a:ext cx="7449842" cy="4116038"/>
          </a:xfrm>
          <a:prstGeom prst="rect">
            <a:avLst/>
          </a:prstGeom>
        </p:spPr>
      </p:pic>
      <p:grpSp>
        <p:nvGrpSpPr>
          <p:cNvPr id="49" name="Group 4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50" name="Rectangle 4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79D40CBB-0BFE-CC56-6DC2-CCAB62D14AE4}"/>
              </a:ext>
            </a:extLst>
          </p:cNvPr>
          <p:cNvPicPr>
            <a:picLocks noChangeAspect="1"/>
          </p:cNvPicPr>
          <p:nvPr/>
        </p:nvPicPr>
        <p:blipFill>
          <a:blip r:embed="rId4"/>
          <a:stretch>
            <a:fillRect/>
          </a:stretch>
        </p:blipFill>
        <p:spPr>
          <a:xfrm>
            <a:off x="10172483" y="580952"/>
            <a:ext cx="1552792" cy="1047896"/>
          </a:xfrm>
          <a:prstGeom prst="rect">
            <a:avLst/>
          </a:prstGeom>
        </p:spPr>
      </p:pic>
    </p:spTree>
    <p:extLst>
      <p:ext uri="{BB962C8B-B14F-4D97-AF65-F5344CB8AC3E}">
        <p14:creationId xmlns:p14="http://schemas.microsoft.com/office/powerpoint/2010/main" val="236428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8DDD-3473-8CAD-6174-8DE8BEED6708}"/>
              </a:ext>
            </a:extLst>
          </p:cNvPr>
          <p:cNvSpPr>
            <a:spLocks noGrp="1"/>
          </p:cNvSpPr>
          <p:nvPr>
            <p:ph type="title"/>
          </p:nvPr>
        </p:nvSpPr>
        <p:spPr>
          <a:xfrm>
            <a:off x="209943" y="147820"/>
            <a:ext cx="4323957" cy="1616203"/>
          </a:xfrm>
        </p:spPr>
        <p:txBody>
          <a:bodyPr anchor="t">
            <a:normAutofit/>
          </a:bodyPr>
          <a:lstStyle/>
          <a:p>
            <a:r>
              <a:rPr lang="en-US" sz="3200" dirty="0"/>
              <a:t>Do great players make their teammates better?</a:t>
            </a:r>
          </a:p>
        </p:txBody>
      </p:sp>
      <p:sp>
        <p:nvSpPr>
          <p:cNvPr id="18" name="Content Placeholder 8">
            <a:extLst>
              <a:ext uri="{FF2B5EF4-FFF2-40B4-BE49-F238E27FC236}">
                <a16:creationId xmlns:a16="http://schemas.microsoft.com/office/drawing/2014/main" id="{6FC844BE-68D8-3728-1629-271CCFF0C8BB}"/>
              </a:ext>
            </a:extLst>
          </p:cNvPr>
          <p:cNvSpPr>
            <a:spLocks noGrp="1"/>
          </p:cNvSpPr>
          <p:nvPr>
            <p:ph idx="1"/>
          </p:nvPr>
        </p:nvSpPr>
        <p:spPr>
          <a:xfrm>
            <a:off x="209943" y="1705083"/>
            <a:ext cx="3455821" cy="3447832"/>
          </a:xfrm>
        </p:spPr>
        <p:txBody>
          <a:bodyPr anchor="t">
            <a:normAutofit/>
          </a:bodyPr>
          <a:lstStyle/>
          <a:p>
            <a:r>
              <a:rPr lang="en-US" sz="1300" dirty="0"/>
              <a:t>The change in the average points per attempt of the star player's teammates when he is on the court.</a:t>
            </a:r>
          </a:p>
          <a:p>
            <a:r>
              <a:rPr lang="en-US" sz="1300" dirty="0"/>
              <a:t>Blue docs: the star player can</a:t>
            </a:r>
            <a:r>
              <a:rPr lang="en-US" sz="1300" dirty="0">
                <a:effectLst/>
                <a:latin typeface="Garamond" panose="02020404030301010803" pitchFamily="18" charset="0"/>
              </a:rPr>
              <a:t> improve his teammates' shooting performance</a:t>
            </a:r>
          </a:p>
          <a:p>
            <a:pPr lvl="1"/>
            <a:r>
              <a:rPr lang="en-US" sz="1300" dirty="0">
                <a:latin typeface="Garamond" panose="02020404030301010803" pitchFamily="18" charset="0"/>
              </a:rPr>
              <a:t>For example: James Harden (in 2017-18, 2018-19 season), </a:t>
            </a:r>
            <a:r>
              <a:rPr lang="en-US" sz="1300" kern="100" dirty="0">
                <a:effectLst/>
                <a:latin typeface="Calibri" panose="020F0502020204030204" pitchFamily="34" charset="0"/>
                <a:ea typeface="SimSun" panose="02010600030101010101" pitchFamily="2" charset="-122"/>
                <a:cs typeface="Times New Roman" panose="02020603050405020304" pitchFamily="18" charset="0"/>
              </a:rPr>
              <a:t>Russell Westbrook, Stephen Curry, </a:t>
            </a:r>
            <a:r>
              <a:rPr lang="en-US" altLang="zh-CN" sz="1300" kern="100" dirty="0">
                <a:effectLst/>
                <a:latin typeface="Calibri" panose="020F0502020204030204" pitchFamily="34" charset="0"/>
                <a:ea typeface="SimSun" panose="02010600030101010101" pitchFamily="2" charset="-122"/>
                <a:cs typeface="Times New Roman" panose="02020603050405020304" pitchFamily="18" charset="0"/>
              </a:rPr>
              <a:t>Luka Doncic, etc.</a:t>
            </a:r>
          </a:p>
          <a:p>
            <a:r>
              <a:rPr lang="en-US" sz="1300" kern="100" dirty="0">
                <a:latin typeface="Calibri" panose="020F0502020204030204" pitchFamily="34" charset="0"/>
                <a:ea typeface="SimSun" panose="02010600030101010101" pitchFamily="2" charset="-122"/>
                <a:cs typeface="Times New Roman" panose="02020603050405020304" pitchFamily="18" charset="0"/>
              </a:rPr>
              <a:t>Red docs: When this star player on the field, his teammates shoot worse</a:t>
            </a:r>
          </a:p>
          <a:p>
            <a:pPr lvl="1"/>
            <a:r>
              <a:rPr lang="en-US" sz="1300" kern="100" dirty="0">
                <a:effectLst/>
                <a:latin typeface="Calibri" panose="020F0502020204030204" pitchFamily="34" charset="0"/>
                <a:ea typeface="SimSun" panose="02010600030101010101" pitchFamily="2" charset="-122"/>
                <a:cs typeface="Times New Roman" panose="02020603050405020304" pitchFamily="18" charset="0"/>
              </a:rPr>
              <a:t>For example: Joel Embiid, Giannis Antetokounmpo, Rudy Gobert, Anthony Davis, etc</a:t>
            </a:r>
            <a:r>
              <a:rPr lang="en-US" sz="1300" kern="100" dirty="0">
                <a:latin typeface="Calibri" panose="020F0502020204030204" pitchFamily="34" charset="0"/>
                <a:ea typeface="SimSun" panose="02010600030101010101" pitchFamily="2" charset="-122"/>
                <a:cs typeface="Times New Roman" panose="02020603050405020304" pitchFamily="18" charset="0"/>
              </a:rPr>
              <a:t>.</a:t>
            </a:r>
          </a:p>
          <a:p>
            <a:r>
              <a:rPr lang="en-US" sz="1300" kern="100" dirty="0">
                <a:effectLst/>
                <a:latin typeface="Calibri" panose="020F0502020204030204" pitchFamily="34" charset="0"/>
                <a:ea typeface="SimSun" panose="02010600030101010101" pitchFamily="2" charset="-122"/>
                <a:cs typeface="Times New Roman" panose="02020603050405020304" pitchFamily="18" charset="0"/>
              </a:rPr>
              <a:t>Conclusion: most </a:t>
            </a:r>
            <a:r>
              <a:rPr lang="en-US" sz="1300" kern="100" dirty="0">
                <a:latin typeface="Calibri" panose="020F0502020204030204" pitchFamily="34" charset="0"/>
                <a:ea typeface="SimSun" panose="02010600030101010101" pitchFamily="2" charset="-122"/>
                <a:cs typeface="Times New Roman" panose="02020603050405020304" pitchFamily="18" charset="0"/>
              </a:rPr>
              <a:t>star </a:t>
            </a:r>
            <a:r>
              <a:rPr lang="en-US" sz="1300" kern="100" dirty="0">
                <a:effectLst/>
                <a:latin typeface="Calibri" panose="020F0502020204030204" pitchFamily="34" charset="0"/>
                <a:ea typeface="SimSun" panose="02010600030101010101" pitchFamily="2" charset="-122"/>
                <a:cs typeface="Times New Roman" panose="02020603050405020304" pitchFamily="18" charset="0"/>
              </a:rPr>
              <a:t>players make their teammates perform better</a:t>
            </a:r>
          </a:p>
        </p:txBody>
      </p:sp>
      <p:pic>
        <p:nvPicPr>
          <p:cNvPr id="4" name="Picture 3" descr="A graph of a shooting&#10;&#10;Description automatically generated with medium confidence">
            <a:extLst>
              <a:ext uri="{FF2B5EF4-FFF2-40B4-BE49-F238E27FC236}">
                <a16:creationId xmlns:a16="http://schemas.microsoft.com/office/drawing/2014/main" id="{0F909BB5-F4D9-FA2F-8F09-8CA8CC87E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675" y="1044628"/>
            <a:ext cx="7898292" cy="4857449"/>
          </a:xfrm>
          <a:prstGeom prst="rect">
            <a:avLst/>
          </a:prstGeom>
        </p:spPr>
      </p:pic>
      <p:grpSp>
        <p:nvGrpSpPr>
          <p:cNvPr id="37" name="Group 3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8" name="Rectangle 3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9809454"/>
      </p:ext>
    </p:extLst>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1131</TotalTime>
  <Words>819</Words>
  <Application>Microsoft Office PowerPoint</Application>
  <PresentationFormat>Widescreen</PresentationFormat>
  <Paragraphs>72</Paragraphs>
  <Slides>5</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vt:i4>
      </vt:variant>
    </vt:vector>
  </HeadingPairs>
  <TitlesOfParts>
    <vt:vector size="19" baseType="lpstr">
      <vt:lpstr>Google Sans</vt:lpstr>
      <vt:lpstr>SimSun</vt:lpstr>
      <vt:lpstr>Söhne</vt:lpstr>
      <vt:lpstr>Aptos</vt:lpstr>
      <vt:lpstr>Arial</vt:lpstr>
      <vt:lpstr>Calibri</vt:lpstr>
      <vt:lpstr>Calibri Light</vt:lpstr>
      <vt:lpstr>Garamond</vt:lpstr>
      <vt:lpstr>Roboto</vt:lpstr>
      <vt:lpstr>Segoe UI</vt:lpstr>
      <vt:lpstr>Times New Roman</vt:lpstr>
      <vt:lpstr>Wingdings</vt:lpstr>
      <vt:lpstr>WPS</vt:lpstr>
      <vt:lpstr>Office Theme</vt:lpstr>
      <vt:lpstr>WHY ARE CERTAIN BASKETBALL TEAMS SUCCESSFUL</vt:lpstr>
      <vt:lpstr>Objective and Method</vt:lpstr>
      <vt:lpstr>PowerPoint Presentation</vt:lpstr>
      <vt:lpstr>How does a team best use a “power partnership”?</vt:lpstr>
      <vt:lpstr>Do great players make their teammates better?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ARE CERTAIN BASKETBALL TEAMS SUCCESSFUL</dc:title>
  <dc:creator>Luzhou Shen</dc:creator>
  <cp:lastModifiedBy>Luzhou Shen</cp:lastModifiedBy>
  <cp:revision>6</cp:revision>
  <dcterms:created xsi:type="dcterms:W3CDTF">2023-08-09T12:44:55Z</dcterms:created>
  <dcterms:modified xsi:type="dcterms:W3CDTF">2024-03-08T08:47:48Z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2052-12.1.0.15259</vt:lpwstr>
  </property>
</Properties>
</file>