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E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6719801-65DB-48B2-8783-D58735C54405}" type="slidenum">
              <a:rPr lang="es-ES" smtClean="0"/>
              <a:t>‹Nº›</a:t>
            </a:fld>
            <a:endParaRPr lang="es-E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992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249396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169289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87220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E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6719801-65DB-48B2-8783-D58735C54405}" type="slidenum">
              <a:rPr lang="es-ES" smtClean="0"/>
              <a:t>‹Nº›</a:t>
            </a:fld>
            <a:endParaRPr lang="es-E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729687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40351310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A971EBF-1DBD-4AD1-B012-03CF86E73F18}" type="datetimeFigureOut">
              <a:rPr lang="es-ES" smtClean="0"/>
              <a:t>04/09/2021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324019115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A971EBF-1DBD-4AD1-B012-03CF86E73F18}" type="datetimeFigureOut">
              <a:rPr lang="es-ES" smtClean="0"/>
              <a:t>04/09/2021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139551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71EBF-1DBD-4AD1-B012-03CF86E73F18}" type="datetimeFigureOut">
              <a:rPr lang="es-ES" smtClean="0"/>
              <a:t>04/09/2021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92952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a:xfrm>
            <a:off x="2103620" y="6375679"/>
            <a:ext cx="3482179" cy="345796"/>
          </a:xfrm>
        </p:spPr>
        <p:txBody>
          <a:bodyPr/>
          <a:lstStyle/>
          <a:p>
            <a:endParaRPr lang="es-ES"/>
          </a:p>
        </p:txBody>
      </p:sp>
      <p:sp>
        <p:nvSpPr>
          <p:cNvPr id="7" name="Slide Number Placeholder 6"/>
          <p:cNvSpPr>
            <a:spLocks noGrp="1"/>
          </p:cNvSpPr>
          <p:nvPr>
            <p:ph type="sldNum" sz="quarter" idx="12"/>
          </p:nvPr>
        </p:nvSpPr>
        <p:spPr>
          <a:xfrm>
            <a:off x="5691014" y="6375679"/>
            <a:ext cx="1232456" cy="345796"/>
          </a:xfrm>
        </p:spPr>
        <p:txBody>
          <a:bodyPr/>
          <a:lstStyle/>
          <a:p>
            <a:fld id="{56719801-65DB-48B2-8783-D58735C54405}" type="slidenum">
              <a:rPr lang="es-ES" smtClean="0"/>
              <a:t>‹Nº›</a:t>
            </a:fld>
            <a:endParaRPr lang="es-E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92908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DA971EBF-1DBD-4AD1-B012-03CF86E73F18}" type="datetimeFigureOut">
              <a:rPr lang="es-ES" smtClean="0"/>
              <a:t>04/09/2021</a:t>
            </a:fld>
            <a:endParaRPr lang="es-ES"/>
          </a:p>
        </p:txBody>
      </p:sp>
      <p:sp>
        <p:nvSpPr>
          <p:cNvPr id="6" name="Footer Placeholder 5"/>
          <p:cNvSpPr>
            <a:spLocks noGrp="1"/>
          </p:cNvSpPr>
          <p:nvPr>
            <p:ph type="ftr" sz="quarter" idx="11"/>
          </p:nvPr>
        </p:nvSpPr>
        <p:spPr>
          <a:xfrm>
            <a:off x="2103621" y="6375679"/>
            <a:ext cx="3482178" cy="345796"/>
          </a:xfrm>
        </p:spPr>
        <p:txBody>
          <a:bodyPr/>
          <a:lstStyle/>
          <a:p>
            <a:endParaRPr lang="es-ES"/>
          </a:p>
        </p:txBody>
      </p:sp>
      <p:sp>
        <p:nvSpPr>
          <p:cNvPr id="7" name="Slide Number Placeholder 6"/>
          <p:cNvSpPr>
            <a:spLocks noGrp="1"/>
          </p:cNvSpPr>
          <p:nvPr>
            <p:ph type="sldNum" sz="quarter" idx="12"/>
          </p:nvPr>
        </p:nvSpPr>
        <p:spPr>
          <a:xfrm>
            <a:off x="5687568" y="6375679"/>
            <a:ext cx="1234440" cy="345796"/>
          </a:xfrm>
        </p:spPr>
        <p:txBody>
          <a:bodyPr/>
          <a:lstStyle/>
          <a:p>
            <a:fld id="{56719801-65DB-48B2-8783-D58735C54405}" type="slidenum">
              <a:rPr lang="es-ES" smtClean="0"/>
              <a:t>‹Nº›</a:t>
            </a:fld>
            <a:endParaRPr lang="es-ES"/>
          </a:p>
        </p:txBody>
      </p:sp>
    </p:spTree>
    <p:extLst>
      <p:ext uri="{BB962C8B-B14F-4D97-AF65-F5344CB8AC3E}">
        <p14:creationId xmlns:p14="http://schemas.microsoft.com/office/powerpoint/2010/main" val="20462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A971EBF-1DBD-4AD1-B012-03CF86E73F18}" type="datetimeFigureOut">
              <a:rPr lang="es-ES" smtClean="0"/>
              <a:t>04/09/2021</a:t>
            </a:fld>
            <a:endParaRPr lang="es-E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E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6719801-65DB-48B2-8783-D58735C54405}" type="slidenum">
              <a:rPr lang="es-ES" smtClean="0"/>
              <a:t>‹Nº›</a:t>
            </a:fld>
            <a:endParaRPr lang="es-E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423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AB0512B6-C79E-46D6-9FE9-BD9D43B80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4" name="Rectangle 26">
            <a:extLst>
              <a:ext uri="{FF2B5EF4-FFF2-40B4-BE49-F238E27FC236}">
                <a16:creationId xmlns:a16="http://schemas.microsoft.com/office/drawing/2014/main" id="{6ABF5598-A088-4548-B70F-691A023E2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5668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5" name="Rectangle 28">
            <a:extLst>
              <a:ext uri="{FF2B5EF4-FFF2-40B4-BE49-F238E27FC236}">
                <a16:creationId xmlns:a16="http://schemas.microsoft.com/office/drawing/2014/main" id="{AAD29CA8-21F7-4397-96F5-02CA6661D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6">
            <a:extLst>
              <a:ext uri="{FF2B5EF4-FFF2-40B4-BE49-F238E27FC236}">
                <a16:creationId xmlns:a16="http://schemas.microsoft.com/office/drawing/2014/main" id="{07E4A97F-6647-4E86-961C-E3B6DEF9C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02287"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ítulo 1">
            <a:extLst>
              <a:ext uri="{FF2B5EF4-FFF2-40B4-BE49-F238E27FC236}">
                <a16:creationId xmlns:a16="http://schemas.microsoft.com/office/drawing/2014/main" id="{B800DCDE-BB92-4085-B750-15460C61313A}"/>
              </a:ext>
            </a:extLst>
          </p:cNvPr>
          <p:cNvSpPr>
            <a:spLocks noGrp="1"/>
          </p:cNvSpPr>
          <p:nvPr>
            <p:ph type="ctrTitle"/>
          </p:nvPr>
        </p:nvSpPr>
        <p:spPr>
          <a:xfrm>
            <a:off x="595950" y="1098388"/>
            <a:ext cx="6648249" cy="4394988"/>
          </a:xfrm>
        </p:spPr>
        <p:txBody>
          <a:bodyPr>
            <a:normAutofit/>
          </a:bodyPr>
          <a:lstStyle/>
          <a:p>
            <a:r>
              <a:rPr lang="es-ES" sz="5300"/>
              <a:t>DIPLOMADO </a:t>
            </a:r>
            <a:br>
              <a:rPr lang="es-ES" sz="5300"/>
            </a:br>
            <a:r>
              <a:rPr lang="es-ES" sz="5300"/>
              <a:t>ADMINISTRACIÓN DE HOSPITALES</a:t>
            </a:r>
            <a:br>
              <a:rPr lang="es-ES" sz="5300"/>
            </a:br>
            <a:endParaRPr lang="es-ES" sz="5300"/>
          </a:p>
        </p:txBody>
      </p:sp>
      <p:pic>
        <p:nvPicPr>
          <p:cNvPr id="16" name="Imagen 15" descr="Imagen que contiene Logotipo&#10;&#10;Descripción generada automáticamente">
            <a:extLst>
              <a:ext uri="{FF2B5EF4-FFF2-40B4-BE49-F238E27FC236}">
                <a16:creationId xmlns:a16="http://schemas.microsoft.com/office/drawing/2014/main" id="{812C1372-A8C8-4D7B-A9D6-CD3118EBB9DF}"/>
              </a:ext>
            </a:extLst>
          </p:cNvPr>
          <p:cNvPicPr>
            <a:picLocks noChangeAspect="1"/>
          </p:cNvPicPr>
          <p:nvPr/>
        </p:nvPicPr>
        <p:blipFill rotWithShape="1">
          <a:blip r:embed="rId2">
            <a:extLst>
              <a:ext uri="{28A0092B-C50C-407E-A947-70E740481C1C}">
                <a14:useLocalDpi xmlns:a14="http://schemas.microsoft.com/office/drawing/2010/main" val="0"/>
              </a:ext>
            </a:extLst>
          </a:blip>
          <a:srcRect l="7682" r="10477" b="-1"/>
          <a:stretch/>
        </p:blipFill>
        <p:spPr>
          <a:xfrm>
            <a:off x="10407897" y="90628"/>
            <a:ext cx="1293564" cy="1045636"/>
          </a:xfrm>
          <a:prstGeom prst="rect">
            <a:avLst/>
          </a:prstGeom>
        </p:spPr>
      </p:pic>
      <p:sp>
        <p:nvSpPr>
          <p:cNvPr id="17" name="CuadroTexto 16">
            <a:extLst>
              <a:ext uri="{FF2B5EF4-FFF2-40B4-BE49-F238E27FC236}">
                <a16:creationId xmlns:a16="http://schemas.microsoft.com/office/drawing/2014/main" id="{E5776523-9882-46C0-BE83-E686235EA272}"/>
              </a:ext>
            </a:extLst>
          </p:cNvPr>
          <p:cNvSpPr txBox="1"/>
          <p:nvPr/>
        </p:nvSpPr>
        <p:spPr>
          <a:xfrm>
            <a:off x="7805621" y="2120519"/>
            <a:ext cx="4123689" cy="3477875"/>
          </a:xfrm>
          <a:prstGeom prst="rect">
            <a:avLst/>
          </a:prstGeom>
          <a:noFill/>
        </p:spPr>
        <p:txBody>
          <a:bodyPr wrap="square" rtlCol="0">
            <a:spAutoFit/>
          </a:bodyPr>
          <a:lstStyle/>
          <a:p>
            <a:pPr algn="just"/>
            <a:r>
              <a:rPr lang="es-ES" sz="2000" dirty="0"/>
              <a:t>TESINA: CONOCIMIENTOS Y ACTITUDES DEL PERSONAL DE ENFERMERÍA PARA EL TRABAJO </a:t>
            </a:r>
            <a:r>
              <a:rPr lang="es-ES" sz="2000"/>
              <a:t>INTERPROFESIONAL EL CENTRO MÈDICO ABC DE SANTA FE.</a:t>
            </a:r>
            <a:endParaRPr lang="es-ES" sz="2000" dirty="0"/>
          </a:p>
          <a:p>
            <a:pPr algn="just"/>
            <a:endParaRPr lang="es-ES" sz="2000" dirty="0"/>
          </a:p>
          <a:p>
            <a:pPr algn="just"/>
            <a:endParaRPr lang="es-ES" sz="2000" dirty="0"/>
          </a:p>
          <a:p>
            <a:pPr algn="just"/>
            <a:endParaRPr lang="es-ES" sz="2000" dirty="0"/>
          </a:p>
          <a:p>
            <a:pPr algn="just"/>
            <a:endParaRPr lang="es-ES" sz="2000" dirty="0"/>
          </a:p>
          <a:p>
            <a:pPr algn="just"/>
            <a:r>
              <a:rPr lang="es-ES" sz="2000" dirty="0"/>
              <a:t>PRESENTA: LILIANA MAGAÑA LÓPEZ</a:t>
            </a:r>
          </a:p>
        </p:txBody>
      </p:sp>
    </p:spTree>
    <p:extLst>
      <p:ext uri="{BB962C8B-B14F-4D97-AF65-F5344CB8AC3E}">
        <p14:creationId xmlns:p14="http://schemas.microsoft.com/office/powerpoint/2010/main" val="279275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DF6BC7-9FBD-4234-AC9E-F1AAD56AC58A}"/>
              </a:ext>
            </a:extLst>
          </p:cNvPr>
          <p:cNvSpPr>
            <a:spLocks noGrp="1"/>
          </p:cNvSpPr>
          <p:nvPr>
            <p:ph type="title"/>
          </p:nvPr>
        </p:nvSpPr>
        <p:spPr>
          <a:xfrm>
            <a:off x="1635991" y="435393"/>
            <a:ext cx="10178322" cy="1492132"/>
          </a:xfrm>
        </p:spPr>
        <p:txBody>
          <a:bodyPr/>
          <a:lstStyle/>
          <a:p>
            <a:r>
              <a:rPr lang="es-ES" dirty="0"/>
              <a:t>CRONOGRAMA DE ACTIVIDADES</a:t>
            </a:r>
          </a:p>
        </p:txBody>
      </p:sp>
      <p:graphicFrame>
        <p:nvGraphicFramePr>
          <p:cNvPr id="4" name="Tabla 4">
            <a:extLst>
              <a:ext uri="{FF2B5EF4-FFF2-40B4-BE49-F238E27FC236}">
                <a16:creationId xmlns:a16="http://schemas.microsoft.com/office/drawing/2014/main" id="{D6E5D7FC-E7D2-403B-80E1-3BD2B484F271}"/>
              </a:ext>
            </a:extLst>
          </p:cNvPr>
          <p:cNvGraphicFramePr>
            <a:graphicFrameLocks noGrp="1"/>
          </p:cNvGraphicFramePr>
          <p:nvPr>
            <p:extLst>
              <p:ext uri="{D42A27DB-BD31-4B8C-83A1-F6EECF244321}">
                <p14:modId xmlns:p14="http://schemas.microsoft.com/office/powerpoint/2010/main" val="80516974"/>
              </p:ext>
            </p:extLst>
          </p:nvPr>
        </p:nvGraphicFramePr>
        <p:xfrm>
          <a:off x="2032000" y="2415540"/>
          <a:ext cx="8127999" cy="20269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68391805"/>
                    </a:ext>
                  </a:extLst>
                </a:gridCol>
                <a:gridCol w="2709333">
                  <a:extLst>
                    <a:ext uri="{9D8B030D-6E8A-4147-A177-3AD203B41FA5}">
                      <a16:colId xmlns:a16="http://schemas.microsoft.com/office/drawing/2014/main" val="189975197"/>
                    </a:ext>
                  </a:extLst>
                </a:gridCol>
                <a:gridCol w="2709333">
                  <a:extLst>
                    <a:ext uri="{9D8B030D-6E8A-4147-A177-3AD203B41FA5}">
                      <a16:colId xmlns:a16="http://schemas.microsoft.com/office/drawing/2014/main" val="1440468749"/>
                    </a:ext>
                  </a:extLst>
                </a:gridCol>
              </a:tblGrid>
              <a:tr h="370840">
                <a:tc>
                  <a:txBody>
                    <a:bodyPr/>
                    <a:lstStyle/>
                    <a:p>
                      <a:endParaRPr lang="es-ES" dirty="0"/>
                    </a:p>
                  </a:txBody>
                  <a:tcPr/>
                </a:tc>
                <a:tc>
                  <a:txBody>
                    <a:bodyPr/>
                    <a:lstStyle/>
                    <a:p>
                      <a:r>
                        <a:rPr lang="es-ES" dirty="0"/>
                        <a:t>Aplicación del instrumento</a:t>
                      </a:r>
                    </a:p>
                  </a:txBody>
                  <a:tcPr/>
                </a:tc>
                <a:tc>
                  <a:txBody>
                    <a:bodyPr/>
                    <a:lstStyle/>
                    <a:p>
                      <a:r>
                        <a:rPr lang="es-ES" dirty="0"/>
                        <a:t>Tabulación e interpretación de resultados</a:t>
                      </a:r>
                    </a:p>
                  </a:txBody>
                  <a:tcPr/>
                </a:tc>
                <a:extLst>
                  <a:ext uri="{0D108BD9-81ED-4DB2-BD59-A6C34878D82A}">
                    <a16:rowId xmlns:a16="http://schemas.microsoft.com/office/drawing/2014/main" val="4187847847"/>
                  </a:ext>
                </a:extLst>
              </a:tr>
              <a:tr h="370840">
                <a:tc>
                  <a:txBody>
                    <a:bodyPr/>
                    <a:lstStyle/>
                    <a:p>
                      <a:r>
                        <a:rPr lang="es-ES" dirty="0"/>
                        <a:t>12/05/21</a:t>
                      </a:r>
                    </a:p>
                  </a:txBody>
                  <a:tcPr/>
                </a:tc>
                <a:tc>
                  <a:txBody>
                    <a:bodyPr/>
                    <a:lstStyle/>
                    <a:p>
                      <a:endParaRPr lang="es-ES" sz="1800" kern="1200" dirty="0">
                        <a:solidFill>
                          <a:schemeClr val="dk1"/>
                        </a:solidFill>
                        <a:latin typeface="+mn-lt"/>
                        <a:ea typeface="+mn-ea"/>
                        <a:cs typeface="+mn-cs"/>
                      </a:endParaRPr>
                    </a:p>
                  </a:txBody>
                  <a:tcPr>
                    <a:solidFill>
                      <a:srgbClr val="FFFF00"/>
                    </a:solidFill>
                  </a:tcPr>
                </a:tc>
                <a:tc>
                  <a:txBody>
                    <a:bodyPr/>
                    <a:lstStyle/>
                    <a:p>
                      <a:endParaRPr lang="es-ES" dirty="0"/>
                    </a:p>
                  </a:txBody>
                  <a:tcPr/>
                </a:tc>
                <a:extLst>
                  <a:ext uri="{0D108BD9-81ED-4DB2-BD59-A6C34878D82A}">
                    <a16:rowId xmlns:a16="http://schemas.microsoft.com/office/drawing/2014/main" val="1326119806"/>
                  </a:ext>
                </a:extLst>
              </a:tr>
              <a:tr h="370840">
                <a:tc>
                  <a:txBody>
                    <a:bodyPr/>
                    <a:lstStyle/>
                    <a:p>
                      <a:r>
                        <a:rPr lang="es-ES" dirty="0"/>
                        <a:t>20/05/21</a:t>
                      </a:r>
                    </a:p>
                  </a:txBody>
                  <a:tcPr/>
                </a:tc>
                <a:tc>
                  <a:txBody>
                    <a:bodyPr/>
                    <a:lstStyle/>
                    <a:p>
                      <a:endParaRPr lang="es-ES"/>
                    </a:p>
                  </a:txBody>
                  <a:tcPr/>
                </a:tc>
                <a:tc>
                  <a:txBody>
                    <a:bodyPr/>
                    <a:lstStyle/>
                    <a:p>
                      <a:endParaRPr lang="es-ES" dirty="0"/>
                    </a:p>
                  </a:txBody>
                  <a:tcPr>
                    <a:solidFill>
                      <a:schemeClr val="accent5">
                        <a:lumMod val="75000"/>
                      </a:schemeClr>
                    </a:solidFill>
                  </a:tcPr>
                </a:tc>
                <a:extLst>
                  <a:ext uri="{0D108BD9-81ED-4DB2-BD59-A6C34878D82A}">
                    <a16:rowId xmlns:a16="http://schemas.microsoft.com/office/drawing/2014/main" val="482210445"/>
                  </a:ext>
                </a:extLst>
              </a:tr>
              <a:tr h="370840">
                <a:tc>
                  <a:txBody>
                    <a:bodyPr/>
                    <a:lstStyle/>
                    <a:p>
                      <a:r>
                        <a:rPr lang="es-ES" dirty="0"/>
                        <a:t>21/05/21</a:t>
                      </a:r>
                    </a:p>
                  </a:txBody>
                  <a:tcPr/>
                </a:tc>
                <a:tc>
                  <a:txBody>
                    <a:bodyPr/>
                    <a:lstStyle/>
                    <a:p>
                      <a:endParaRPr lang="es-ES"/>
                    </a:p>
                  </a:txBody>
                  <a:tcPr/>
                </a:tc>
                <a:tc>
                  <a:txBody>
                    <a:bodyPr/>
                    <a:lstStyle/>
                    <a:p>
                      <a:endParaRPr lang="es-ES" dirty="0"/>
                    </a:p>
                  </a:txBody>
                  <a:tcPr>
                    <a:solidFill>
                      <a:schemeClr val="accent5">
                        <a:lumMod val="75000"/>
                      </a:schemeClr>
                    </a:solidFill>
                  </a:tcPr>
                </a:tc>
                <a:extLst>
                  <a:ext uri="{0D108BD9-81ED-4DB2-BD59-A6C34878D82A}">
                    <a16:rowId xmlns:a16="http://schemas.microsoft.com/office/drawing/2014/main" val="1254972696"/>
                  </a:ext>
                </a:extLst>
              </a:tr>
            </a:tbl>
          </a:graphicData>
        </a:graphic>
      </p:graphicFrame>
    </p:spTree>
    <p:extLst>
      <p:ext uri="{BB962C8B-B14F-4D97-AF65-F5344CB8AC3E}">
        <p14:creationId xmlns:p14="http://schemas.microsoft.com/office/powerpoint/2010/main" val="107938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75AF-02CF-4CFD-B0DF-018578D17541}"/>
              </a:ext>
            </a:extLst>
          </p:cNvPr>
          <p:cNvSpPr>
            <a:spLocks noGrp="1"/>
          </p:cNvSpPr>
          <p:nvPr>
            <p:ph type="title"/>
          </p:nvPr>
        </p:nvSpPr>
        <p:spPr/>
        <p:txBody>
          <a:bodyPr>
            <a:normAutofit/>
          </a:bodyPr>
          <a:lstStyle/>
          <a:p>
            <a:r>
              <a:rPr lang="es-ES" sz="3200" dirty="0"/>
              <a:t>INSTRUMENTO</a:t>
            </a:r>
          </a:p>
        </p:txBody>
      </p:sp>
      <p:pic>
        <p:nvPicPr>
          <p:cNvPr id="5" name="Imagen 4">
            <a:extLst>
              <a:ext uri="{FF2B5EF4-FFF2-40B4-BE49-F238E27FC236}">
                <a16:creationId xmlns:a16="http://schemas.microsoft.com/office/drawing/2014/main" id="{C48A5B08-16B1-49A2-8F41-91BD2779C5D9}"/>
              </a:ext>
            </a:extLst>
          </p:cNvPr>
          <p:cNvPicPr>
            <a:picLocks noChangeAspect="1"/>
          </p:cNvPicPr>
          <p:nvPr/>
        </p:nvPicPr>
        <p:blipFill rotWithShape="1">
          <a:blip r:embed="rId2"/>
          <a:srcRect l="28646" t="21467" r="29688" b="18503"/>
          <a:stretch/>
        </p:blipFill>
        <p:spPr>
          <a:xfrm>
            <a:off x="1410804" y="1371600"/>
            <a:ext cx="5080000" cy="4114800"/>
          </a:xfrm>
          <a:prstGeom prst="rect">
            <a:avLst/>
          </a:prstGeom>
        </p:spPr>
      </p:pic>
      <p:pic>
        <p:nvPicPr>
          <p:cNvPr id="7" name="Imagen 6">
            <a:extLst>
              <a:ext uri="{FF2B5EF4-FFF2-40B4-BE49-F238E27FC236}">
                <a16:creationId xmlns:a16="http://schemas.microsoft.com/office/drawing/2014/main" id="{DC189C1F-FB2D-42B8-B914-3F60933CBC29}"/>
              </a:ext>
            </a:extLst>
          </p:cNvPr>
          <p:cNvPicPr>
            <a:picLocks noChangeAspect="1"/>
          </p:cNvPicPr>
          <p:nvPr/>
        </p:nvPicPr>
        <p:blipFill rotWithShape="1">
          <a:blip r:embed="rId3"/>
          <a:srcRect l="19479" t="25119" r="55937" b="12649"/>
          <a:stretch/>
        </p:blipFill>
        <p:spPr>
          <a:xfrm>
            <a:off x="6870700" y="382385"/>
            <a:ext cx="2997200" cy="4265815"/>
          </a:xfrm>
          <a:prstGeom prst="rect">
            <a:avLst/>
          </a:prstGeom>
        </p:spPr>
      </p:pic>
      <p:pic>
        <p:nvPicPr>
          <p:cNvPr id="9" name="Imagen 8">
            <a:extLst>
              <a:ext uri="{FF2B5EF4-FFF2-40B4-BE49-F238E27FC236}">
                <a16:creationId xmlns:a16="http://schemas.microsoft.com/office/drawing/2014/main" id="{18890EC3-7DF9-4796-97EC-8F6021ABC0C8}"/>
              </a:ext>
            </a:extLst>
          </p:cNvPr>
          <p:cNvPicPr>
            <a:picLocks noChangeAspect="1"/>
          </p:cNvPicPr>
          <p:nvPr/>
        </p:nvPicPr>
        <p:blipFill rotWithShape="1">
          <a:blip r:embed="rId4"/>
          <a:srcRect l="53438" t="24988" r="21979" b="44442"/>
          <a:stretch/>
        </p:blipFill>
        <p:spPr>
          <a:xfrm>
            <a:off x="6959600" y="4630417"/>
            <a:ext cx="2997200" cy="2095500"/>
          </a:xfrm>
          <a:prstGeom prst="rect">
            <a:avLst/>
          </a:prstGeom>
        </p:spPr>
      </p:pic>
      <p:sp>
        <p:nvSpPr>
          <p:cNvPr id="3" name="Rectángulo 2">
            <a:extLst>
              <a:ext uri="{FF2B5EF4-FFF2-40B4-BE49-F238E27FC236}">
                <a16:creationId xmlns:a16="http://schemas.microsoft.com/office/drawing/2014/main" id="{469FE888-DDC5-41E9-927D-4C4716E6B1DE}"/>
              </a:ext>
            </a:extLst>
          </p:cNvPr>
          <p:cNvSpPr/>
          <p:nvPr/>
        </p:nvSpPr>
        <p:spPr>
          <a:xfrm>
            <a:off x="3949149" y="4121426"/>
            <a:ext cx="2451652" cy="52677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94012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875AF-02CF-4CFD-B0DF-018578D17541}"/>
              </a:ext>
            </a:extLst>
          </p:cNvPr>
          <p:cNvSpPr>
            <a:spLocks noGrp="1"/>
          </p:cNvSpPr>
          <p:nvPr>
            <p:ph type="title"/>
          </p:nvPr>
        </p:nvSpPr>
        <p:spPr/>
        <p:txBody>
          <a:bodyPr>
            <a:normAutofit/>
          </a:bodyPr>
          <a:lstStyle/>
          <a:p>
            <a:r>
              <a:rPr lang="es-ES" sz="3200" dirty="0"/>
              <a:t>INSTRUMENTO</a:t>
            </a:r>
          </a:p>
        </p:txBody>
      </p:sp>
      <p:pic>
        <p:nvPicPr>
          <p:cNvPr id="4" name="Imagen 3">
            <a:extLst>
              <a:ext uri="{FF2B5EF4-FFF2-40B4-BE49-F238E27FC236}">
                <a16:creationId xmlns:a16="http://schemas.microsoft.com/office/drawing/2014/main" id="{C412258C-C213-4CFB-B473-EB8A9078CBA5}"/>
              </a:ext>
            </a:extLst>
          </p:cNvPr>
          <p:cNvPicPr>
            <a:picLocks noChangeAspect="1"/>
          </p:cNvPicPr>
          <p:nvPr/>
        </p:nvPicPr>
        <p:blipFill rotWithShape="1">
          <a:blip r:embed="rId2"/>
          <a:srcRect l="18229" t="27322" r="18698" b="11139"/>
          <a:stretch/>
        </p:blipFill>
        <p:spPr>
          <a:xfrm>
            <a:off x="2393950" y="1319875"/>
            <a:ext cx="7689850" cy="4218249"/>
          </a:xfrm>
          <a:prstGeom prst="rect">
            <a:avLst/>
          </a:prstGeom>
        </p:spPr>
      </p:pic>
    </p:spTree>
    <p:extLst>
      <p:ext uri="{BB962C8B-B14F-4D97-AF65-F5344CB8AC3E}">
        <p14:creationId xmlns:p14="http://schemas.microsoft.com/office/powerpoint/2010/main" val="223776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C9FD2-3EE0-40C5-AA13-756DB05515D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F223AE3-B0A0-42D1-A908-CE84103711C1}"/>
              </a:ext>
            </a:extLst>
          </p:cNvPr>
          <p:cNvSpPr>
            <a:spLocks noGrp="1"/>
          </p:cNvSpPr>
          <p:nvPr>
            <p:ph idx="1"/>
          </p:nvPr>
        </p:nvSpPr>
        <p:spPr/>
        <p:txBody>
          <a:bodyPr/>
          <a:lstStyle/>
          <a:p>
            <a:r>
              <a:rPr lang="es-ES"/>
              <a:t>https://drive.google.com/drive/folders/1qo1MjVgnfKsWzVqUEFv0ODob1kbcEjWI</a:t>
            </a:r>
          </a:p>
        </p:txBody>
      </p:sp>
    </p:spTree>
    <p:extLst>
      <p:ext uri="{BB962C8B-B14F-4D97-AF65-F5344CB8AC3E}">
        <p14:creationId xmlns:p14="http://schemas.microsoft.com/office/powerpoint/2010/main" val="428509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019772-9D5A-489B-A789-64FFDBEBE271}"/>
              </a:ext>
            </a:extLst>
          </p:cNvPr>
          <p:cNvSpPr>
            <a:spLocks noGrp="1"/>
          </p:cNvSpPr>
          <p:nvPr>
            <p:ph type="title"/>
          </p:nvPr>
        </p:nvSpPr>
        <p:spPr>
          <a:xfrm>
            <a:off x="2895600" y="382385"/>
            <a:ext cx="8534399" cy="1413758"/>
          </a:xfrm>
        </p:spPr>
        <p:txBody>
          <a:bodyPr anchor="b">
            <a:normAutofit/>
          </a:bodyPr>
          <a:lstStyle/>
          <a:p>
            <a:pPr algn="ctr"/>
            <a:r>
              <a:rPr lang="es-ES" sz="4400"/>
              <a:t>ANTECEDENTES</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337D544-45A4-4126-948E-DBAD5E8110D1}"/>
              </a:ext>
            </a:extLst>
          </p:cNvPr>
          <p:cNvSpPr>
            <a:spLocks noGrp="1"/>
          </p:cNvSpPr>
          <p:nvPr>
            <p:ph idx="1"/>
          </p:nvPr>
        </p:nvSpPr>
        <p:spPr>
          <a:xfrm>
            <a:off x="2895600" y="2178528"/>
            <a:ext cx="8534400" cy="3701065"/>
          </a:xfrm>
        </p:spPr>
        <p:txBody>
          <a:bodyPr>
            <a:normAutofit lnSpcReduction="10000"/>
          </a:bodyPr>
          <a:lstStyle/>
          <a:p>
            <a:pPr marL="0" indent="0" algn="just">
              <a:lnSpc>
                <a:spcPct val="150000"/>
              </a:lnSpc>
              <a:buNone/>
            </a:pP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 trabajo interprofesional se relaciona con la satisfacción de necesidades de los pacientes, siendo un aspecto esencial para la asistencia sanitaria de calidad y mejoramiento de los servicios. Si bien, en la profesión de Enfermería se resalta desde Florence </a:t>
            </a:r>
            <a:r>
              <a:rPr lang="es-MX" sz="18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Nightingle</a:t>
            </a:r>
            <a:r>
              <a:rPr lang="es-MX"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quien en el siglo XIX recalcaba que el rol de enfermería era asistir a la persona en todo su proceso de enfermedad, constituyendo la formación y los conocimientos avanzados a lo largo de la historia. Desde ese tiempo se comenzaba a trabajar con el rol que le correspondía a Enfermería, siendo este una competencia importante para el conocimiento del trabajo interprofesional. </a:t>
            </a:r>
            <a:endParaRPr lang="es-E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348478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9D85F1-5D16-42E9-A141-556DAE8F358A}"/>
              </a:ext>
            </a:extLst>
          </p:cNvPr>
          <p:cNvSpPr>
            <a:spLocks noGrp="1"/>
          </p:cNvSpPr>
          <p:nvPr>
            <p:ph type="title"/>
          </p:nvPr>
        </p:nvSpPr>
        <p:spPr>
          <a:xfrm>
            <a:off x="755370" y="484626"/>
            <a:ext cx="10668004" cy="1207892"/>
          </a:xfrm>
        </p:spPr>
        <p:txBody>
          <a:bodyPr anchor="ctr">
            <a:normAutofit/>
          </a:bodyPr>
          <a:lstStyle/>
          <a:p>
            <a:pPr algn="r"/>
            <a:r>
              <a:rPr lang="es-ES" dirty="0">
                <a:solidFill>
                  <a:schemeClr val="accent1">
                    <a:lumMod val="75000"/>
                  </a:schemeClr>
                </a:solidFill>
              </a:rPr>
              <a:t>INTRODUCCÌÓN</a:t>
            </a:r>
          </a:p>
        </p:txBody>
      </p:sp>
      <p:sp>
        <p:nvSpPr>
          <p:cNvPr id="27" name="Rectangle 22">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C2E5D6D-5601-461C-852F-945E3A474406}"/>
              </a:ext>
            </a:extLst>
          </p:cNvPr>
          <p:cNvSpPr>
            <a:spLocks noGrp="1"/>
          </p:cNvSpPr>
          <p:nvPr>
            <p:ph idx="1"/>
          </p:nvPr>
        </p:nvSpPr>
        <p:spPr>
          <a:xfrm>
            <a:off x="1241100" y="1874517"/>
            <a:ext cx="10019504" cy="3593592"/>
          </a:xfrm>
        </p:spPr>
        <p:txBody>
          <a:bodyPr>
            <a:normAutofit fontScale="25000" lnSpcReduction="20000"/>
          </a:bodyPr>
          <a:lstStyle/>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La formación de equipos para la práctica interprofesional, requiere primero de la educación interprofesional, la cual se define como un enfoque de enseñanza y aprendizaje que reúne a estudiantes de dos o más profesionales durante su formación académica para aprender sobre sus profesiones juntos, con el fin de mejorar la colaboración y la calidad del cuidado. (OMS).</a:t>
            </a:r>
          </a:p>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El trabajo interprofesional se relaciona con la satisfacción de necesidades de los pacientes, siendo un aspecto esencial para la asistencia sanitaria de calidad y mejoramiento de los servicios. Actualmente, este trabajo interprofesional sigue siendo una barrera para ofrecer los servicios de calidad y seguridad dentro de las instituciones de salud, por su complejidad de las necesidades de los pacientes y la gama de los distintos profesionales dentro del área de trabajo.</a:t>
            </a:r>
            <a:endParaRPr lang="es-ES" sz="600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0" indent="0" algn="just">
              <a:buNone/>
            </a:pP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En Enfermería, el papel esencial hacía con los pacientes, es la atención integral y de calidad para su cuidado. Motivo por el cual la Enfermería avanza en la educación, se capacita en los diferentes métodos de investigación y se lidera en cuanto al aspecto de la prestación de servicios. Esto es necesario para la formación de los profesionales, ya que se necesita del conocimiento que se van adquiriendo a lo largo de la </a:t>
            </a:r>
            <a:r>
              <a:rPr lang="es-MX" sz="6000" dirty="0" err="1">
                <a:solidFill>
                  <a:schemeClr val="tx1"/>
                </a:solidFill>
                <a:latin typeface="Arial" panose="020B0604020202020204" pitchFamily="34" charset="0"/>
                <a:ea typeface="Times New Roman" panose="02020603050405020304" pitchFamily="18" charset="0"/>
                <a:cs typeface="Arial" panose="020B0604020202020204" pitchFamily="34" charset="0"/>
              </a:rPr>
              <a:t>profesiòn</a:t>
            </a:r>
            <a:r>
              <a:rPr lang="es-MX"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y que sugiere el desarrollo de actitudes y competencias interprofesionales para fortalecer la capacidad del trabajo con los demás profesionales de la salud, compartiendo la intención de lograr eficiencia para la equidad sanitaria, el compromiso de la atención accesible y de alta calidad. </a:t>
            </a:r>
            <a:endParaRPr lang="es-ES" sz="6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buNone/>
            </a:pPr>
            <a:endParaRPr lang="es-ES" sz="6400" dirty="0">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172806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DC73D-71A3-4BC3-98A6-6B478C6F4137}"/>
              </a:ext>
            </a:extLst>
          </p:cNvPr>
          <p:cNvSpPr>
            <a:spLocks noGrp="1"/>
          </p:cNvSpPr>
          <p:nvPr>
            <p:ph type="title"/>
          </p:nvPr>
        </p:nvSpPr>
        <p:spPr>
          <a:xfrm>
            <a:off x="1006839" y="514907"/>
            <a:ext cx="10178322" cy="1492132"/>
          </a:xfrm>
        </p:spPr>
        <p:txBody>
          <a:bodyPr>
            <a:normAutofit/>
          </a:bodyPr>
          <a:lstStyle/>
          <a:p>
            <a:r>
              <a:rPr lang="es-ES" sz="2800" b="1" dirty="0"/>
              <a:t>PLANTEAMIENTO DEL PROBLEMA </a:t>
            </a:r>
          </a:p>
        </p:txBody>
      </p:sp>
      <p:sp>
        <p:nvSpPr>
          <p:cNvPr id="3" name="Marcador de contenido 2">
            <a:extLst>
              <a:ext uri="{FF2B5EF4-FFF2-40B4-BE49-F238E27FC236}">
                <a16:creationId xmlns:a16="http://schemas.microsoft.com/office/drawing/2014/main" id="{3205F168-5988-4DEF-8E0B-12B81AC89FD0}"/>
              </a:ext>
            </a:extLst>
          </p:cNvPr>
          <p:cNvSpPr>
            <a:spLocks noGrp="1"/>
          </p:cNvSpPr>
          <p:nvPr>
            <p:ph idx="1"/>
          </p:nvPr>
        </p:nvSpPr>
        <p:spPr>
          <a:xfrm>
            <a:off x="838200" y="1385888"/>
            <a:ext cx="10515600" cy="4351338"/>
          </a:xfrm>
        </p:spPr>
        <p:txBody>
          <a:bodyPr>
            <a:normAutofit lnSpcReduction="10000"/>
          </a:bodyPr>
          <a:lstStyle/>
          <a:p>
            <a:endParaRPr lang="es-ES" sz="1500" dirty="0">
              <a:solidFill>
                <a:schemeClr val="tx1"/>
              </a:solidFill>
              <a:latin typeface="Arial" panose="020B0604020202020204" pitchFamily="34" charset="0"/>
              <a:cs typeface="Arial" panose="020B0604020202020204" pitchFamily="34" charset="0"/>
            </a:endParaRPr>
          </a:p>
          <a:p>
            <a:pPr algn="just"/>
            <a:r>
              <a:rPr lang="es-ES" sz="1500" dirty="0">
                <a:solidFill>
                  <a:schemeClr val="tx1"/>
                </a:solidFill>
                <a:latin typeface="Arial" panose="020B0604020202020204" pitchFamily="34" charset="0"/>
                <a:cs typeface="Arial" panose="020B0604020202020204" pitchFamily="34" charset="0"/>
              </a:rPr>
              <a:t>En la Unidad Temporal COVID-19 Centro City Banamex, el personal de Enfermería tiene deficiencias en cuanto al trabajo interprofesional, ya que existe un desconocimiento en cuanto a las actividades que a cada profesional le competen y por la carga de trabajo que cada vez va aumentando, las actitudes son impulsivas entre el personal y las consecuencias para los pacientes que independiente del área en el que se encuentran no favorecen su estado de salud. El personal de Enfermería se enfrenta ante diferentes barreras en el área clínica por no saber trabajar interprofesionalmente. Uno de los principales retos que se encuentra el personal de enfermería es la actual pandemia por Covid-19, donde la carga de trabajo con los pacientes es demasiada, aunado a la deficiencia del personal de salud junto con los especialistas, el no conocer las actividades que a cada personal le competen es un motivo de la mala relación que el personal de salud puede llevar y la atención que se le puede dar a los pacientes es deficiente.</a:t>
            </a:r>
          </a:p>
          <a:p>
            <a:pPr algn="just"/>
            <a:endParaRPr lang="es-ES" sz="1800" dirty="0">
              <a:latin typeface="Arial" panose="020B0604020202020204" pitchFamily="34" charset="0"/>
              <a:cs typeface="Arial" panose="020B0604020202020204" pitchFamily="34" charset="0"/>
            </a:endParaRPr>
          </a:p>
          <a:p>
            <a:pPr marL="0" indent="0" algn="just">
              <a:buNone/>
            </a:pPr>
            <a:r>
              <a:rPr lang="es-ES" sz="2400" dirty="0">
                <a:solidFill>
                  <a:schemeClr val="tx1"/>
                </a:solidFill>
                <a:latin typeface="+mj-lt"/>
                <a:cs typeface="Arial" panose="020B0604020202020204" pitchFamily="34" charset="0"/>
              </a:rPr>
              <a:t>      PREGUNTA DE INVESTIGACIÓN</a:t>
            </a:r>
          </a:p>
          <a:p>
            <a:endParaRPr lang="es-ES" sz="1800" dirty="0">
              <a:latin typeface="Arial" panose="020B0604020202020204" pitchFamily="34" charset="0"/>
              <a:cs typeface="Arial" panose="020B0604020202020204" pitchFamily="34" charset="0"/>
            </a:endParaRPr>
          </a:p>
          <a:p>
            <a:r>
              <a:rPr lang="es-ES" sz="1600" b="0" i="0" dirty="0">
                <a:solidFill>
                  <a:schemeClr val="tx1"/>
                </a:solidFill>
                <a:effectLst/>
                <a:latin typeface="Arial" panose="020B0604020202020204" pitchFamily="34" charset="0"/>
                <a:cs typeface="Arial" panose="020B0604020202020204" pitchFamily="34" charset="0"/>
              </a:rPr>
              <a:t>¿Cuál es la relación entre el conocimiento sobre el trabajo interprofesional por parte del personal de enfermería y su actitud para realizarlo?</a:t>
            </a:r>
            <a:endParaRPr lang="es-E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05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220524-AE22-4ED1-ABF3-85E407A2605D}"/>
              </a:ext>
            </a:extLst>
          </p:cNvPr>
          <p:cNvSpPr>
            <a:spLocks noGrp="1"/>
          </p:cNvSpPr>
          <p:nvPr>
            <p:ph type="title"/>
          </p:nvPr>
        </p:nvSpPr>
        <p:spPr>
          <a:xfrm>
            <a:off x="761996" y="382385"/>
            <a:ext cx="10668004" cy="1113295"/>
          </a:xfrm>
        </p:spPr>
        <p:txBody>
          <a:bodyPr anchor="b">
            <a:normAutofit/>
          </a:bodyPr>
          <a:lstStyle/>
          <a:p>
            <a:pPr algn="ctr"/>
            <a:r>
              <a:rPr lang="es-ES" dirty="0"/>
              <a:t>OBJETIVOS</a:t>
            </a:r>
            <a:endParaRPr lang="es-ES"/>
          </a:p>
        </p:txBody>
      </p:sp>
      <p:sp>
        <p:nvSpPr>
          <p:cNvPr id="3" name="Marcador de contenido 2">
            <a:extLst>
              <a:ext uri="{FF2B5EF4-FFF2-40B4-BE49-F238E27FC236}">
                <a16:creationId xmlns:a16="http://schemas.microsoft.com/office/drawing/2014/main" id="{B156C86A-C575-4A02-BF56-D7EC46CAD848}"/>
              </a:ext>
            </a:extLst>
          </p:cNvPr>
          <p:cNvSpPr>
            <a:spLocks noGrp="1"/>
          </p:cNvSpPr>
          <p:nvPr>
            <p:ph idx="1"/>
          </p:nvPr>
        </p:nvSpPr>
        <p:spPr>
          <a:xfrm>
            <a:off x="761996" y="1878065"/>
            <a:ext cx="10409587" cy="3440539"/>
          </a:xfrm>
        </p:spPr>
        <p:txBody>
          <a:bodyPr>
            <a:normAutofit/>
          </a:bodyPr>
          <a:lstStyle/>
          <a:p>
            <a:pPr marL="0" indent="0" algn="just">
              <a:buNone/>
            </a:pPr>
            <a:r>
              <a:rPr lang="es-ES" sz="1600" b="1" dirty="0">
                <a:solidFill>
                  <a:schemeClr val="tx1"/>
                </a:solidFill>
                <a:latin typeface="Arial" panose="020B0604020202020204" pitchFamily="34" charset="0"/>
                <a:cs typeface="Arial" panose="020B0604020202020204" pitchFamily="34" charset="0"/>
              </a:rPr>
              <a:t>General</a:t>
            </a:r>
          </a:p>
          <a:p>
            <a:pPr algn="just">
              <a:lnSpc>
                <a:spcPct val="150000"/>
              </a:lnSpc>
            </a:pPr>
            <a:r>
              <a:rPr lang="es-MX"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Analizar los conocimientos y actitudes  sobre el trabajo interprofesional por parte del personal de enfermería</a:t>
            </a:r>
            <a:endParaRPr lang="es-ES" sz="16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600" b="1" dirty="0">
                <a:solidFill>
                  <a:schemeClr val="tx1"/>
                </a:solidFill>
                <a:latin typeface="Arial" panose="020B0604020202020204" pitchFamily="34" charset="0"/>
                <a:ea typeface="Times New Roman" panose="02020603050405020304" pitchFamily="18" charset="0"/>
                <a:cs typeface="Arial" panose="020B0604020202020204" pitchFamily="34" charset="0"/>
              </a:rPr>
              <a:t>Específicos</a:t>
            </a:r>
          </a:p>
          <a:p>
            <a:pPr marL="342900" lvl="0" indent="-342900" algn="just">
              <a:lnSpc>
                <a:spcPct val="150000"/>
              </a:lnSpc>
              <a:buFont typeface="Symbol" panose="05050102010706020507" pitchFamily="18" charset="2"/>
              <a:buChar char=""/>
            </a:pPr>
            <a:r>
              <a:rPr lang="es-ES_tradnl"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rPr>
              <a:t>Identificar los conocimientos y actitudes   sobre el trabajo interprofesional por parte del personal de enfermería. </a:t>
            </a:r>
          </a:p>
          <a:p>
            <a:pPr marL="342900" lvl="0" indent="-342900" algn="just">
              <a:lnSpc>
                <a:spcPct val="150000"/>
              </a:lnSpc>
              <a:buFont typeface="Symbol" panose="05050102010706020507" pitchFamily="18" charset="2"/>
              <a:buChar char=""/>
            </a:pPr>
            <a:r>
              <a:rPr lang="es-ES" sz="1600" b="0" i="0" dirty="0">
                <a:solidFill>
                  <a:schemeClr val="tx1"/>
                </a:solidFill>
                <a:effectLst/>
                <a:latin typeface="Arial" panose="020B0604020202020204" pitchFamily="34" charset="0"/>
                <a:cs typeface="Arial" panose="020B0604020202020204" pitchFamily="34" charset="0"/>
              </a:rPr>
              <a:t>Relacionar entre el conocimiento sobre trabajo interprofesional por parte del personal de enfermería y su actitud para realizarlo </a:t>
            </a:r>
            <a:r>
              <a:rPr lang="es-ES_tradnl"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endParaRPr lang="es-ES" sz="16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p>
            <a:pPr>
              <a:lnSpc>
                <a:spcPct val="150000"/>
              </a:lnSpc>
            </a:pPr>
            <a:endParaRPr lang="es-ES" sz="1800" dirty="0">
              <a:effectLst/>
              <a:latin typeface="Times New Roman" panose="02020603050405020304" pitchFamily="18" charset="0"/>
              <a:ea typeface="Times New Roman" panose="02020603050405020304" pitchFamily="18" charset="0"/>
            </a:endParaRPr>
          </a:p>
          <a:p>
            <a:endParaRPr lang="es-ES" sz="24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459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721EDA-3BF7-4E2C-8E42-7382BF2A53BE}"/>
              </a:ext>
            </a:extLst>
          </p:cNvPr>
          <p:cNvSpPr>
            <a:spLocks noGrp="1"/>
          </p:cNvSpPr>
          <p:nvPr>
            <p:ph type="title"/>
          </p:nvPr>
        </p:nvSpPr>
        <p:spPr>
          <a:xfrm>
            <a:off x="2706915" y="-422156"/>
            <a:ext cx="8534399" cy="1413758"/>
          </a:xfrm>
        </p:spPr>
        <p:txBody>
          <a:bodyPr anchor="b">
            <a:normAutofit/>
          </a:bodyPr>
          <a:lstStyle/>
          <a:p>
            <a:pPr algn="ctr"/>
            <a:r>
              <a:rPr lang="es-ES" sz="4400" dirty="0"/>
              <a:t>VARIABLES E HIPOTESIS</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1246DBD-BFCA-48E3-B3FE-FB5B688DD097}"/>
              </a:ext>
            </a:extLst>
          </p:cNvPr>
          <p:cNvSpPr>
            <a:spLocks noGrp="1"/>
          </p:cNvSpPr>
          <p:nvPr>
            <p:ph idx="1"/>
          </p:nvPr>
        </p:nvSpPr>
        <p:spPr>
          <a:xfrm>
            <a:off x="2623930" y="3268458"/>
            <a:ext cx="8534400" cy="3701065"/>
          </a:xfrm>
        </p:spPr>
        <p:txBody>
          <a:bodyPr>
            <a:normAutofit/>
          </a:bodyPr>
          <a:lstStyle/>
          <a:p>
            <a:endParaRPr lang="es-ES" dirty="0"/>
          </a:p>
          <a:p>
            <a:endParaRPr lang="es-ES" dirty="0"/>
          </a:p>
          <a:p>
            <a:endParaRPr lang="es-ES" dirty="0"/>
          </a:p>
          <a:p>
            <a:pPr marL="0" indent="0">
              <a:buNone/>
            </a:pPr>
            <a:endParaRPr lang="es-ES" dirty="0"/>
          </a:p>
          <a:p>
            <a:pPr marL="0" indent="0">
              <a:buNone/>
            </a:pPr>
            <a:r>
              <a:rPr lang="es-ES" sz="1800" b="1" dirty="0">
                <a:solidFill>
                  <a:schemeClr val="tx1"/>
                </a:solidFill>
                <a:latin typeface="Arial" panose="020B0604020202020204" pitchFamily="34" charset="0"/>
                <a:cs typeface="Arial" panose="020B0604020202020204" pitchFamily="34" charset="0"/>
              </a:rPr>
              <a:t>Hipótesis:</a:t>
            </a:r>
          </a:p>
          <a:p>
            <a:pPr algn="just"/>
            <a:r>
              <a:rPr lang="es-ES" sz="1800" b="0" i="0" dirty="0">
                <a:solidFill>
                  <a:schemeClr val="tx1"/>
                </a:solidFill>
                <a:effectLst/>
                <a:latin typeface="Arial" panose="020B0604020202020204" pitchFamily="34" charset="0"/>
                <a:cs typeface="Arial" panose="020B0604020202020204" pitchFamily="34" charset="0"/>
              </a:rPr>
              <a:t>A mayor conocimiento del persona de enfermería sobre el trabajo interprofesional habrá mayor actitud para desarrollarlo</a:t>
            </a:r>
            <a:endParaRPr lang="es-ES" sz="1800" dirty="0">
              <a:solidFill>
                <a:schemeClr val="tx1"/>
              </a:solidFill>
              <a:latin typeface="Arial" panose="020B0604020202020204" pitchFamily="34" charset="0"/>
              <a:cs typeface="Arial" panose="020B0604020202020204" pitchFamily="34" charset="0"/>
            </a:endParaRPr>
          </a:p>
        </p:txBody>
      </p:sp>
      <p:graphicFrame>
        <p:nvGraphicFramePr>
          <p:cNvPr id="4" name="Tabla 4">
            <a:extLst>
              <a:ext uri="{FF2B5EF4-FFF2-40B4-BE49-F238E27FC236}">
                <a16:creationId xmlns:a16="http://schemas.microsoft.com/office/drawing/2014/main" id="{3BCDE085-BB7F-4139-853D-3BDF88A550EF}"/>
              </a:ext>
            </a:extLst>
          </p:cNvPr>
          <p:cNvGraphicFramePr>
            <a:graphicFrameLocks noGrp="1"/>
          </p:cNvGraphicFramePr>
          <p:nvPr>
            <p:extLst>
              <p:ext uri="{D42A27DB-BD31-4B8C-83A1-F6EECF244321}">
                <p14:modId xmlns:p14="http://schemas.microsoft.com/office/powerpoint/2010/main" val="1603793678"/>
              </p:ext>
            </p:extLst>
          </p:nvPr>
        </p:nvGraphicFramePr>
        <p:xfrm>
          <a:off x="3877734" y="1103125"/>
          <a:ext cx="5690336" cy="3327400"/>
        </p:xfrm>
        <a:graphic>
          <a:graphicData uri="http://schemas.openxmlformats.org/drawingml/2006/table">
            <a:tbl>
              <a:tblPr firstRow="1" bandRow="1">
                <a:tableStyleId>{5C22544A-7EE6-4342-B048-85BDC9FD1C3A}</a:tableStyleId>
              </a:tblPr>
              <a:tblGrid>
                <a:gridCol w="2845168">
                  <a:extLst>
                    <a:ext uri="{9D8B030D-6E8A-4147-A177-3AD203B41FA5}">
                      <a16:colId xmlns:a16="http://schemas.microsoft.com/office/drawing/2014/main" val="1232266949"/>
                    </a:ext>
                  </a:extLst>
                </a:gridCol>
                <a:gridCol w="2845168">
                  <a:extLst>
                    <a:ext uri="{9D8B030D-6E8A-4147-A177-3AD203B41FA5}">
                      <a16:colId xmlns:a16="http://schemas.microsoft.com/office/drawing/2014/main" val="1614718707"/>
                    </a:ext>
                  </a:extLst>
                </a:gridCol>
              </a:tblGrid>
              <a:tr h="370840">
                <a:tc>
                  <a:txBody>
                    <a:bodyPr/>
                    <a:lstStyle/>
                    <a:p>
                      <a:pPr algn="ctr"/>
                      <a:r>
                        <a:rPr lang="es-ES" sz="1600" dirty="0"/>
                        <a:t>Variables</a:t>
                      </a:r>
                    </a:p>
                  </a:txBody>
                  <a:tcPr/>
                </a:tc>
                <a:tc>
                  <a:txBody>
                    <a:bodyPr/>
                    <a:lstStyle/>
                    <a:p>
                      <a:pPr algn="ctr"/>
                      <a:r>
                        <a:rPr lang="es-ES" sz="1600" dirty="0"/>
                        <a:t>Indicadores</a:t>
                      </a:r>
                    </a:p>
                  </a:txBody>
                  <a:tcPr/>
                </a:tc>
                <a:extLst>
                  <a:ext uri="{0D108BD9-81ED-4DB2-BD59-A6C34878D82A}">
                    <a16:rowId xmlns:a16="http://schemas.microsoft.com/office/drawing/2014/main" val="1267184970"/>
                  </a:ext>
                </a:extLst>
              </a:tr>
              <a:tr h="370840">
                <a:tc>
                  <a:txBody>
                    <a:bodyPr/>
                    <a:lstStyle/>
                    <a:p>
                      <a:pPr algn="ctr"/>
                      <a:r>
                        <a:rPr lang="es-ES" sz="1600" dirty="0"/>
                        <a:t>Conocimientos</a:t>
                      </a:r>
                    </a:p>
                  </a:txBody>
                  <a:tcPr/>
                </a:tc>
                <a:tc>
                  <a:txBody>
                    <a:bodyPr/>
                    <a:lstStyle/>
                    <a:p>
                      <a:r>
                        <a:rPr lang="es-ES" sz="1600" dirty="0"/>
                        <a:t>-Aprendizaje</a:t>
                      </a:r>
                    </a:p>
                    <a:p>
                      <a:endParaRPr lang="es-ES" sz="1600" dirty="0"/>
                    </a:p>
                  </a:txBody>
                  <a:tcPr/>
                </a:tc>
                <a:extLst>
                  <a:ext uri="{0D108BD9-81ED-4DB2-BD59-A6C34878D82A}">
                    <a16:rowId xmlns:a16="http://schemas.microsoft.com/office/drawing/2014/main" val="2973008730"/>
                  </a:ext>
                </a:extLst>
              </a:tr>
              <a:tr h="370840">
                <a:tc>
                  <a:txBody>
                    <a:bodyPr/>
                    <a:lstStyle/>
                    <a:p>
                      <a:pPr algn="ctr"/>
                      <a:r>
                        <a:rPr lang="es-ES" sz="1600" dirty="0"/>
                        <a:t>Actitudes</a:t>
                      </a:r>
                    </a:p>
                  </a:txBody>
                  <a:tcPr/>
                </a:tc>
                <a:tc>
                  <a:txBody>
                    <a:bodyPr/>
                    <a:lstStyle/>
                    <a:p>
                      <a:r>
                        <a:rPr lang="es-ES" sz="1600" dirty="0"/>
                        <a:t>-Valores</a:t>
                      </a:r>
                    </a:p>
                    <a:p>
                      <a:r>
                        <a:rPr lang="es-ES" sz="1600" dirty="0"/>
                        <a:t>-Pensamientos</a:t>
                      </a:r>
                    </a:p>
                    <a:p>
                      <a:r>
                        <a:rPr lang="es-ES" sz="1600" dirty="0"/>
                        <a:t>-Expectativas</a:t>
                      </a:r>
                    </a:p>
                    <a:p>
                      <a:r>
                        <a:rPr lang="es-ES" sz="1600" dirty="0"/>
                        <a:t>-Conducta</a:t>
                      </a:r>
                    </a:p>
                  </a:txBody>
                  <a:tcPr/>
                </a:tc>
                <a:extLst>
                  <a:ext uri="{0D108BD9-81ED-4DB2-BD59-A6C34878D82A}">
                    <a16:rowId xmlns:a16="http://schemas.microsoft.com/office/drawing/2014/main" val="3256306553"/>
                  </a:ext>
                </a:extLst>
              </a:tr>
              <a:tr h="370840">
                <a:tc>
                  <a:txBody>
                    <a:bodyPr/>
                    <a:lstStyle/>
                    <a:p>
                      <a:pPr algn="ctr"/>
                      <a:r>
                        <a:rPr lang="es-ES" sz="1600" dirty="0"/>
                        <a:t>Trabajo interprofesional</a:t>
                      </a:r>
                    </a:p>
                  </a:txBody>
                  <a:tcPr/>
                </a:tc>
                <a:tc>
                  <a:txBody>
                    <a:bodyPr/>
                    <a:lstStyle/>
                    <a:p>
                      <a:r>
                        <a:rPr lang="es-ES" sz="1600" dirty="0"/>
                        <a:t>-Trabajo en equipo </a:t>
                      </a:r>
                    </a:p>
                    <a:p>
                      <a:r>
                        <a:rPr lang="es-ES" sz="1600" dirty="0"/>
                        <a:t>-Conocimientos</a:t>
                      </a:r>
                    </a:p>
                    <a:p>
                      <a:r>
                        <a:rPr lang="es-ES" sz="1600" dirty="0"/>
                        <a:t>-Comunicación </a:t>
                      </a:r>
                    </a:p>
                    <a:p>
                      <a:r>
                        <a:rPr lang="es-ES" sz="1600" dirty="0"/>
                        <a:t>-Aprendizaje interprofesional</a:t>
                      </a:r>
                    </a:p>
                    <a:p>
                      <a:r>
                        <a:rPr lang="es-ES" sz="1600" dirty="0"/>
                        <a:t>-Manejo de personal</a:t>
                      </a:r>
                    </a:p>
                  </a:txBody>
                  <a:tcPr/>
                </a:tc>
                <a:extLst>
                  <a:ext uri="{0D108BD9-81ED-4DB2-BD59-A6C34878D82A}">
                    <a16:rowId xmlns:a16="http://schemas.microsoft.com/office/drawing/2014/main" val="1110873066"/>
                  </a:ext>
                </a:extLst>
              </a:tr>
            </a:tbl>
          </a:graphicData>
        </a:graphic>
      </p:graphicFrame>
    </p:spTree>
    <p:extLst>
      <p:ext uri="{BB962C8B-B14F-4D97-AF65-F5344CB8AC3E}">
        <p14:creationId xmlns:p14="http://schemas.microsoft.com/office/powerpoint/2010/main" val="407513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2A535-E364-493E-B128-9BE4FF34BDE6}"/>
              </a:ext>
            </a:extLst>
          </p:cNvPr>
          <p:cNvSpPr>
            <a:spLocks noGrp="1"/>
          </p:cNvSpPr>
          <p:nvPr>
            <p:ph type="title"/>
          </p:nvPr>
        </p:nvSpPr>
        <p:spPr>
          <a:xfrm>
            <a:off x="1181576" y="196855"/>
            <a:ext cx="10178322" cy="757302"/>
          </a:xfrm>
        </p:spPr>
        <p:txBody>
          <a:bodyPr>
            <a:normAutofit/>
          </a:bodyPr>
          <a:lstStyle/>
          <a:p>
            <a:r>
              <a:rPr lang="es-ES" sz="3200" dirty="0"/>
              <a:t>PARAMETRIZACIÒN DE LAS VARIABLES</a:t>
            </a:r>
          </a:p>
        </p:txBody>
      </p:sp>
      <p:graphicFrame>
        <p:nvGraphicFramePr>
          <p:cNvPr id="4" name="Tabla 4">
            <a:extLst>
              <a:ext uri="{FF2B5EF4-FFF2-40B4-BE49-F238E27FC236}">
                <a16:creationId xmlns:a16="http://schemas.microsoft.com/office/drawing/2014/main" id="{2B4DF87D-F20A-42CE-A14D-736E250CAF96}"/>
              </a:ext>
            </a:extLst>
          </p:cNvPr>
          <p:cNvGraphicFramePr>
            <a:graphicFrameLocks noGrp="1"/>
          </p:cNvGraphicFramePr>
          <p:nvPr>
            <p:ph idx="1"/>
            <p:extLst>
              <p:ext uri="{D42A27DB-BD31-4B8C-83A1-F6EECF244321}">
                <p14:modId xmlns:p14="http://schemas.microsoft.com/office/powerpoint/2010/main" val="1634319516"/>
              </p:ext>
            </p:extLst>
          </p:nvPr>
        </p:nvGraphicFramePr>
        <p:xfrm>
          <a:off x="1793959" y="746760"/>
          <a:ext cx="8953556" cy="5943600"/>
        </p:xfrm>
        <a:graphic>
          <a:graphicData uri="http://schemas.openxmlformats.org/drawingml/2006/table">
            <a:tbl>
              <a:tblPr firstRow="1" bandRow="1">
                <a:tableStyleId>{5C22544A-7EE6-4342-B048-85BDC9FD1C3A}</a:tableStyleId>
              </a:tblPr>
              <a:tblGrid>
                <a:gridCol w="1453372">
                  <a:extLst>
                    <a:ext uri="{9D8B030D-6E8A-4147-A177-3AD203B41FA5}">
                      <a16:colId xmlns:a16="http://schemas.microsoft.com/office/drawing/2014/main" val="2367884332"/>
                    </a:ext>
                  </a:extLst>
                </a:gridCol>
                <a:gridCol w="1875046">
                  <a:extLst>
                    <a:ext uri="{9D8B030D-6E8A-4147-A177-3AD203B41FA5}">
                      <a16:colId xmlns:a16="http://schemas.microsoft.com/office/drawing/2014/main" val="2472776300"/>
                    </a:ext>
                  </a:extLst>
                </a:gridCol>
                <a:gridCol w="1875046">
                  <a:extLst>
                    <a:ext uri="{9D8B030D-6E8A-4147-A177-3AD203B41FA5}">
                      <a16:colId xmlns:a16="http://schemas.microsoft.com/office/drawing/2014/main" val="2330556303"/>
                    </a:ext>
                  </a:extLst>
                </a:gridCol>
                <a:gridCol w="1875046">
                  <a:extLst>
                    <a:ext uri="{9D8B030D-6E8A-4147-A177-3AD203B41FA5}">
                      <a16:colId xmlns:a16="http://schemas.microsoft.com/office/drawing/2014/main" val="1981184187"/>
                    </a:ext>
                  </a:extLst>
                </a:gridCol>
                <a:gridCol w="1875046">
                  <a:extLst>
                    <a:ext uri="{9D8B030D-6E8A-4147-A177-3AD203B41FA5}">
                      <a16:colId xmlns:a16="http://schemas.microsoft.com/office/drawing/2014/main" val="1982039921"/>
                    </a:ext>
                  </a:extLst>
                </a:gridCol>
              </a:tblGrid>
              <a:tr h="567904">
                <a:tc>
                  <a:txBody>
                    <a:bodyPr/>
                    <a:lstStyle/>
                    <a:p>
                      <a:r>
                        <a:rPr lang="es-ES" dirty="0"/>
                        <a:t>Variable</a:t>
                      </a:r>
                    </a:p>
                  </a:txBody>
                  <a:tcPr/>
                </a:tc>
                <a:tc>
                  <a:txBody>
                    <a:bodyPr/>
                    <a:lstStyle/>
                    <a:p>
                      <a:r>
                        <a:rPr lang="es-ES" dirty="0"/>
                        <a:t>Definición </a:t>
                      </a:r>
                    </a:p>
                  </a:txBody>
                  <a:tcPr/>
                </a:tc>
                <a:tc>
                  <a:txBody>
                    <a:bodyPr/>
                    <a:lstStyle/>
                    <a:p>
                      <a:r>
                        <a:rPr lang="es-ES" dirty="0"/>
                        <a:t>Indicadores</a:t>
                      </a:r>
                    </a:p>
                  </a:txBody>
                  <a:tcPr/>
                </a:tc>
                <a:tc>
                  <a:txBody>
                    <a:bodyPr/>
                    <a:lstStyle/>
                    <a:p>
                      <a:r>
                        <a:rPr lang="es-ES" dirty="0"/>
                        <a:t>Escala de medición </a:t>
                      </a:r>
                    </a:p>
                  </a:txBody>
                  <a:tcPr/>
                </a:tc>
                <a:tc>
                  <a:txBody>
                    <a:bodyPr/>
                    <a:lstStyle/>
                    <a:p>
                      <a:pPr algn="ctr"/>
                      <a:r>
                        <a:rPr lang="es-ES" dirty="0"/>
                        <a:t>Tipo</a:t>
                      </a:r>
                    </a:p>
                  </a:txBody>
                  <a:tcPr/>
                </a:tc>
                <a:extLst>
                  <a:ext uri="{0D108BD9-81ED-4DB2-BD59-A6C34878D82A}">
                    <a16:rowId xmlns:a16="http://schemas.microsoft.com/office/drawing/2014/main" val="3022916221"/>
                  </a:ext>
                </a:extLst>
              </a:tr>
              <a:tr h="2014706">
                <a:tc>
                  <a:txBody>
                    <a:bodyPr/>
                    <a:lstStyle/>
                    <a:p>
                      <a:r>
                        <a:rPr lang="es-ES" sz="1100" dirty="0">
                          <a:latin typeface="Arial" panose="020B0604020202020204" pitchFamily="34" charset="0"/>
                          <a:cs typeface="Arial" panose="020B0604020202020204" pitchFamily="34" charset="0"/>
                        </a:rPr>
                        <a:t>Conocimientos</a:t>
                      </a:r>
                    </a:p>
                  </a:txBody>
                  <a:tcPr/>
                </a:tc>
                <a:tc>
                  <a:txBody>
                    <a:bodyPr/>
                    <a:lstStyle/>
                    <a:p>
                      <a:pPr algn="just"/>
                      <a:r>
                        <a:rPr lang="es-ES" sz="1100" dirty="0">
                          <a:latin typeface="Arial" panose="020B0604020202020204" pitchFamily="34" charset="0"/>
                          <a:cs typeface="Arial" panose="020B0604020202020204" pitchFamily="34" charset="0"/>
                        </a:rPr>
                        <a:t>Se define </a:t>
                      </a:r>
                      <a:r>
                        <a:rPr lang="es-MX" sz="1100" kern="1200" dirty="0">
                          <a:solidFill>
                            <a:schemeClr val="dk1"/>
                          </a:solidFill>
                          <a:effectLst/>
                          <a:latin typeface="Arial" panose="020B0604020202020204" pitchFamily="34" charset="0"/>
                          <a:ea typeface="+mn-ea"/>
                          <a:cs typeface="Arial" panose="020B0604020202020204" pitchFamily="34" charset="0"/>
                        </a:rPr>
                        <a:t>como la información que el individuo posee en su mente, personalizada y subjetiva, relacionada con hechos, procedimientos, conceptos, interpretaciones, ideas, observaciones, juicios y elementos que pueden ser o no útiles, precisos o estructurales.</a:t>
                      </a:r>
                      <a:endParaRPr lang="es-ES" sz="1100" dirty="0">
                        <a:latin typeface="Arial" panose="020B0604020202020204" pitchFamily="34" charset="0"/>
                        <a:cs typeface="Arial" panose="020B0604020202020204" pitchFamily="34" charset="0"/>
                      </a:endParaRP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Verdadero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Falso</a:t>
                      </a:r>
                      <a:endParaRPr lang="es-ES" sz="1100" dirty="0">
                        <a:latin typeface="Arial" panose="020B0604020202020204" pitchFamily="34" charset="0"/>
                        <a:cs typeface="Arial" panose="020B0604020202020204" pitchFamily="34" charset="0"/>
                      </a:endParaRPr>
                    </a:p>
                  </a:txBody>
                  <a:tcPr/>
                </a:tc>
                <a:tc>
                  <a:txBody>
                    <a:bodyPr/>
                    <a:lstStyle/>
                    <a:p>
                      <a:r>
                        <a:rPr lang="es-ES" sz="1100" dirty="0" err="1">
                          <a:latin typeface="Arial" panose="020B0604020202020204" pitchFamily="34" charset="0"/>
                          <a:cs typeface="Arial" panose="020B0604020202020204" pitchFamily="34" charset="0"/>
                        </a:rPr>
                        <a:t>Deterministica</a:t>
                      </a:r>
                      <a:endParaRPr lang="es-ES" sz="1100" dirty="0">
                        <a:latin typeface="Arial" panose="020B0604020202020204" pitchFamily="34" charset="0"/>
                        <a:cs typeface="Arial" panose="020B0604020202020204" pitchFamily="34" charset="0"/>
                      </a:endParaRPr>
                    </a:p>
                    <a:p>
                      <a:r>
                        <a:rPr lang="es-ES" sz="1100" dirty="0">
                          <a:latin typeface="Arial" panose="020B0604020202020204" pitchFamily="34" charset="0"/>
                          <a:cs typeface="Arial" panose="020B0604020202020204" pitchFamily="34" charset="0"/>
                        </a:rPr>
                        <a:t>Ordinal</a:t>
                      </a:r>
                    </a:p>
                    <a:p>
                      <a:r>
                        <a:rPr lang="es-ES" sz="1100" dirty="0">
                          <a:latin typeface="Arial" panose="020B0604020202020204" pitchFamily="34" charset="0"/>
                          <a:cs typeface="Arial" panose="020B0604020202020204" pitchFamily="34" charset="0"/>
                        </a:rPr>
                        <a:t>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3843910930"/>
                  </a:ext>
                </a:extLst>
              </a:tr>
              <a:tr h="1419759">
                <a:tc>
                  <a:txBody>
                    <a:bodyPr/>
                    <a:lstStyle/>
                    <a:p>
                      <a:r>
                        <a:rPr lang="es-ES" sz="1100" dirty="0">
                          <a:latin typeface="Arial" panose="020B0604020202020204" pitchFamily="34" charset="0"/>
                          <a:cs typeface="Arial" panose="020B0604020202020204" pitchFamily="34" charset="0"/>
                        </a:rPr>
                        <a:t>Actitudes</a:t>
                      </a:r>
                    </a:p>
                  </a:txBody>
                  <a:tcPr/>
                </a:tc>
                <a:tc>
                  <a:txBody>
                    <a:bodyPr/>
                    <a:lstStyle/>
                    <a:p>
                      <a:r>
                        <a:rPr lang="es-ES" sz="1100" kern="1200" dirty="0">
                          <a:solidFill>
                            <a:schemeClr val="dk1"/>
                          </a:solidFill>
                          <a:effectLst/>
                          <a:latin typeface="Arial" panose="020B0604020202020204" pitchFamily="34" charset="0"/>
                          <a:ea typeface="+mn-ea"/>
                          <a:cs typeface="Arial" panose="020B0604020202020204" pitchFamily="34" charset="0"/>
                        </a:rPr>
                        <a:t>Es la disposición psíquica y nerviosa, organizada por reacciones del individuo frente a todos los objetos y situaciones con los que está relacionado</a:t>
                      </a:r>
                      <a:endParaRPr lang="es-ES" sz="1100" dirty="0">
                        <a:latin typeface="Arial" panose="020B0604020202020204" pitchFamily="34" charset="0"/>
                        <a:cs typeface="Arial" panose="020B0604020202020204" pitchFamily="34" charset="0"/>
                      </a:endParaRP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-Totalmente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-Ni de acuerdo ni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-Totalmente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endParaRPr lang="es-ES" sz="1100" dirty="0">
                        <a:latin typeface="Arial" panose="020B0604020202020204" pitchFamily="34" charset="0"/>
                        <a:cs typeface="Arial" panose="020B0604020202020204" pitchFamily="34" charset="0"/>
                      </a:endParaRPr>
                    </a:p>
                  </a:txBody>
                  <a:tcPr/>
                </a:tc>
                <a:tc>
                  <a:txBody>
                    <a:bodyPr/>
                    <a:lstStyle/>
                    <a:p>
                      <a:r>
                        <a:rPr lang="es-ES" sz="1100" dirty="0">
                          <a:latin typeface="Arial" panose="020B0604020202020204" pitchFamily="34" charset="0"/>
                          <a:cs typeface="Arial" panose="020B0604020202020204" pitchFamily="34" charset="0"/>
                        </a:rPr>
                        <a:t>Ordinal</a:t>
                      </a:r>
                    </a:p>
                    <a:p>
                      <a:r>
                        <a:rPr lang="es-ES" sz="1100" dirty="0">
                          <a:latin typeface="Arial" panose="020B0604020202020204" pitchFamily="34" charset="0"/>
                          <a:cs typeface="Arial" panose="020B0604020202020204" pitchFamily="34" charset="0"/>
                        </a:rPr>
                        <a:t>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3129849533"/>
                  </a:ext>
                </a:extLst>
              </a:tr>
              <a:tr h="1419759">
                <a:tc>
                  <a:txBody>
                    <a:bodyPr/>
                    <a:lstStyle/>
                    <a:p>
                      <a:r>
                        <a:rPr lang="es-ES" sz="1100" dirty="0">
                          <a:latin typeface="Arial" panose="020B0604020202020204" pitchFamily="34" charset="0"/>
                          <a:cs typeface="Arial" panose="020B0604020202020204" pitchFamily="34" charset="0"/>
                        </a:rPr>
                        <a:t>Trabajo interprofesional</a:t>
                      </a:r>
                    </a:p>
                  </a:txBody>
                  <a:tcPr/>
                </a:tc>
                <a:tc>
                  <a:txBody>
                    <a:bodyPr/>
                    <a:lstStyle/>
                    <a:p>
                      <a:r>
                        <a:rPr lang="es-ES" sz="1100" dirty="0">
                          <a:latin typeface="Arial" panose="020B0604020202020204" pitchFamily="34" charset="0"/>
                          <a:cs typeface="Arial" panose="020B0604020202020204" pitchFamily="34" charset="0"/>
                        </a:rPr>
                        <a:t>Colaboración de miembros de dos o más profesiones con competencias complementarias para mantener una practica colaborativa hacia objetivos comunes.</a:t>
                      </a:r>
                    </a:p>
                  </a:txBody>
                  <a:tcPr/>
                </a:tc>
                <a:tc>
                  <a:txBody>
                    <a:bodyPr/>
                    <a:lstStyle/>
                    <a:p>
                      <a:r>
                        <a:rPr lang="es-MX" sz="1100" kern="1200" dirty="0">
                          <a:solidFill>
                            <a:schemeClr val="dk1"/>
                          </a:solidFill>
                          <a:effectLst/>
                          <a:latin typeface="Arial" panose="020B0604020202020204" pitchFamily="34" charset="0"/>
                          <a:ea typeface="+mn-ea"/>
                          <a:cs typeface="Arial" panose="020B0604020202020204" pitchFamily="34" charset="0"/>
                        </a:rPr>
                        <a:t>-Totalmente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de 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-Ni de acuerdo ni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-Parcialmente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r>
                        <a:rPr lang="es-MX" sz="1100" kern="1200" dirty="0">
                          <a:solidFill>
                            <a:schemeClr val="dk1"/>
                          </a:solidFill>
                          <a:effectLst/>
                          <a:latin typeface="Arial" panose="020B0604020202020204" pitchFamily="34" charset="0"/>
                          <a:ea typeface="+mn-ea"/>
                          <a:cs typeface="Arial" panose="020B0604020202020204" pitchFamily="34" charset="0"/>
                        </a:rPr>
                        <a:t>-Totalmente en desacuerdo</a:t>
                      </a:r>
                      <a:endParaRPr lang="es-ES" sz="1100" kern="1200" dirty="0">
                        <a:solidFill>
                          <a:schemeClr val="dk1"/>
                        </a:solidFill>
                        <a:effectLst/>
                        <a:latin typeface="Arial" panose="020B0604020202020204" pitchFamily="34" charset="0"/>
                        <a:ea typeface="+mn-ea"/>
                        <a:cs typeface="Arial" panose="020B0604020202020204" pitchFamily="34" charset="0"/>
                      </a:endParaRPr>
                    </a:p>
                    <a:p>
                      <a:endParaRPr lang="es-ES" sz="1100" dirty="0">
                        <a:latin typeface="Arial" panose="020B0604020202020204" pitchFamily="34" charset="0"/>
                        <a:cs typeface="Arial" panose="020B0604020202020204" pitchFamily="34" charset="0"/>
                      </a:endParaRPr>
                    </a:p>
                  </a:txBody>
                  <a:tcPr/>
                </a:tc>
                <a:tc>
                  <a:txBody>
                    <a:bodyPr/>
                    <a:lstStyle/>
                    <a:p>
                      <a:r>
                        <a:rPr lang="es-ES" sz="1100" dirty="0">
                          <a:latin typeface="Arial" panose="020B0604020202020204" pitchFamily="34" charset="0"/>
                          <a:cs typeface="Arial" panose="020B0604020202020204" pitchFamily="34" charset="0"/>
                        </a:rPr>
                        <a:t>Ordinal discreta</a:t>
                      </a:r>
                    </a:p>
                  </a:txBody>
                  <a:tcPr/>
                </a:tc>
                <a:tc>
                  <a:txBody>
                    <a:bodyPr/>
                    <a:lstStyle/>
                    <a:p>
                      <a:pPr algn="ctr"/>
                      <a:r>
                        <a:rPr lang="es-ES" sz="1100" dirty="0">
                          <a:latin typeface="Arial" panose="020B0604020202020204" pitchFamily="34" charset="0"/>
                          <a:cs typeface="Arial" panose="020B0604020202020204" pitchFamily="34" charset="0"/>
                        </a:rPr>
                        <a:t>Cuantitativa</a:t>
                      </a:r>
                    </a:p>
                  </a:txBody>
                  <a:tcPr/>
                </a:tc>
                <a:extLst>
                  <a:ext uri="{0D108BD9-81ED-4DB2-BD59-A6C34878D82A}">
                    <a16:rowId xmlns:a16="http://schemas.microsoft.com/office/drawing/2014/main" val="1107696966"/>
                  </a:ext>
                </a:extLst>
              </a:tr>
            </a:tbl>
          </a:graphicData>
        </a:graphic>
      </p:graphicFrame>
    </p:spTree>
    <p:extLst>
      <p:ext uri="{BB962C8B-B14F-4D97-AF65-F5344CB8AC3E}">
        <p14:creationId xmlns:p14="http://schemas.microsoft.com/office/powerpoint/2010/main" val="58062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
        <p:nvSpPr>
          <p:cNvPr id="2" name="Título 1">
            <a:extLst>
              <a:ext uri="{FF2B5EF4-FFF2-40B4-BE49-F238E27FC236}">
                <a16:creationId xmlns:a16="http://schemas.microsoft.com/office/drawing/2014/main" id="{C4796877-20F0-423B-A8B4-894F88D9616E}"/>
              </a:ext>
            </a:extLst>
          </p:cNvPr>
          <p:cNvSpPr>
            <a:spLocks noGrp="1"/>
          </p:cNvSpPr>
          <p:nvPr>
            <p:ph type="title"/>
          </p:nvPr>
        </p:nvSpPr>
        <p:spPr>
          <a:xfrm>
            <a:off x="1266924" y="47824"/>
            <a:ext cx="3990455" cy="1248568"/>
          </a:xfrm>
        </p:spPr>
        <p:txBody>
          <a:bodyPr anchor="b">
            <a:normAutofit/>
          </a:bodyPr>
          <a:lstStyle/>
          <a:p>
            <a:r>
              <a:rPr lang="es-ES" sz="4700" dirty="0">
                <a:solidFill>
                  <a:srgbClr val="FFC000"/>
                </a:solidFill>
              </a:rPr>
              <a:t>METODOLOGÌA</a:t>
            </a:r>
          </a:p>
        </p:txBody>
      </p:sp>
      <p:sp>
        <p:nvSpPr>
          <p:cNvPr id="3" name="Marcador de contenido 2">
            <a:extLst>
              <a:ext uri="{FF2B5EF4-FFF2-40B4-BE49-F238E27FC236}">
                <a16:creationId xmlns:a16="http://schemas.microsoft.com/office/drawing/2014/main" id="{29694EC8-0775-47AF-8D48-B40DD6738EB8}"/>
              </a:ext>
            </a:extLst>
          </p:cNvPr>
          <p:cNvSpPr>
            <a:spLocks noGrp="1"/>
          </p:cNvSpPr>
          <p:nvPr>
            <p:ph idx="1"/>
          </p:nvPr>
        </p:nvSpPr>
        <p:spPr>
          <a:xfrm>
            <a:off x="1156607" y="1920676"/>
            <a:ext cx="5217689" cy="3989794"/>
          </a:xfrm>
        </p:spPr>
        <p:txBody>
          <a:bodyPr anchor="ctr">
            <a:normAutofit fontScale="62500" lnSpcReduction="20000"/>
          </a:bodyPr>
          <a:lstStyle/>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Alcance de la investigación y diseño de investigación           </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Es un estudio con enfoque cuantitativo de tipo: transversal, descriptivo, analítico</a:t>
            </a:r>
            <a:r>
              <a:rPr lang="es-MX" sz="26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a:t>
            </a:r>
            <a:r>
              <a:rPr lang="es-MX" sz="2600" dirty="0">
                <a:effectLst/>
                <a:latin typeface="Arial" panose="020B0604020202020204" pitchFamily="34" charset="0"/>
                <a:ea typeface="Times New Roman" panose="02020603050405020304" pitchFamily="18" charset="0"/>
                <a:cs typeface="Arial" panose="020B0604020202020204" pitchFamily="34" charset="0"/>
              </a:rPr>
              <a:t> </a:t>
            </a:r>
            <a:endParaRPr lang="es-ES" sz="260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Población y muestra </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60 Enfermeras y Enfermeros con una muestra </a:t>
            </a:r>
            <a:r>
              <a:rPr lang="es-MX" sz="2600" dirty="0">
                <a:latin typeface="Arial" panose="020B0604020202020204" pitchFamily="34" charset="0"/>
                <a:ea typeface="Times New Roman" panose="02020603050405020304" pitchFamily="18" charset="0"/>
                <a:cs typeface="Arial" panose="020B0604020202020204" pitchFamily="34" charset="0"/>
              </a:rPr>
              <a:t>de 50 enfermeras y enfermeros.</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s-MX" sz="2600" dirty="0">
                <a:effectLst/>
                <a:latin typeface="Arial" panose="020B0604020202020204" pitchFamily="34" charset="0"/>
                <a:ea typeface="Times New Roman" panose="02020603050405020304" pitchFamily="18" charset="0"/>
                <a:cs typeface="Arial" panose="020B0604020202020204" pitchFamily="34" charset="0"/>
              </a:rPr>
              <a:t>Criterios de inclusión</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effectLst/>
                <a:latin typeface="Arial" panose="020B0604020202020204" pitchFamily="34" charset="0"/>
                <a:ea typeface="Times New Roman" panose="02020603050405020304" pitchFamily="18" charset="0"/>
                <a:cs typeface="Arial" panose="020B0604020202020204" pitchFamily="34" charset="0"/>
              </a:rPr>
              <a:t>Enfermeras </a:t>
            </a:r>
            <a:r>
              <a:rPr lang="es-MX" sz="2600" dirty="0">
                <a:latin typeface="Arial" panose="020B0604020202020204" pitchFamily="34" charset="0"/>
                <a:ea typeface="Times New Roman" panose="02020603050405020304" pitchFamily="18" charset="0"/>
                <a:cs typeface="Arial" panose="020B0604020202020204" pitchFamily="34" charset="0"/>
              </a:rPr>
              <a:t>y Enfermeros</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latin typeface="Arial" panose="020B0604020202020204" pitchFamily="34" charset="0"/>
                <a:ea typeface="Times New Roman" panose="02020603050405020304" pitchFamily="18" charset="0"/>
                <a:cs typeface="Arial" panose="020B0604020202020204" pitchFamily="34" charset="0"/>
              </a:rPr>
              <a:t>Enfermeros  del turno </a:t>
            </a:r>
            <a:r>
              <a:rPr lang="es-MX" sz="2600" dirty="0">
                <a:effectLst/>
                <a:latin typeface="Arial" panose="020B0604020202020204" pitchFamily="34" charset="0"/>
                <a:ea typeface="Times New Roman" panose="02020603050405020304" pitchFamily="18" charset="0"/>
                <a:cs typeface="Arial" panose="020B0604020202020204" pitchFamily="34" charset="0"/>
              </a:rPr>
              <a:t>matutino</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2600" dirty="0">
                <a:latin typeface="Arial" panose="020B0604020202020204" pitchFamily="34" charset="0"/>
                <a:ea typeface="Times New Roman" panose="02020603050405020304" pitchFamily="18" charset="0"/>
                <a:cs typeface="Arial" panose="020B0604020202020204" pitchFamily="34" charset="0"/>
              </a:rPr>
              <a:t>Enfermeros</a:t>
            </a:r>
            <a:r>
              <a:rPr lang="es-MX" sz="2600" dirty="0">
                <a:effectLst/>
                <a:latin typeface="Arial" panose="020B0604020202020204" pitchFamily="34" charset="0"/>
                <a:ea typeface="Times New Roman" panose="02020603050405020304" pitchFamily="18" charset="0"/>
                <a:cs typeface="Arial" panose="020B0604020202020204" pitchFamily="34" charset="0"/>
              </a:rPr>
              <a:t> que deseen participar</a:t>
            </a:r>
            <a:endParaRPr lang="es-ES" sz="26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endParaRPr lang="es-MX" sz="1800" dirty="0">
              <a:effectLst/>
              <a:latin typeface="Arial" panose="020B0604020202020204" pitchFamily="34" charset="0"/>
              <a:ea typeface="Times New Roman" panose="02020603050405020304" pitchFamily="18" charset="0"/>
            </a:endParaRPr>
          </a:p>
        </p:txBody>
      </p:sp>
      <p:sp>
        <p:nvSpPr>
          <p:cNvPr id="4" name="CuadroTexto 3">
            <a:extLst>
              <a:ext uri="{FF2B5EF4-FFF2-40B4-BE49-F238E27FC236}">
                <a16:creationId xmlns:a16="http://schemas.microsoft.com/office/drawing/2014/main" id="{62CC9EB8-74BF-4F28-8D9C-F8D86532153F}"/>
              </a:ext>
            </a:extLst>
          </p:cNvPr>
          <p:cNvSpPr txBox="1"/>
          <p:nvPr/>
        </p:nvSpPr>
        <p:spPr>
          <a:xfrm>
            <a:off x="7003125" y="1742876"/>
            <a:ext cx="4437878" cy="279307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MX" sz="1500" dirty="0">
                <a:effectLst/>
                <a:latin typeface="Arial" panose="020B0604020202020204" pitchFamily="34" charset="0"/>
                <a:ea typeface="Times New Roman" panose="02020603050405020304" pitchFamily="18" charset="0"/>
                <a:cs typeface="Arial" panose="020B0604020202020204" pitchFamily="34" charset="0"/>
              </a:rPr>
              <a:t>Criterios de exclusión </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 del</a:t>
            </a:r>
            <a:r>
              <a:rPr lang="es-MX" sz="1500" dirty="0">
                <a:effectLst/>
                <a:latin typeface="Arial" panose="020B0604020202020204" pitchFamily="34" charset="0"/>
                <a:ea typeface="Times New Roman" panose="02020603050405020304" pitchFamily="18" charset="0"/>
                <a:cs typeface="Arial" panose="020B0604020202020204" pitchFamily="34" charset="0"/>
              </a:rPr>
              <a:t> turno vespertino y nocturno</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Personas que no sean de Enfermería</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285750" indent="-285750" algn="just">
              <a:lnSpc>
                <a:spcPct val="150000"/>
              </a:lnSpc>
              <a:buFont typeface="Arial" panose="020B0604020202020204" pitchFamily="34" charset="0"/>
              <a:buChar char="•"/>
            </a:pPr>
            <a:r>
              <a:rPr lang="es-MX" sz="1500" dirty="0">
                <a:effectLst/>
                <a:latin typeface="Arial" panose="020B0604020202020204" pitchFamily="34" charset="0"/>
                <a:ea typeface="Times New Roman" panose="02020603050405020304" pitchFamily="18" charset="0"/>
                <a:cs typeface="Arial" panose="020B0604020202020204" pitchFamily="34" charset="0"/>
              </a:rPr>
              <a:t>Criterios de eliminación </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a:t>
            </a:r>
            <a:r>
              <a:rPr lang="es-MX" sz="1500" dirty="0">
                <a:effectLst/>
                <a:latin typeface="Arial" panose="020B0604020202020204" pitchFamily="34" charset="0"/>
                <a:ea typeface="Times New Roman" panose="02020603050405020304" pitchFamily="18" charset="0"/>
                <a:cs typeface="Arial" panose="020B0604020202020204" pitchFamily="34" charset="0"/>
              </a:rPr>
              <a:t> que no llenen adecuadamente el instrumento.</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latin typeface="Arial" panose="020B0604020202020204" pitchFamily="34" charset="0"/>
                <a:ea typeface="Times New Roman" panose="02020603050405020304" pitchFamily="18" charset="0"/>
                <a:cs typeface="Arial" panose="020B0604020202020204" pitchFamily="34" charset="0"/>
              </a:rPr>
              <a:t>Enfermeros</a:t>
            </a:r>
            <a:r>
              <a:rPr lang="es-MX" sz="1500" dirty="0">
                <a:effectLst/>
                <a:latin typeface="Arial" panose="020B0604020202020204" pitchFamily="34" charset="0"/>
                <a:ea typeface="Times New Roman" panose="02020603050405020304" pitchFamily="18" charset="0"/>
                <a:cs typeface="Arial" panose="020B0604020202020204" pitchFamily="34" charset="0"/>
              </a:rPr>
              <a:t> que no deseen participar</a:t>
            </a:r>
            <a:endParaRPr lang="es-ES" sz="1500" dirty="0">
              <a:effectLst/>
              <a:latin typeface="Arial" panose="020B0604020202020204" pitchFamily="34" charset="0"/>
              <a:ea typeface="Times New Roman" panose="02020603050405020304" pitchFamily="18" charset="0"/>
              <a:cs typeface="Arial" panose="020B0604020202020204" pitchFamily="34" charset="0"/>
            </a:endParaRPr>
          </a:p>
          <a:p>
            <a:endParaRPr lang="es-ES" dirty="0"/>
          </a:p>
        </p:txBody>
      </p:sp>
    </p:spTree>
    <p:extLst>
      <p:ext uri="{BB962C8B-B14F-4D97-AF65-F5344CB8AC3E}">
        <p14:creationId xmlns:p14="http://schemas.microsoft.com/office/powerpoint/2010/main" val="9296305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96877-20F0-423B-A8B4-894F88D9616E}"/>
              </a:ext>
            </a:extLst>
          </p:cNvPr>
          <p:cNvSpPr>
            <a:spLocks noGrp="1"/>
          </p:cNvSpPr>
          <p:nvPr>
            <p:ph type="title"/>
          </p:nvPr>
        </p:nvSpPr>
        <p:spPr>
          <a:xfrm>
            <a:off x="1019389" y="-151484"/>
            <a:ext cx="3990455" cy="1248568"/>
          </a:xfrm>
        </p:spPr>
        <p:txBody>
          <a:bodyPr anchor="b">
            <a:normAutofit/>
          </a:bodyPr>
          <a:lstStyle/>
          <a:p>
            <a:r>
              <a:rPr lang="es-ES" sz="4700" dirty="0"/>
              <a:t>METODOLOGÌA</a:t>
            </a:r>
          </a:p>
        </p:txBody>
      </p:sp>
      <p:sp>
        <p:nvSpPr>
          <p:cNvPr id="3" name="Marcador de contenido 2">
            <a:extLst>
              <a:ext uri="{FF2B5EF4-FFF2-40B4-BE49-F238E27FC236}">
                <a16:creationId xmlns:a16="http://schemas.microsoft.com/office/drawing/2014/main" id="{29694EC8-0775-47AF-8D48-B40DD6738EB8}"/>
              </a:ext>
            </a:extLst>
          </p:cNvPr>
          <p:cNvSpPr>
            <a:spLocks noGrp="1"/>
          </p:cNvSpPr>
          <p:nvPr>
            <p:ph idx="1"/>
          </p:nvPr>
        </p:nvSpPr>
        <p:spPr>
          <a:xfrm>
            <a:off x="1450252" y="1233714"/>
            <a:ext cx="9601200" cy="5169020"/>
          </a:xfrm>
        </p:spPr>
        <p:txBody>
          <a:bodyPr anchor="ctr">
            <a:normAutofit fontScale="92500" lnSpcReduction="20000"/>
          </a:bodyPr>
          <a:lstStyle/>
          <a:p>
            <a:pPr algn="just">
              <a:lnSpc>
                <a:spcPct val="150000"/>
              </a:lnSpc>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Instrumento de medici</a:t>
            </a: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ón</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Instrumento elaborado por Liliana Magaña, con 3 apartados en el cual el primero integrará datos sociodemográficos, en el segundo 15 preguntas con opción múltiple y el tercero con 20 preguntas en escala tipo </a:t>
            </a:r>
            <a:r>
              <a:rPr lang="es-MX"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likert</a:t>
            </a: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en donde los valores van desde 5 opciones (Totalmente de acuerdo, parcialmente en acuerdo, ni de acuerdo ni en desacuerdo, parcialmente en desacuerdo, totalmente en desacuerdo). </a:t>
            </a:r>
          </a:p>
          <a:p>
            <a:pPr algn="just">
              <a:lnSpc>
                <a:spcPct val="150000"/>
              </a:lnSpc>
            </a:pP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Confiabilidad</a:t>
            </a:r>
            <a:endPar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90%</a:t>
            </a:r>
          </a:p>
          <a:p>
            <a:pPr algn="just">
              <a:lnSpc>
                <a:spcPct val="150000"/>
              </a:lnSpc>
            </a:pPr>
            <a:r>
              <a:rPr lang="es-MX" sz="1500" dirty="0">
                <a:solidFill>
                  <a:schemeClr val="tx1"/>
                </a:solidFill>
                <a:latin typeface="Arial" panose="020B0604020202020204" pitchFamily="34" charset="0"/>
                <a:ea typeface="Times New Roman" panose="02020603050405020304" pitchFamily="18" charset="0"/>
                <a:cs typeface="Arial" panose="020B0604020202020204" pitchFamily="34" charset="0"/>
              </a:rPr>
              <a:t>Aspectos éticos</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 la declaración de </a:t>
            </a:r>
            <a:r>
              <a:rPr lang="es-MX"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Helshinky</a:t>
            </a: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se retomaron los principios bioéticos de autonomía, beneficencia, justicia y no maleficencia. </a:t>
            </a:r>
          </a:p>
          <a:p>
            <a:pPr algn="just">
              <a:lnSpc>
                <a:spcPct val="150000"/>
              </a:lnSpc>
            </a:pP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Análisis de datos</a:t>
            </a:r>
          </a:p>
          <a:p>
            <a:pPr marL="0" indent="0" algn="just">
              <a:lnSpc>
                <a:spcPct val="150000"/>
              </a:lnSpc>
              <a:buNone/>
            </a:pP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Se elaborará una base de datos en el programa SPSS versión 18, así mismo utilizando el programa Excel </a:t>
            </a:r>
            <a:r>
              <a:rPr lang="es-ES" sz="150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version</a:t>
            </a:r>
            <a:r>
              <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2013 para tablas y gráficas.</a:t>
            </a:r>
          </a:p>
          <a:p>
            <a:pPr marL="0" indent="0" algn="just">
              <a:lnSpc>
                <a:spcPct val="150000"/>
              </a:lnSpc>
              <a:buNone/>
            </a:pPr>
            <a:r>
              <a:rPr lang="es-MX"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 la Ley general de salud se retomaron el titulo segundo, sistema nacional de salud, titulo tercero prestación de los servicios de salud, capitulo II, titulo quinto , investigación para la salud.</a:t>
            </a:r>
            <a:endParaRPr lang="es-ES" sz="15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buNone/>
            </a:pPr>
            <a:endParaRPr lang="es-MX" sz="1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898230756"/>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428</TotalTime>
  <Words>1162</Words>
  <Application>Microsoft Office PowerPoint</Application>
  <PresentationFormat>Panorámica</PresentationFormat>
  <Paragraphs>115</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Gill Sans MT</vt:lpstr>
      <vt:lpstr>Impact</vt:lpstr>
      <vt:lpstr>Symbol</vt:lpstr>
      <vt:lpstr>Times New Roman</vt:lpstr>
      <vt:lpstr>Distintivo</vt:lpstr>
      <vt:lpstr>DIPLOMADO  ADMINISTRACIÓN DE HOSPITALES </vt:lpstr>
      <vt:lpstr>ANTECEDENTES</vt:lpstr>
      <vt:lpstr>INTRODUCCÌÓN</vt:lpstr>
      <vt:lpstr>PLANTEAMIENTO DEL PROBLEMA </vt:lpstr>
      <vt:lpstr>OBJETIVOS</vt:lpstr>
      <vt:lpstr>VARIABLES E HIPOTESIS</vt:lpstr>
      <vt:lpstr>PARAMETRIZACIÒN DE LAS VARIABLES</vt:lpstr>
      <vt:lpstr>METODOLOGÌA</vt:lpstr>
      <vt:lpstr>METODOLOGÌA</vt:lpstr>
      <vt:lpstr>CRONOGRAMA DE ACTIVIDADES</vt:lpstr>
      <vt:lpstr>INSTRUMENTO</vt:lpstr>
      <vt:lpstr>INSTRUMENTO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JANETH MAGAÑA LOPEZ</dc:creator>
  <cp:lastModifiedBy>LUZ JANETH MAGAÑA LOPEZ</cp:lastModifiedBy>
  <cp:revision>27</cp:revision>
  <dcterms:created xsi:type="dcterms:W3CDTF">2021-05-07T15:19:57Z</dcterms:created>
  <dcterms:modified xsi:type="dcterms:W3CDTF">2021-09-04T14:17:29Z</dcterms:modified>
</cp:coreProperties>
</file>