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3"/>
  </p:notesMasterIdLst>
  <p:sldIdLst>
    <p:sldId id="288" r:id="rId6"/>
    <p:sldId id="270" r:id="rId7"/>
    <p:sldId id="290" r:id="rId8"/>
    <p:sldId id="289" r:id="rId9"/>
    <p:sldId id="275" r:id="rId10"/>
    <p:sldId id="296" r:id="rId11"/>
    <p:sldId id="297" r:id="rId12"/>
    <p:sldId id="298" r:id="rId13"/>
    <p:sldId id="299" r:id="rId14"/>
    <p:sldId id="291" r:id="rId15"/>
    <p:sldId id="300" r:id="rId16"/>
    <p:sldId id="301" r:id="rId17"/>
    <p:sldId id="302" r:id="rId18"/>
    <p:sldId id="304" r:id="rId19"/>
    <p:sldId id="303" r:id="rId20"/>
    <p:sldId id="305" r:id="rId21"/>
    <p:sldId id="306" r:id="rId22"/>
    <p:sldId id="307" r:id="rId23"/>
    <p:sldId id="313" r:id="rId24"/>
    <p:sldId id="309" r:id="rId25"/>
    <p:sldId id="314" r:id="rId26"/>
    <p:sldId id="315" r:id="rId27"/>
    <p:sldId id="310" r:id="rId28"/>
    <p:sldId id="312" r:id="rId29"/>
    <p:sldId id="308" r:id="rId30"/>
    <p:sldId id="311" r:id="rId31"/>
    <p:sldId id="293"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3F"/>
    <a:srgbClr val="00AF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4" autoAdjust="0"/>
    <p:restoredTop sz="94660"/>
  </p:normalViewPr>
  <p:slideViewPr>
    <p:cSldViewPr snapToGrid="0" showGuides="1">
      <p:cViewPr varScale="1">
        <p:scale>
          <a:sx n="73" d="100"/>
          <a:sy n="73" d="100"/>
        </p:scale>
        <p:origin x="3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4D579-7235-4F0C-8D0E-39EF7D2A7B99}" type="datetimeFigureOut">
              <a:rPr lang="es-CO" smtClean="0"/>
              <a:t>8/06/2023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D4BCF-8FD9-4CB7-8F82-012B4582B4B7}" type="slidenum">
              <a:rPr lang="es-CO" smtClean="0"/>
              <a:t>‹Nº›</a:t>
            </a:fld>
            <a:endParaRPr lang="es-CO"/>
          </a:p>
        </p:txBody>
      </p:sp>
    </p:spTree>
    <p:extLst>
      <p:ext uri="{BB962C8B-B14F-4D97-AF65-F5344CB8AC3E}">
        <p14:creationId xmlns:p14="http://schemas.microsoft.com/office/powerpoint/2010/main" val="333280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A6AD6-05F7-4F97-BF86-734AC22F19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43A2E81-9B9F-49F8-9B00-ECFD6DE4A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918BE5E-72B0-46BF-8333-E0A4FA1C6BE8}"/>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5" name="Marcador de pie de página 4">
            <a:extLst>
              <a:ext uri="{FF2B5EF4-FFF2-40B4-BE49-F238E27FC236}">
                <a16:creationId xmlns:a16="http://schemas.microsoft.com/office/drawing/2014/main" id="{D97B481F-8C2F-44C0-ADDC-800AB8457A8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BA1A16A-7C57-4FA1-A836-DB19D6233C2D}"/>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391638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59B26-3D7C-4A3C-99AC-AFE27F7F44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92739A1-3FCE-4EEA-BF5D-D71395474D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2F355F2-F563-4731-9B4C-D8DF796D8893}"/>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5" name="Marcador de pie de página 4">
            <a:extLst>
              <a:ext uri="{FF2B5EF4-FFF2-40B4-BE49-F238E27FC236}">
                <a16:creationId xmlns:a16="http://schemas.microsoft.com/office/drawing/2014/main" id="{FE36909D-C397-40F2-BB98-046DC6727B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3FA0BFC-49F6-4058-BD03-DC49AB558495}"/>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11726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F1AEC71-9A68-4087-B5EE-B61519A83B9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F0C6426-516E-4028-B30F-0B73C873B57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6755818-8771-4B8B-B6AD-33A8F9CB33AC}"/>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5" name="Marcador de pie de página 4">
            <a:extLst>
              <a:ext uri="{FF2B5EF4-FFF2-40B4-BE49-F238E27FC236}">
                <a16:creationId xmlns:a16="http://schemas.microsoft.com/office/drawing/2014/main" id="{8B6B50E5-179B-406D-BCC5-C538281632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1FC191A-EDFB-4256-BB19-88A33833FCFE}"/>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403956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72550-155B-BB47-A5F2-19DC99BD01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1016C24-1F2C-8E47-98DE-BABE1907D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C81CE39-596F-5944-ACCC-284C8E759CE4}"/>
              </a:ext>
            </a:extLst>
          </p:cNvPr>
          <p:cNvSpPr>
            <a:spLocks noGrp="1"/>
          </p:cNvSpPr>
          <p:nvPr>
            <p:ph type="dt" sz="half" idx="10"/>
          </p:nvPr>
        </p:nvSpPr>
        <p:spPr/>
        <p:txBody>
          <a:bodyPr/>
          <a:lstStyle/>
          <a:p>
            <a:fld id="{7AF63AD9-091F-419F-B647-23C860EAAB36}" type="datetime1">
              <a:rPr lang="es-CO" smtClean="0"/>
              <a:t>8/06/2023</a:t>
            </a:fld>
            <a:endParaRPr lang="es-CO"/>
          </a:p>
        </p:txBody>
      </p:sp>
      <p:sp>
        <p:nvSpPr>
          <p:cNvPr id="5" name="Marcador de pie de página 4">
            <a:extLst>
              <a:ext uri="{FF2B5EF4-FFF2-40B4-BE49-F238E27FC236}">
                <a16:creationId xmlns:a16="http://schemas.microsoft.com/office/drawing/2014/main" id="{947ED489-A82F-3B47-B0E8-D572A25B90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8BBDE3-116F-6D4E-87F7-01875C3DFD5F}"/>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3208605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780CE-6096-4943-8A7E-6791FF275DA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015530E-18A9-D54A-8A16-5180F33C6BC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EC86F00-9322-904D-A68C-0C00B0D1F0AD}"/>
              </a:ext>
            </a:extLst>
          </p:cNvPr>
          <p:cNvSpPr>
            <a:spLocks noGrp="1"/>
          </p:cNvSpPr>
          <p:nvPr>
            <p:ph type="dt" sz="half" idx="10"/>
          </p:nvPr>
        </p:nvSpPr>
        <p:spPr/>
        <p:txBody>
          <a:bodyPr/>
          <a:lstStyle/>
          <a:p>
            <a:fld id="{127BD269-C6F5-4C55-A6AD-29D1464F7885}" type="datetime1">
              <a:rPr lang="es-CO" smtClean="0"/>
              <a:t>8/06/2023</a:t>
            </a:fld>
            <a:endParaRPr lang="es-CO"/>
          </a:p>
        </p:txBody>
      </p:sp>
      <p:sp>
        <p:nvSpPr>
          <p:cNvPr id="5" name="Marcador de pie de página 4">
            <a:extLst>
              <a:ext uri="{FF2B5EF4-FFF2-40B4-BE49-F238E27FC236}">
                <a16:creationId xmlns:a16="http://schemas.microsoft.com/office/drawing/2014/main" id="{BD719DA1-9349-BF46-8B1C-508ACEEF08A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9FE18EB-9A05-5F44-82D3-E762F5623D95}"/>
              </a:ext>
            </a:extLst>
          </p:cNvPr>
          <p:cNvSpPr>
            <a:spLocks noGrp="1"/>
          </p:cNvSpPr>
          <p:nvPr>
            <p:ph type="sldNum" sz="quarter" idx="12"/>
          </p:nvPr>
        </p:nvSpPr>
        <p:spPr>
          <a:xfrm>
            <a:off x="9223830" y="6139907"/>
            <a:ext cx="2743200" cy="365125"/>
          </a:xfrm>
        </p:spPr>
        <p:txBody>
          <a:bodyPr/>
          <a:lstStyle>
            <a:lvl1pPr>
              <a:defRPr sz="2400">
                <a:solidFill>
                  <a:schemeClr val="bg1">
                    <a:lumMod val="75000"/>
                  </a:schemeClr>
                </a:solidFill>
                <a:latin typeface="ApexSansMediumT" panose="02000503000000020004" pitchFamily="50" charset="0"/>
              </a:defRPr>
            </a:lvl1pPr>
          </a:lstStyle>
          <a:p>
            <a:fld id="{4BE1212F-E330-2248-8DAA-459415628544}" type="slidenum">
              <a:rPr lang="es-CO" smtClean="0"/>
              <a:pPr/>
              <a:t>‹Nº›</a:t>
            </a:fld>
            <a:endParaRPr lang="es-CO"/>
          </a:p>
        </p:txBody>
      </p:sp>
    </p:spTree>
    <p:extLst>
      <p:ext uri="{BB962C8B-B14F-4D97-AF65-F5344CB8AC3E}">
        <p14:creationId xmlns:p14="http://schemas.microsoft.com/office/powerpoint/2010/main" val="911866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2881F-8657-6749-9696-9A3563AE99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E37E6DB-78E8-2443-83BF-E87C621CA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99FBEEB-1987-EB44-B498-07A5499E7E25}"/>
              </a:ext>
            </a:extLst>
          </p:cNvPr>
          <p:cNvSpPr>
            <a:spLocks noGrp="1"/>
          </p:cNvSpPr>
          <p:nvPr>
            <p:ph type="dt" sz="half" idx="10"/>
          </p:nvPr>
        </p:nvSpPr>
        <p:spPr/>
        <p:txBody>
          <a:bodyPr/>
          <a:lstStyle/>
          <a:p>
            <a:fld id="{0E6A93A5-83B0-4141-BD04-D3499E9EE70F}" type="datetime1">
              <a:rPr lang="es-CO" smtClean="0"/>
              <a:t>8/06/2023</a:t>
            </a:fld>
            <a:endParaRPr lang="es-CO"/>
          </a:p>
        </p:txBody>
      </p:sp>
      <p:sp>
        <p:nvSpPr>
          <p:cNvPr id="5" name="Marcador de pie de página 4">
            <a:extLst>
              <a:ext uri="{FF2B5EF4-FFF2-40B4-BE49-F238E27FC236}">
                <a16:creationId xmlns:a16="http://schemas.microsoft.com/office/drawing/2014/main" id="{13AC3E06-9840-2343-88C9-EA2ECAABAC0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C237908-F719-7846-AB65-C3F47122685A}"/>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202154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71E0C-3F05-8947-9026-7A9BA7A8669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D9C1C82-CC0C-C740-A33A-948509EFF5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1F67068-04F7-514D-B85F-E1063C7DE8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3755E8E-C304-AB49-AF08-12AFE1CCB755}"/>
              </a:ext>
            </a:extLst>
          </p:cNvPr>
          <p:cNvSpPr>
            <a:spLocks noGrp="1"/>
          </p:cNvSpPr>
          <p:nvPr>
            <p:ph type="dt" sz="half" idx="10"/>
          </p:nvPr>
        </p:nvSpPr>
        <p:spPr/>
        <p:txBody>
          <a:bodyPr/>
          <a:lstStyle/>
          <a:p>
            <a:fld id="{29AA2765-B849-4B31-BFFA-165D160CB0B3}" type="datetime1">
              <a:rPr lang="es-CO" smtClean="0"/>
              <a:t>8/06/2023</a:t>
            </a:fld>
            <a:endParaRPr lang="es-CO"/>
          </a:p>
        </p:txBody>
      </p:sp>
      <p:sp>
        <p:nvSpPr>
          <p:cNvPr id="6" name="Marcador de pie de página 5">
            <a:extLst>
              <a:ext uri="{FF2B5EF4-FFF2-40B4-BE49-F238E27FC236}">
                <a16:creationId xmlns:a16="http://schemas.microsoft.com/office/drawing/2014/main" id="{89900490-094F-D74A-9448-2E10AA0598B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2AF8ECD-A5B3-E04E-89B4-0A398D01C518}"/>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2881062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15277-40CF-1148-ACD3-3A452627458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40E357A-D5D3-1C45-B54F-D5866AED3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9C9D5F0-354E-B146-BAEA-9E14015F13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A1284C5-794A-D64C-9708-8E0A029E7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265D06-F89B-2745-B32C-C2E53CA292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B4F51DF-EE42-DB49-9F57-E6E89103669A}"/>
              </a:ext>
            </a:extLst>
          </p:cNvPr>
          <p:cNvSpPr>
            <a:spLocks noGrp="1"/>
          </p:cNvSpPr>
          <p:nvPr>
            <p:ph type="dt" sz="half" idx="10"/>
          </p:nvPr>
        </p:nvSpPr>
        <p:spPr/>
        <p:txBody>
          <a:bodyPr/>
          <a:lstStyle/>
          <a:p>
            <a:fld id="{020A8FE4-AB26-41CB-85A9-F514FB9F1BCD}" type="datetime1">
              <a:rPr lang="es-CO" smtClean="0"/>
              <a:t>8/06/2023</a:t>
            </a:fld>
            <a:endParaRPr lang="es-CO"/>
          </a:p>
        </p:txBody>
      </p:sp>
      <p:sp>
        <p:nvSpPr>
          <p:cNvPr id="8" name="Marcador de pie de página 7">
            <a:extLst>
              <a:ext uri="{FF2B5EF4-FFF2-40B4-BE49-F238E27FC236}">
                <a16:creationId xmlns:a16="http://schemas.microsoft.com/office/drawing/2014/main" id="{1AD8E2A2-D2A8-1449-8E23-AA4C0905149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A9BFD1D-4394-4544-88B8-E13849D713CD}"/>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100291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AAD74-B18A-4D40-9721-0A80A149208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1B0F486-46B8-C543-9D6F-BF16CF2346B0}"/>
              </a:ext>
            </a:extLst>
          </p:cNvPr>
          <p:cNvSpPr>
            <a:spLocks noGrp="1"/>
          </p:cNvSpPr>
          <p:nvPr>
            <p:ph type="dt" sz="half" idx="10"/>
          </p:nvPr>
        </p:nvSpPr>
        <p:spPr/>
        <p:txBody>
          <a:bodyPr/>
          <a:lstStyle/>
          <a:p>
            <a:fld id="{FD7F5FB3-397C-447C-9331-1751BE26717A}" type="datetime1">
              <a:rPr lang="es-CO" smtClean="0"/>
              <a:t>8/06/2023</a:t>
            </a:fld>
            <a:endParaRPr lang="es-CO"/>
          </a:p>
        </p:txBody>
      </p:sp>
      <p:sp>
        <p:nvSpPr>
          <p:cNvPr id="4" name="Marcador de pie de página 3">
            <a:extLst>
              <a:ext uri="{FF2B5EF4-FFF2-40B4-BE49-F238E27FC236}">
                <a16:creationId xmlns:a16="http://schemas.microsoft.com/office/drawing/2014/main" id="{04DD6047-FDCB-2E4E-8873-BE7F63DB9D3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93A37F5-A372-7D40-843B-4E07B397A179}"/>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1404618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1B6183A-2D86-2645-B1C1-6CA91846A2FD}"/>
              </a:ext>
            </a:extLst>
          </p:cNvPr>
          <p:cNvSpPr>
            <a:spLocks noGrp="1"/>
          </p:cNvSpPr>
          <p:nvPr>
            <p:ph type="dt" sz="half" idx="10"/>
          </p:nvPr>
        </p:nvSpPr>
        <p:spPr/>
        <p:txBody>
          <a:bodyPr/>
          <a:lstStyle/>
          <a:p>
            <a:fld id="{4B452E67-2336-461C-ABC1-52AB2CA3F7DF}" type="datetime1">
              <a:rPr lang="es-CO" smtClean="0"/>
              <a:t>8/06/2023</a:t>
            </a:fld>
            <a:endParaRPr lang="es-CO"/>
          </a:p>
        </p:txBody>
      </p:sp>
      <p:sp>
        <p:nvSpPr>
          <p:cNvPr id="3" name="Marcador de pie de página 2">
            <a:extLst>
              <a:ext uri="{FF2B5EF4-FFF2-40B4-BE49-F238E27FC236}">
                <a16:creationId xmlns:a16="http://schemas.microsoft.com/office/drawing/2014/main" id="{4468E75C-DCE4-B142-A67A-C257F26E0AB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8C26F6B-3D66-E447-835B-1AA5204DC125}"/>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372293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3432F-6FA0-A84E-9287-D246073EDE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3DC5478-CFB6-C640-B6E7-D3EEDA0F6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031C1D7-3B89-F248-ADBD-246D0CC2D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A2F266-FB21-E146-A69C-4C2F0E193D10}"/>
              </a:ext>
            </a:extLst>
          </p:cNvPr>
          <p:cNvSpPr>
            <a:spLocks noGrp="1"/>
          </p:cNvSpPr>
          <p:nvPr>
            <p:ph type="dt" sz="half" idx="10"/>
          </p:nvPr>
        </p:nvSpPr>
        <p:spPr/>
        <p:txBody>
          <a:bodyPr/>
          <a:lstStyle/>
          <a:p>
            <a:fld id="{25AEB32B-C7DF-48AC-A692-DF57F0ED7671}" type="datetime1">
              <a:rPr lang="es-CO" smtClean="0"/>
              <a:t>8/06/2023</a:t>
            </a:fld>
            <a:endParaRPr lang="es-CO"/>
          </a:p>
        </p:txBody>
      </p:sp>
      <p:sp>
        <p:nvSpPr>
          <p:cNvPr id="6" name="Marcador de pie de página 5">
            <a:extLst>
              <a:ext uri="{FF2B5EF4-FFF2-40B4-BE49-F238E27FC236}">
                <a16:creationId xmlns:a16="http://schemas.microsoft.com/office/drawing/2014/main" id="{849CBF79-677F-1946-9EF0-466BB61CBE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C855F3F-624A-0949-8EE3-7FC423A70CA3}"/>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186186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9FC05-1BA9-40C0-AE47-A0D4B8FA95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6F82131-116C-427C-9114-F17D6D123DF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82E4842-24BF-41AF-B604-09F6F6D20889}"/>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5" name="Marcador de pie de página 4">
            <a:extLst>
              <a:ext uri="{FF2B5EF4-FFF2-40B4-BE49-F238E27FC236}">
                <a16:creationId xmlns:a16="http://schemas.microsoft.com/office/drawing/2014/main" id="{5E808CB2-0457-4820-B32E-E773D63332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B67C2C2-0564-4431-8A83-E232933E3D00}"/>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18436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71DEC-CCA3-4D46-B8E8-DC7CB3B6F3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3BDF6E5-966E-914C-A2F3-608AEBF51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27A167A-C2B3-7B4E-A780-FC26358FF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AFC75F-09C5-DC42-9F46-63B1B430E75D}"/>
              </a:ext>
            </a:extLst>
          </p:cNvPr>
          <p:cNvSpPr>
            <a:spLocks noGrp="1"/>
          </p:cNvSpPr>
          <p:nvPr>
            <p:ph type="dt" sz="half" idx="10"/>
          </p:nvPr>
        </p:nvSpPr>
        <p:spPr/>
        <p:txBody>
          <a:bodyPr/>
          <a:lstStyle/>
          <a:p>
            <a:fld id="{2334ED8C-E091-491C-BBC5-5F42FD90302E}" type="datetime1">
              <a:rPr lang="es-CO" smtClean="0"/>
              <a:t>8/06/2023</a:t>
            </a:fld>
            <a:endParaRPr lang="es-CO"/>
          </a:p>
        </p:txBody>
      </p:sp>
      <p:sp>
        <p:nvSpPr>
          <p:cNvPr id="6" name="Marcador de pie de página 5">
            <a:extLst>
              <a:ext uri="{FF2B5EF4-FFF2-40B4-BE49-F238E27FC236}">
                <a16:creationId xmlns:a16="http://schemas.microsoft.com/office/drawing/2014/main" id="{34895B13-6317-B347-96A3-5545FB94171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127085B-3538-DD41-9F53-F962BF510F97}"/>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1720342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07C5A-5062-A34C-93F0-08CDDDEB1B3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DDEA2A3-3255-6B48-8FC3-C88F2B8F97F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836788D-420B-C249-B76F-3901C8DC6708}"/>
              </a:ext>
            </a:extLst>
          </p:cNvPr>
          <p:cNvSpPr>
            <a:spLocks noGrp="1"/>
          </p:cNvSpPr>
          <p:nvPr>
            <p:ph type="dt" sz="half" idx="10"/>
          </p:nvPr>
        </p:nvSpPr>
        <p:spPr/>
        <p:txBody>
          <a:bodyPr/>
          <a:lstStyle/>
          <a:p>
            <a:fld id="{1912C9D1-1102-4E68-92C5-13D22538BCCB}" type="datetime1">
              <a:rPr lang="es-CO" smtClean="0"/>
              <a:t>8/06/2023</a:t>
            </a:fld>
            <a:endParaRPr lang="es-CO"/>
          </a:p>
        </p:txBody>
      </p:sp>
      <p:sp>
        <p:nvSpPr>
          <p:cNvPr id="5" name="Marcador de pie de página 4">
            <a:extLst>
              <a:ext uri="{FF2B5EF4-FFF2-40B4-BE49-F238E27FC236}">
                <a16:creationId xmlns:a16="http://schemas.microsoft.com/office/drawing/2014/main" id="{9ABF033B-950D-CC45-82E1-C903A1EB12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E4B4D2B-D8D9-BE44-B684-712E1E8755AB}"/>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276215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C9BAC2-19AD-D146-948A-F3F43B1FAB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53EB3E-238F-1046-B48F-1D9172A1FA4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741CB30-683E-2B4D-A53E-AD5EDF9F434E}"/>
              </a:ext>
            </a:extLst>
          </p:cNvPr>
          <p:cNvSpPr>
            <a:spLocks noGrp="1"/>
          </p:cNvSpPr>
          <p:nvPr>
            <p:ph type="dt" sz="half" idx="10"/>
          </p:nvPr>
        </p:nvSpPr>
        <p:spPr/>
        <p:txBody>
          <a:bodyPr/>
          <a:lstStyle/>
          <a:p>
            <a:fld id="{90FBA189-0C0C-4559-8283-92CC54F935A3}" type="datetime1">
              <a:rPr lang="es-CO" smtClean="0"/>
              <a:t>8/06/2023</a:t>
            </a:fld>
            <a:endParaRPr lang="es-CO"/>
          </a:p>
        </p:txBody>
      </p:sp>
      <p:sp>
        <p:nvSpPr>
          <p:cNvPr id="5" name="Marcador de pie de página 4">
            <a:extLst>
              <a:ext uri="{FF2B5EF4-FFF2-40B4-BE49-F238E27FC236}">
                <a16:creationId xmlns:a16="http://schemas.microsoft.com/office/drawing/2014/main" id="{C0DF3D16-38A7-5B4D-BE44-5416C097470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5973C6E-2FC1-4041-9274-E15DC563BA14}"/>
              </a:ext>
            </a:extLst>
          </p:cNvPr>
          <p:cNvSpPr>
            <a:spLocks noGrp="1"/>
          </p:cNvSpPr>
          <p:nvPr>
            <p:ph type="sldNum" sz="quarter" idx="12"/>
          </p:nvPr>
        </p:nvSpPr>
        <p:spPr/>
        <p:txBody>
          <a:bodyPr/>
          <a:lstStyle/>
          <a:p>
            <a:fld id="{4BE1212F-E330-2248-8DAA-459415628544}" type="slidenum">
              <a:rPr lang="es-CO" smtClean="0"/>
              <a:t>‹Nº›</a:t>
            </a:fld>
            <a:endParaRPr lang="es-CO"/>
          </a:p>
        </p:txBody>
      </p:sp>
    </p:spTree>
    <p:extLst>
      <p:ext uri="{BB962C8B-B14F-4D97-AF65-F5344CB8AC3E}">
        <p14:creationId xmlns:p14="http://schemas.microsoft.com/office/powerpoint/2010/main" val="2506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24F0F-6496-4154-9242-9E6A45A71D5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9937D0-9B05-4085-913E-A3683682B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0C60C91-FF7F-4BA3-8B80-9BC0B96751A6}"/>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5" name="Marcador de pie de página 4">
            <a:extLst>
              <a:ext uri="{FF2B5EF4-FFF2-40B4-BE49-F238E27FC236}">
                <a16:creationId xmlns:a16="http://schemas.microsoft.com/office/drawing/2014/main" id="{2842F92C-4561-414F-B72A-8C2D4342810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0C944D-FE68-445A-9C1E-40BC539CCD85}"/>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14662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26C64-21AE-4D4B-A422-3CAAFCDCA48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0E6832E-905C-4AAD-9C20-C8968777427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B48C75D-18DB-4A28-8457-D0252B54D4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5D4D90A-648E-4687-99A6-7CF62679B2AC}"/>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6" name="Marcador de pie de página 5">
            <a:extLst>
              <a:ext uri="{FF2B5EF4-FFF2-40B4-BE49-F238E27FC236}">
                <a16:creationId xmlns:a16="http://schemas.microsoft.com/office/drawing/2014/main" id="{8412C34A-8605-4ABC-A07A-38365BB0953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6A341D0-EB8D-4A24-9AD1-0AF825D08389}"/>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178066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55300-B8F2-4A90-A002-AF98C348724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C65173C-1534-4FA9-922F-53C6029FE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8331C12-48D0-42F9-8B67-0BD57EA030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F7AA815-9ACA-4559-8864-4B3FA7645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0F63B6-4745-4E04-AEF7-AE411205382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16A634-C9F7-4F0C-9FA6-1A7EB164AA4E}"/>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8" name="Marcador de pie de página 7">
            <a:extLst>
              <a:ext uri="{FF2B5EF4-FFF2-40B4-BE49-F238E27FC236}">
                <a16:creationId xmlns:a16="http://schemas.microsoft.com/office/drawing/2014/main" id="{549989BD-C630-4574-970A-CDB92582A6E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276499F-0283-4E6D-97C8-AD61070196F9}"/>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216044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BFAB1-3F53-4DE7-BBB8-E62CFD0E981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3F6581A-5E06-4B53-9C10-AF9F1D8BB73E}"/>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4" name="Marcador de pie de página 3">
            <a:extLst>
              <a:ext uri="{FF2B5EF4-FFF2-40B4-BE49-F238E27FC236}">
                <a16:creationId xmlns:a16="http://schemas.microsoft.com/office/drawing/2014/main" id="{BDC26555-44D6-4853-9FDB-E2D46D8E53C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EED1A19-027C-4D1C-B999-F5F54A751E56}"/>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13432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EAAA6DE-FFA4-4ED9-B868-9583B29EF8DA}"/>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3" name="Marcador de pie de página 2">
            <a:extLst>
              <a:ext uri="{FF2B5EF4-FFF2-40B4-BE49-F238E27FC236}">
                <a16:creationId xmlns:a16="http://schemas.microsoft.com/office/drawing/2014/main" id="{6AE12ACF-D1D8-47C9-BEED-34A79CD560B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1FC43AD-3735-499C-B32C-20B2A6944CF2}"/>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29571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F1DA9-B867-4478-9A8D-0D6C2D2CF7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43994B1-49C0-4846-B3C6-417533E59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45F800F-E248-4C3D-9E2E-5EB7297ED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039B5D7-E477-4FAB-AE6F-368630F7A7E5}"/>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6" name="Marcador de pie de página 5">
            <a:extLst>
              <a:ext uri="{FF2B5EF4-FFF2-40B4-BE49-F238E27FC236}">
                <a16:creationId xmlns:a16="http://schemas.microsoft.com/office/drawing/2014/main" id="{24C2AB5A-3841-4F6B-A1CD-5E8FB9021C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F446D06-4DA3-4B7B-8D66-1B2040D1642F}"/>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400383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1DAD5-9885-41D6-AD7D-A893FCA8F2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D9264F3-116C-46C0-9DBF-E671B55A8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E9C756-68B4-463A-AC02-0FC733DB4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46724C7-42AB-449F-B78A-EBAEC99EB85D}"/>
              </a:ext>
            </a:extLst>
          </p:cNvPr>
          <p:cNvSpPr>
            <a:spLocks noGrp="1"/>
          </p:cNvSpPr>
          <p:nvPr>
            <p:ph type="dt" sz="half" idx="10"/>
          </p:nvPr>
        </p:nvSpPr>
        <p:spPr/>
        <p:txBody>
          <a:bodyPr/>
          <a:lstStyle/>
          <a:p>
            <a:fld id="{B856CAE4-883F-414D-8585-DEF5C679FBFD}" type="datetimeFigureOut">
              <a:rPr lang="es-CO" smtClean="0"/>
              <a:t>8/06/2023</a:t>
            </a:fld>
            <a:endParaRPr lang="es-CO"/>
          </a:p>
        </p:txBody>
      </p:sp>
      <p:sp>
        <p:nvSpPr>
          <p:cNvPr id="6" name="Marcador de pie de página 5">
            <a:extLst>
              <a:ext uri="{FF2B5EF4-FFF2-40B4-BE49-F238E27FC236}">
                <a16:creationId xmlns:a16="http://schemas.microsoft.com/office/drawing/2014/main" id="{DD9484C8-0BA8-488E-BE34-E0C5A32CC15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CDF10A-F2FE-4CA5-8099-BF45A5CBA851}"/>
              </a:ext>
            </a:extLst>
          </p:cNvPr>
          <p:cNvSpPr>
            <a:spLocks noGrp="1"/>
          </p:cNvSpPr>
          <p:nvPr>
            <p:ph type="sldNum" sz="quarter" idx="12"/>
          </p:nvPr>
        </p:nvSpPr>
        <p:spPr/>
        <p:txBody>
          <a:bodyPr/>
          <a:lstStyle/>
          <a:p>
            <a:fld id="{B086D2B1-3EB1-46AE-8FA0-AD3E44AF8C00}" type="slidenum">
              <a:rPr lang="es-CO" smtClean="0"/>
              <a:t>‹Nº›</a:t>
            </a:fld>
            <a:endParaRPr lang="es-CO"/>
          </a:p>
        </p:txBody>
      </p:sp>
    </p:spTree>
    <p:extLst>
      <p:ext uri="{BB962C8B-B14F-4D97-AF65-F5344CB8AC3E}">
        <p14:creationId xmlns:p14="http://schemas.microsoft.com/office/powerpoint/2010/main" val="55706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9F1B4E-F898-4339-BDD1-B1E3D3AE0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3F61735-14B7-4D9A-BC11-74854A83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73603BC-9ED6-43AC-9E81-8C8C7E2A8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6CAE4-883F-414D-8585-DEF5C679FBFD}" type="datetimeFigureOut">
              <a:rPr lang="es-CO" smtClean="0"/>
              <a:t>8/06/2023</a:t>
            </a:fld>
            <a:endParaRPr lang="es-CO"/>
          </a:p>
        </p:txBody>
      </p:sp>
      <p:sp>
        <p:nvSpPr>
          <p:cNvPr id="5" name="Marcador de pie de página 4">
            <a:extLst>
              <a:ext uri="{FF2B5EF4-FFF2-40B4-BE49-F238E27FC236}">
                <a16:creationId xmlns:a16="http://schemas.microsoft.com/office/drawing/2014/main" id="{668DB97F-6F14-4E3C-8C35-2F8591500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BE348E2-0682-42D7-BC68-C3C20D9D0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6D2B1-3EB1-46AE-8FA0-AD3E44AF8C00}" type="slidenum">
              <a:rPr lang="es-CO" smtClean="0"/>
              <a:t>‹Nº›</a:t>
            </a:fld>
            <a:endParaRPr lang="es-CO"/>
          </a:p>
        </p:txBody>
      </p:sp>
    </p:spTree>
    <p:extLst>
      <p:ext uri="{BB962C8B-B14F-4D97-AF65-F5344CB8AC3E}">
        <p14:creationId xmlns:p14="http://schemas.microsoft.com/office/powerpoint/2010/main" val="111979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C687A3F-11FD-7443-874C-754A0F025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FE45C74-1FC2-594D-9CF1-A13554FF3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1A81311-C254-BF44-80F8-52045A597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16DD5-8981-4120-B53F-8122A990B531}" type="datetime1">
              <a:rPr lang="es-CO" smtClean="0"/>
              <a:t>8/06/2023</a:t>
            </a:fld>
            <a:endParaRPr lang="es-CO"/>
          </a:p>
        </p:txBody>
      </p:sp>
      <p:sp>
        <p:nvSpPr>
          <p:cNvPr id="5" name="Marcador de pie de página 4">
            <a:extLst>
              <a:ext uri="{FF2B5EF4-FFF2-40B4-BE49-F238E27FC236}">
                <a16:creationId xmlns:a16="http://schemas.microsoft.com/office/drawing/2014/main" id="{4A1082B0-E5E9-B74A-9C7E-207E6C15C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A8F4458-D857-6C43-B0FC-D6863A2F2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1212F-E330-2248-8DAA-459415628544}" type="slidenum">
              <a:rPr lang="es-CO" smtClean="0"/>
              <a:t>‹Nº›</a:t>
            </a:fld>
            <a:endParaRPr lang="es-CO"/>
          </a:p>
        </p:txBody>
      </p:sp>
    </p:spTree>
    <p:extLst>
      <p:ext uri="{BB962C8B-B14F-4D97-AF65-F5344CB8AC3E}">
        <p14:creationId xmlns:p14="http://schemas.microsoft.com/office/powerpoint/2010/main" val="1384758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2.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8" Type="http://schemas.openxmlformats.org/officeDocument/2006/relationships/hyperlink" Target="https://es.wikipedia.org/wiki/OS/400" TargetMode="External"/><Relationship Id="rId13"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hyperlink" Target="https://es.wikipedia.org/wiki/Sistema_operativo" TargetMode="External"/><Relationship Id="rId12" Type="http://schemas.openxmlformats.org/officeDocument/2006/relationships/hyperlink" Target="https://es.wikipedia.org/wiki/Windows" TargetMode="External"/><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hyperlink" Target="https://es.wikipedia.org/wiki/Multiusuario" TargetMode="External"/><Relationship Id="rId11" Type="http://schemas.openxmlformats.org/officeDocument/2006/relationships/hyperlink" Target="https://es.wikipedia.org/wiki/AIX" TargetMode="External"/><Relationship Id="rId5" Type="http://schemas.openxmlformats.org/officeDocument/2006/relationships/image" Target="../media/image7.svg"/><Relationship Id="rId10" Type="http://schemas.openxmlformats.org/officeDocument/2006/relationships/hyperlink" Target="https://es.wikipedia.org/wiki/GNU/Linux" TargetMode="External"/><Relationship Id="rId4" Type="http://schemas.openxmlformats.org/officeDocument/2006/relationships/image" Target="../media/image6.png"/><Relationship Id="rId9" Type="http://schemas.openxmlformats.org/officeDocument/2006/relationships/hyperlink" Target="https://es.wikipedia.org/wiki/I5_O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5.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es.wikipedia.org/wiki/Lenguaje_de_programaci%C3%B3n_C" TargetMode="External"/><Relationship Id="rId13" Type="http://schemas.openxmlformats.org/officeDocument/2006/relationships/hyperlink" Target="https://es.wikipedia.org/wiki/REXX" TargetMode="External"/><Relationship Id="rId18" Type="http://schemas.openxmlformats.org/officeDocument/2006/relationships/hyperlink" Target="https://es.wikipedia.org/w/index.php?title=Lansa&amp;action=edit&amp;redlink=1" TargetMode="External"/><Relationship Id="rId3" Type="http://schemas.openxmlformats.org/officeDocument/2006/relationships/image" Target="../media/image16.png"/><Relationship Id="rId21" Type="http://schemas.openxmlformats.org/officeDocument/2006/relationships/hyperlink" Target="http://www.ca.com/us/products/detail/ca-plex.aspx" TargetMode="External"/><Relationship Id="rId7" Type="http://schemas.openxmlformats.org/officeDocument/2006/relationships/hyperlink" Target="https://es.wikipedia.org/wiki/PHP" TargetMode="External"/><Relationship Id="rId12" Type="http://schemas.openxmlformats.org/officeDocument/2006/relationships/hyperlink" Target="https://es.wikipedia.org/wiki/BASIC" TargetMode="External"/><Relationship Id="rId17" Type="http://schemas.openxmlformats.org/officeDocument/2006/relationships/hyperlink" Target="https://es.wikipedia.org/w/index.php?title=AS/SET&amp;action=edit&amp;redlink=1" TargetMode="External"/><Relationship Id="rId2" Type="http://schemas.openxmlformats.org/officeDocument/2006/relationships/image" Target="../media/image28.png"/><Relationship Id="rId16" Type="http://schemas.openxmlformats.org/officeDocument/2006/relationships/hyperlink" Target="https://es.wikipedia.org/w/index.php?title=W.en:Synon&amp;action=edit&amp;redlink=1" TargetMode="External"/><Relationship Id="rId20" Type="http://schemas.openxmlformats.org/officeDocument/2006/relationships/hyperlink" Target="https://es.wikipedia.org/w/index.php?title=Delphi/400_for_PHP&amp;action=edit&amp;redlink=1" TargetMode="External"/><Relationship Id="rId1" Type="http://schemas.openxmlformats.org/officeDocument/2006/relationships/slideLayout" Target="../slideLayouts/slideLayout13.xml"/><Relationship Id="rId6" Type="http://schemas.openxmlformats.org/officeDocument/2006/relationships/hyperlink" Target="https://es.wikipedia.org/wiki/Lenguaje_de_programaci%C3%B3n_RPG" TargetMode="External"/><Relationship Id="rId11" Type="http://schemas.openxmlformats.org/officeDocument/2006/relationships/hyperlink" Target="https://es.wikipedia.org/wiki/SQL" TargetMode="External"/><Relationship Id="rId24" Type="http://schemas.openxmlformats.org/officeDocument/2006/relationships/image" Target="../media/image47.png"/><Relationship Id="rId5" Type="http://schemas.openxmlformats.org/officeDocument/2006/relationships/image" Target="../media/image7.svg"/><Relationship Id="rId15" Type="http://schemas.openxmlformats.org/officeDocument/2006/relationships/hyperlink" Target="https://es.wikipedia.org/w/index.php?title=ADP/400&amp;action=edit&amp;redlink=1" TargetMode="External"/><Relationship Id="rId23" Type="http://schemas.openxmlformats.org/officeDocument/2006/relationships/image" Target="../media/image46.png"/><Relationship Id="rId10" Type="http://schemas.openxmlformats.org/officeDocument/2006/relationships/hyperlink" Target="https://es.wikipedia.org/wiki/COBOL" TargetMode="External"/><Relationship Id="rId19" Type="http://schemas.openxmlformats.org/officeDocument/2006/relationships/hyperlink" Target="https://es.wikipedia.org/w/index.php?title=Delphi/400_for_Windows&amp;action=edit&amp;redlink=1" TargetMode="External"/><Relationship Id="rId4" Type="http://schemas.openxmlformats.org/officeDocument/2006/relationships/image" Target="../media/image6.png"/><Relationship Id="rId9" Type="http://schemas.openxmlformats.org/officeDocument/2006/relationships/hyperlink" Target="https://es.wikipedia.org/wiki/Java_(lenguaje_de_programaci%C3%B3n)" TargetMode="External"/><Relationship Id="rId14" Type="http://schemas.openxmlformats.org/officeDocument/2006/relationships/hyperlink" Target="https://es.wikipedia.org/wiki/Herramientas_CASE" TargetMode="External"/><Relationship Id="rId22" Type="http://schemas.openxmlformats.org/officeDocument/2006/relationships/hyperlink" Target="https://es.wikipedia.org/wiki/Genexu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0.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6.png"/><Relationship Id="rId7" Type="http://schemas.openxmlformats.org/officeDocument/2006/relationships/image" Target="../media/image52.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55.png"/><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7.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6.png"/><Relationship Id="rId7" Type="http://schemas.openxmlformats.org/officeDocument/2006/relationships/image" Target="../media/image58.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hyperlink" Target="https://www.youtube.com/watch?v=BoNPvyY7c84"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6.png"/><Relationship Id="rId7" Type="http://schemas.openxmlformats.org/officeDocument/2006/relationships/hyperlink" Target="https://www.youtube.com/watch?v=BoNPvyY7c84" TargetMode="External"/><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hyperlink" Target="https://www.ibm.com/docs/es/i/7.1?topic=rpg-pdf-file-ile-programmers-guide"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6.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2.png"/><Relationship Id="rId5" Type="http://schemas.openxmlformats.org/officeDocument/2006/relationships/image" Target="../media/image8.png"/><Relationship Id="rId10" Type="http://schemas.microsoft.com/office/2007/relationships/hdphoto" Target="../media/hdphoto1.wdp"/><Relationship Id="rId4" Type="http://schemas.openxmlformats.org/officeDocument/2006/relationships/image" Target="../media/image5.svg"/><Relationship Id="rId9" Type="http://schemas.openxmlformats.org/officeDocument/2006/relationships/image" Target="../media/image11.png"/><Relationship Id="rId14"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 Id="rId14" Type="http://schemas.openxmlformats.org/officeDocument/2006/relationships/image" Target="../media/image24.sv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hyperlink" Target="https://www.fortra.com/es/ibmi-as400" TargetMode="External"/><Relationship Id="rId12"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7.svg"/><Relationship Id="rId10" Type="http://schemas.openxmlformats.org/officeDocument/2006/relationships/image" Target="../media/image31.png"/><Relationship Id="rId4" Type="http://schemas.openxmlformats.org/officeDocument/2006/relationships/image" Target="../media/image6.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6.png"/><Relationship Id="rId7"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7" name="Imagen 26" descr="Logotipo&#10;&#10;Descripción generada automáticamente">
            <a:extLst>
              <a:ext uri="{FF2B5EF4-FFF2-40B4-BE49-F238E27FC236}">
                <a16:creationId xmlns:a16="http://schemas.microsoft.com/office/drawing/2014/main" id="{CBED1BD6-0F9C-408E-8120-776DCA284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776" y="4881364"/>
            <a:ext cx="3060449" cy="752872"/>
          </a:xfrm>
          <a:prstGeom prst="rect">
            <a:avLst/>
          </a:prstGeom>
        </p:spPr>
      </p:pic>
      <p:pic>
        <p:nvPicPr>
          <p:cNvPr id="29" name="Gráfico 28">
            <a:extLst>
              <a:ext uri="{FF2B5EF4-FFF2-40B4-BE49-F238E27FC236}">
                <a16:creationId xmlns:a16="http://schemas.microsoft.com/office/drawing/2014/main" id="{683BD803-BC18-440A-91E4-B62AC35862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701" y="4137315"/>
            <a:ext cx="4121727" cy="757979"/>
          </a:xfrm>
          <a:prstGeom prst="rect">
            <a:avLst/>
          </a:prstGeom>
        </p:spPr>
      </p:pic>
      <p:pic>
        <p:nvPicPr>
          <p:cNvPr id="31" name="Gráfico 30">
            <a:extLst>
              <a:ext uri="{FF2B5EF4-FFF2-40B4-BE49-F238E27FC236}">
                <a16:creationId xmlns:a16="http://schemas.microsoft.com/office/drawing/2014/main" id="{A98672AD-C7BC-47EC-842B-218ECEA5D7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8290" y="4228559"/>
            <a:ext cx="1871366" cy="776456"/>
          </a:xfrm>
          <a:prstGeom prst="rect">
            <a:avLst/>
          </a:prstGeom>
        </p:spPr>
      </p:pic>
      <p:pic>
        <p:nvPicPr>
          <p:cNvPr id="62" name="Gráfico 61">
            <a:extLst>
              <a:ext uri="{FF2B5EF4-FFF2-40B4-BE49-F238E27FC236}">
                <a16:creationId xmlns:a16="http://schemas.microsoft.com/office/drawing/2014/main" id="{89C04000-34E4-4416-9EF3-E12016D9D4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94017" y="5289776"/>
            <a:ext cx="1085338" cy="718044"/>
          </a:xfrm>
          <a:prstGeom prst="rect">
            <a:avLst/>
          </a:prstGeom>
        </p:spPr>
      </p:pic>
      <p:pic>
        <p:nvPicPr>
          <p:cNvPr id="63" name="Gráfico 62">
            <a:extLst>
              <a:ext uri="{FF2B5EF4-FFF2-40B4-BE49-F238E27FC236}">
                <a16:creationId xmlns:a16="http://schemas.microsoft.com/office/drawing/2014/main" id="{B0624972-0FB4-461B-B635-0E2E3337B4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53637" y="0"/>
            <a:ext cx="1292087" cy="6858000"/>
          </a:xfrm>
          <a:prstGeom prst="rect">
            <a:avLst/>
          </a:prstGeom>
        </p:spPr>
      </p:pic>
      <p:sp>
        <p:nvSpPr>
          <p:cNvPr id="64" name="Elipse 63">
            <a:extLst>
              <a:ext uri="{FF2B5EF4-FFF2-40B4-BE49-F238E27FC236}">
                <a16:creationId xmlns:a16="http://schemas.microsoft.com/office/drawing/2014/main" id="{7AE8B034-75B5-4EA6-AB6D-B3E2D1EC5B03}"/>
              </a:ext>
            </a:extLst>
          </p:cNvPr>
          <p:cNvSpPr/>
          <p:nvPr/>
        </p:nvSpPr>
        <p:spPr>
          <a:xfrm>
            <a:off x="10885466" y="1512508"/>
            <a:ext cx="286723" cy="286723"/>
          </a:xfrm>
          <a:prstGeom prst="ellipse">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CuadroTexto 74">
            <a:extLst>
              <a:ext uri="{FF2B5EF4-FFF2-40B4-BE49-F238E27FC236}">
                <a16:creationId xmlns:a16="http://schemas.microsoft.com/office/drawing/2014/main" id="{EA3E86ED-BE7E-47C1-A7EA-4503A8952B6D}"/>
              </a:ext>
            </a:extLst>
          </p:cNvPr>
          <p:cNvSpPr txBox="1"/>
          <p:nvPr/>
        </p:nvSpPr>
        <p:spPr>
          <a:xfrm>
            <a:off x="295701" y="1524850"/>
            <a:ext cx="11632287"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5400" b="0" i="1" u="none" strike="noStrike" kern="1200" cap="none" spc="0" normalizeH="0" baseline="0" noProof="0" dirty="0">
                <a:ln>
                  <a:noFill/>
                </a:ln>
                <a:solidFill>
                  <a:prstClr val="white"/>
                </a:solidFill>
                <a:effectLst/>
                <a:uLnTx/>
                <a:uFillTx/>
                <a:latin typeface="Century Gothic" panose="020B0502020202020204" pitchFamily="34" charset="0"/>
              </a:rPr>
              <a:t>AS/400 Sistema de procesamiento de Datos IBM.</a:t>
            </a:r>
          </a:p>
        </p:txBody>
      </p:sp>
      <p:sp>
        <p:nvSpPr>
          <p:cNvPr id="76" name="CuadroTexto 75">
            <a:extLst>
              <a:ext uri="{FF2B5EF4-FFF2-40B4-BE49-F238E27FC236}">
                <a16:creationId xmlns:a16="http://schemas.microsoft.com/office/drawing/2014/main" id="{E5C1DB44-47B5-482B-873A-88152BD7A6FE}"/>
              </a:ext>
            </a:extLst>
          </p:cNvPr>
          <p:cNvSpPr txBox="1"/>
          <p:nvPr/>
        </p:nvSpPr>
        <p:spPr>
          <a:xfrm>
            <a:off x="511809" y="4254695"/>
            <a:ext cx="606701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8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PRESENTACIÓN</a:t>
            </a:r>
          </a:p>
        </p:txBody>
      </p:sp>
      <p:sp>
        <p:nvSpPr>
          <p:cNvPr id="32" name="Rectángulo: esquinas redondeadas 31">
            <a:extLst>
              <a:ext uri="{FF2B5EF4-FFF2-40B4-BE49-F238E27FC236}">
                <a16:creationId xmlns:a16="http://schemas.microsoft.com/office/drawing/2014/main" id="{EE2298E0-BCE0-4676-A8E7-46BCAC05A75E}"/>
              </a:ext>
            </a:extLst>
          </p:cNvPr>
          <p:cNvSpPr/>
          <p:nvPr/>
        </p:nvSpPr>
        <p:spPr>
          <a:xfrm>
            <a:off x="3987889" y="5706520"/>
            <a:ext cx="4216222" cy="5766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upo 32">
            <a:extLst>
              <a:ext uri="{FF2B5EF4-FFF2-40B4-BE49-F238E27FC236}">
                <a16:creationId xmlns:a16="http://schemas.microsoft.com/office/drawing/2014/main" id="{814B227E-7BA9-4A71-8E86-02D4F78E224D}"/>
              </a:ext>
            </a:extLst>
          </p:cNvPr>
          <p:cNvGrpSpPr/>
          <p:nvPr/>
        </p:nvGrpSpPr>
        <p:grpSpPr>
          <a:xfrm>
            <a:off x="4370545" y="5761802"/>
            <a:ext cx="3450911" cy="466046"/>
            <a:chOff x="4040646" y="5198237"/>
            <a:chExt cx="4020551" cy="537705"/>
          </a:xfrm>
        </p:grpSpPr>
        <p:grpSp>
          <p:nvGrpSpPr>
            <p:cNvPr id="34" name="Grupo 33">
              <a:extLst>
                <a:ext uri="{FF2B5EF4-FFF2-40B4-BE49-F238E27FC236}">
                  <a16:creationId xmlns:a16="http://schemas.microsoft.com/office/drawing/2014/main" id="{B9F461A6-0DBE-4A79-B37A-836477A94769}"/>
                </a:ext>
              </a:extLst>
            </p:cNvPr>
            <p:cNvGrpSpPr/>
            <p:nvPr/>
          </p:nvGrpSpPr>
          <p:grpSpPr>
            <a:xfrm>
              <a:off x="4040646" y="5224482"/>
              <a:ext cx="3110501" cy="485215"/>
              <a:chOff x="3885988" y="5229227"/>
              <a:chExt cx="3110501" cy="485215"/>
            </a:xfrm>
          </p:grpSpPr>
          <p:pic>
            <p:nvPicPr>
              <p:cNvPr id="36" name="Picture 10" descr="Resultado de imagen para LOGO ISAE 3402 png">
                <a:extLst>
                  <a:ext uri="{FF2B5EF4-FFF2-40B4-BE49-F238E27FC236}">
                    <a16:creationId xmlns:a16="http://schemas.microsoft.com/office/drawing/2014/main" id="{291CE76C-B26D-40AF-A90C-586558917B5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58784" y="5229227"/>
                <a:ext cx="537705" cy="4852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0" descr="Resultado de imagen para logo pci dss png">
                <a:extLst>
                  <a:ext uri="{FF2B5EF4-FFF2-40B4-BE49-F238E27FC236}">
                    <a16:creationId xmlns:a16="http://schemas.microsoft.com/office/drawing/2014/main" id="{84E2F4F8-AF10-4517-8C64-70A3EA02A291}"/>
                  </a:ext>
                </a:extLst>
              </p:cNvPr>
              <p:cNvPicPr>
                <a:picLocks noChangeAspect="1" noChangeArrowheads="1"/>
              </p:cNvPicPr>
              <p:nvPr/>
            </p:nvPicPr>
            <p:blipFill rotWithShape="1">
              <a:blip r:embed="rId12" cstate="print">
                <a:extLst>
                  <a:ext uri="{BEBA8EAE-BF5A-486C-A8C5-ECC9F3942E4B}">
                    <a14:imgProps xmlns:a14="http://schemas.microsoft.com/office/drawing/2010/main">
                      <a14:imgLayer r:embed="rId13">
                        <a14:imgEffect>
                          <a14:backgroundRemoval t="16113" b="82353" l="5489" r="96398">
                            <a14:foregroundMark x1="5660" y1="29923" x2="5660" y2="29923"/>
                            <a14:foregroundMark x1="72727" y1="52430" x2="72727" y2="52430"/>
                            <a14:foregroundMark x1="81818" y1="51407" x2="81818" y2="51407"/>
                            <a14:foregroundMark x1="93139" y1="51407" x2="93139" y2="51407"/>
                            <a14:foregroundMark x1="59177" y1="32225" x2="59177" y2="32225"/>
                            <a14:foregroundMark x1="60720" y1="34527" x2="60720" y2="34527"/>
                            <a14:foregroundMark x1="56947" y1="53708" x2="56947" y2="53708"/>
                            <a14:foregroundMark x1="96226" y1="54731" x2="96226" y2="54731"/>
                            <a14:foregroundMark x1="59520" y1="68286" x2="59520" y2="68286"/>
                            <a14:foregroundMark x1="65180" y1="71100" x2="65180" y2="71100"/>
                            <a14:foregroundMark x1="16123" y1="45013" x2="16123" y2="45013"/>
                            <a14:foregroundMark x1="70326" y1="72634" x2="70326" y2="72634"/>
                            <a14:foregroundMark x1="78559" y1="70588" x2="78559" y2="70588"/>
                            <a14:foregroundMark x1="77702" y1="67775" x2="77702" y2="67775"/>
                            <a14:foregroundMark x1="81132" y1="65985" x2="81132" y2="65985"/>
                            <a14:foregroundMark x1="84906" y1="67263" x2="84906" y2="67263"/>
                            <a14:foregroundMark x1="84906" y1="72634" x2="84906" y2="72634"/>
                            <a14:foregroundMark x1="87822" y1="72123" x2="87822" y2="72123"/>
                            <a14:foregroundMark x1="96398" y1="71100" x2="96398" y2="71100"/>
                            <a14:foregroundMark x1="89365" y1="73402" x2="89365" y2="73402"/>
                            <a14:foregroundMark x1="40995" y1="54987" x2="40995" y2="54987"/>
                            <a14:backgroundMark x1="40995" y1="55499" x2="40995" y2="55499"/>
                            <a14:backgroundMark x1="41338" y1="54987" x2="41338" y2="54987"/>
                            <a14:backgroundMark x1="65523" y1="72123" x2="65523" y2="72123"/>
                            <a14:backgroundMark x1="88165" y1="73402" x2="88165" y2="73402"/>
                            <a14:backgroundMark x1="89708" y1="73402" x2="89708" y2="73402"/>
                          </a14:backgroundRemoval>
                        </a14:imgEffect>
                      </a14:imgLayer>
                    </a14:imgProps>
                  </a:ext>
                  <a:ext uri="{28A0092B-C50C-407E-A947-70E740481C1C}">
                    <a14:useLocalDpi xmlns:a14="http://schemas.microsoft.com/office/drawing/2010/main" val="0"/>
                  </a:ext>
                </a:extLst>
              </a:blip>
              <a:srcRect t="8002" b="9170"/>
              <a:stretch/>
            </p:blipFill>
            <p:spPr bwMode="auto">
              <a:xfrm>
                <a:off x="5259423" y="5240428"/>
                <a:ext cx="833232" cy="462813"/>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35C38D0E-7658-40A9-A8A0-352B61C6E4BD}"/>
                  </a:ext>
                </a:extLst>
              </p:cNvPr>
              <p:cNvGrpSpPr/>
              <p:nvPr/>
            </p:nvGrpSpPr>
            <p:grpSpPr>
              <a:xfrm>
                <a:off x="3885988" y="5240428"/>
                <a:ext cx="1254792" cy="462813"/>
                <a:chOff x="978288" y="10385047"/>
                <a:chExt cx="1490407" cy="549716"/>
              </a:xfrm>
            </p:grpSpPr>
            <p:pic>
              <p:nvPicPr>
                <p:cNvPr id="39" name="Imagen 38">
                  <a:extLst>
                    <a:ext uri="{FF2B5EF4-FFF2-40B4-BE49-F238E27FC236}">
                      <a16:creationId xmlns:a16="http://schemas.microsoft.com/office/drawing/2014/main" id="{5EB0D8F8-89D5-4184-8B71-40CEFEBCECB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288" y="10385047"/>
                  <a:ext cx="732955" cy="549716"/>
                </a:xfrm>
                <a:prstGeom prst="rect">
                  <a:avLst/>
                </a:prstGeom>
              </p:spPr>
            </p:pic>
            <p:sp>
              <p:nvSpPr>
                <p:cNvPr id="40" name="CuadroTexto 39">
                  <a:extLst>
                    <a:ext uri="{FF2B5EF4-FFF2-40B4-BE49-F238E27FC236}">
                      <a16:creationId xmlns:a16="http://schemas.microsoft.com/office/drawing/2014/main" id="{62AB500E-EC4B-497A-B7FA-E71B5D79BEE9}"/>
                    </a:ext>
                  </a:extLst>
                </p:cNvPr>
                <p:cNvSpPr txBox="1"/>
                <p:nvPr/>
              </p:nvSpPr>
              <p:spPr>
                <a:xfrm>
                  <a:off x="1635252" y="10428484"/>
                  <a:ext cx="833443"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s-CO" sz="800" b="0" i="0" u="none" strike="noStrike" kern="1200" cap="none" spc="0" normalizeH="0" baseline="0" noProof="0">
                      <a:ln>
                        <a:noFill/>
                      </a:ln>
                      <a:solidFill>
                        <a:srgbClr val="006A72"/>
                      </a:solidFill>
                      <a:effectLst/>
                      <a:uLnTx/>
                      <a:uFillTx/>
                      <a:latin typeface="Arial Narrow" panose="020B0606020202030204" pitchFamily="34" charset="0"/>
                      <a:ea typeface="+mn-ea"/>
                      <a:cs typeface="+mn-cs"/>
                      <a:sym typeface="Verdana"/>
                    </a:rPr>
                    <a:t>Security</a:t>
                  </a:r>
                </a:p>
                <a:p>
                  <a:pPr marL="0" marR="0" lvl="0" indent="0" algn="l" defTabSz="685800" rtl="0" eaLnBrk="1" fontAlgn="auto" latinLnBrk="0" hangingPunct="0">
                    <a:lnSpc>
                      <a:spcPct val="100000"/>
                    </a:lnSpc>
                    <a:spcBef>
                      <a:spcPts val="0"/>
                    </a:spcBef>
                    <a:spcAft>
                      <a:spcPts val="0"/>
                    </a:spcAft>
                    <a:buClrTx/>
                    <a:buSzTx/>
                    <a:buFontTx/>
                    <a:buNone/>
                    <a:tabLst/>
                    <a:defRPr/>
                  </a:pPr>
                  <a:r>
                    <a:rPr kumimoji="0" lang="es-CO" sz="800" b="0" i="0" u="none" strike="noStrike" kern="1200" cap="none" spc="0" normalizeH="0" baseline="0" noProof="0" err="1">
                      <a:ln>
                        <a:noFill/>
                      </a:ln>
                      <a:solidFill>
                        <a:srgbClr val="006A72"/>
                      </a:solidFill>
                      <a:effectLst/>
                      <a:uLnTx/>
                      <a:uFillTx/>
                      <a:latin typeface="Arial Narrow" panose="020B0606020202030204" pitchFamily="34" charset="0"/>
                      <a:ea typeface="+mn-ea"/>
                      <a:cs typeface="+mn-cs"/>
                      <a:sym typeface="Verdana"/>
                    </a:rPr>
                    <a:t>Standards</a:t>
                  </a:r>
                  <a:r>
                    <a:rPr kumimoji="0" lang="es-CO" sz="800" b="0" i="0" u="none" strike="noStrike" kern="1200" cap="none" spc="0" normalizeH="0" baseline="0" noProof="0">
                      <a:ln>
                        <a:noFill/>
                      </a:ln>
                      <a:solidFill>
                        <a:srgbClr val="006A72"/>
                      </a:solidFill>
                      <a:effectLst/>
                      <a:uLnTx/>
                      <a:uFillTx/>
                      <a:latin typeface="Arial Narrow" panose="020B0606020202030204" pitchFamily="34" charset="0"/>
                      <a:ea typeface="+mn-ea"/>
                      <a:cs typeface="+mn-cs"/>
                      <a:sym typeface="Verdana"/>
                    </a:rPr>
                    <a:t> Council</a:t>
                  </a:r>
                </a:p>
              </p:txBody>
            </p:sp>
          </p:grpSp>
        </p:grpSp>
        <p:pic>
          <p:nvPicPr>
            <p:cNvPr id="35" name="Picture 2" descr="Los Mejores Lugares para Trabajar en Colombia 2018 | Great Place To Work  Colombia">
              <a:extLst>
                <a:ext uri="{FF2B5EF4-FFF2-40B4-BE49-F238E27FC236}">
                  <a16:creationId xmlns:a16="http://schemas.microsoft.com/office/drawing/2014/main" id="{58E600AD-7028-4B18-9A69-42EA9FB286DA}"/>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69864"/>
            <a:stretch/>
          </p:blipFill>
          <p:spPr bwMode="auto">
            <a:xfrm>
              <a:off x="7517277" y="5198237"/>
              <a:ext cx="543920" cy="5377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473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B275C81-8226-4CA5-8390-7289500A3F26}"/>
              </a:ext>
            </a:extLst>
          </p:cNvPr>
          <p:cNvGrpSpPr/>
          <p:nvPr/>
        </p:nvGrpSpPr>
        <p:grpSpPr>
          <a:xfrm>
            <a:off x="9965695" y="164863"/>
            <a:ext cx="2084065" cy="309811"/>
            <a:chOff x="9965695" y="319973"/>
            <a:chExt cx="2084065" cy="309811"/>
          </a:xfrm>
        </p:grpSpPr>
        <p:pic>
          <p:nvPicPr>
            <p:cNvPr id="5" name="Gráfico 95">
              <a:extLst>
                <a:ext uri="{FF2B5EF4-FFF2-40B4-BE49-F238E27FC236}">
                  <a16:creationId xmlns:a16="http://schemas.microsoft.com/office/drawing/2014/main" id="{F271A8B4-7C32-4380-A774-9BF221EC8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6" name="Grupo 5">
              <a:extLst>
                <a:ext uri="{FF2B5EF4-FFF2-40B4-BE49-F238E27FC236}">
                  <a16:creationId xmlns:a16="http://schemas.microsoft.com/office/drawing/2014/main" id="{951BD599-D13E-4EF9-A766-F50B616CB313}"/>
                </a:ext>
              </a:extLst>
            </p:cNvPr>
            <p:cNvGrpSpPr/>
            <p:nvPr/>
          </p:nvGrpSpPr>
          <p:grpSpPr>
            <a:xfrm>
              <a:off x="9965695" y="319973"/>
              <a:ext cx="920477" cy="309811"/>
              <a:chOff x="9965695" y="319973"/>
              <a:chExt cx="920477" cy="309811"/>
            </a:xfrm>
          </p:grpSpPr>
          <p:cxnSp>
            <p:nvCxnSpPr>
              <p:cNvPr id="7" name="Conector recto 6">
                <a:extLst>
                  <a:ext uri="{FF2B5EF4-FFF2-40B4-BE49-F238E27FC236}">
                    <a16:creationId xmlns:a16="http://schemas.microsoft.com/office/drawing/2014/main" id="{614DDE02-D90D-4FDC-AE0D-EA60DC7FCAEA}"/>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D0072BB-2FB5-4EE7-9AD5-EED603BEA83D}"/>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sp>
        <p:nvSpPr>
          <p:cNvPr id="9" name="Círculo parcial 8">
            <a:extLst>
              <a:ext uri="{FF2B5EF4-FFF2-40B4-BE49-F238E27FC236}">
                <a16:creationId xmlns:a16="http://schemas.microsoft.com/office/drawing/2014/main" id="{1905E554-0571-4B2F-AC15-8699E9B1BBB5}"/>
              </a:ext>
            </a:extLst>
          </p:cNvPr>
          <p:cNvSpPr/>
          <p:nvPr/>
        </p:nvSpPr>
        <p:spPr>
          <a:xfrm>
            <a:off x="9897428" y="1353503"/>
            <a:ext cx="4589145" cy="4589145"/>
          </a:xfrm>
          <a:prstGeom prst="pie">
            <a:avLst>
              <a:gd name="adj1" fmla="val 5410879"/>
              <a:gd name="adj2" fmla="val 16200000"/>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Gráfico 10">
            <a:extLst>
              <a:ext uri="{FF2B5EF4-FFF2-40B4-BE49-F238E27FC236}">
                <a16:creationId xmlns:a16="http://schemas.microsoft.com/office/drawing/2014/main" id="{2E39A468-4379-4C29-BE72-D3EBBFF3004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545" t="45709" r="23273" b="22676"/>
          <a:stretch/>
        </p:blipFill>
        <p:spPr>
          <a:xfrm>
            <a:off x="8896353" y="1303621"/>
            <a:ext cx="2419344" cy="2544480"/>
          </a:xfrm>
          <a:prstGeom prst="rect">
            <a:avLst/>
          </a:prstGeom>
        </p:spPr>
      </p:pic>
      <p:sp>
        <p:nvSpPr>
          <p:cNvPr id="12" name="CuadroTexto 11">
            <a:extLst>
              <a:ext uri="{FF2B5EF4-FFF2-40B4-BE49-F238E27FC236}">
                <a16:creationId xmlns:a16="http://schemas.microsoft.com/office/drawing/2014/main" id="{7C74CC7D-D7C9-4A98-8281-6AF172D14E94}"/>
              </a:ext>
            </a:extLst>
          </p:cNvPr>
          <p:cNvSpPr txBox="1"/>
          <p:nvPr/>
        </p:nvSpPr>
        <p:spPr>
          <a:xfrm>
            <a:off x="6227897" y="474880"/>
            <a:ext cx="274017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02</a:t>
            </a:r>
          </a:p>
        </p:txBody>
      </p:sp>
      <p:sp>
        <p:nvSpPr>
          <p:cNvPr id="14" name="CuadroTexto 9">
            <a:extLst>
              <a:ext uri="{FF2B5EF4-FFF2-40B4-BE49-F238E27FC236}">
                <a16:creationId xmlns:a16="http://schemas.microsoft.com/office/drawing/2014/main" id="{37C7BA30-2405-4ADA-9E26-5080965CAF41}"/>
              </a:ext>
            </a:extLst>
          </p:cNvPr>
          <p:cNvSpPr txBox="1"/>
          <p:nvPr/>
        </p:nvSpPr>
        <p:spPr>
          <a:xfrm>
            <a:off x="8132196" y="6464264"/>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5C757F5C-B811-4B85-BDF3-1843076C89EB}"/>
              </a:ext>
            </a:extLst>
          </p:cNvPr>
          <p:cNvSpPr txBox="1"/>
          <p:nvPr/>
        </p:nvSpPr>
        <p:spPr>
          <a:xfrm>
            <a:off x="4607168" y="2853847"/>
            <a:ext cx="5290259" cy="1323439"/>
          </a:xfrm>
          <a:prstGeom prst="rect">
            <a:avLst/>
          </a:prstGeom>
          <a:noFill/>
        </p:spPr>
        <p:txBody>
          <a:bodyPr wrap="square" rtlCol="0">
            <a:spAutoFit/>
          </a:bodyPr>
          <a:lstStyle/>
          <a:p>
            <a:pPr lvl="0">
              <a:defRPr/>
            </a:pPr>
            <a:r>
              <a:rPr lang="es-CO" sz="4000" dirty="0">
                <a:solidFill>
                  <a:prstClr val="black">
                    <a:lumMod val="75000"/>
                    <a:lumOff val="25000"/>
                  </a:prstClr>
                </a:solidFill>
                <a:latin typeface="Century Gothic" panose="020B0502020202020204" pitchFamily="34" charset="0"/>
              </a:rPr>
              <a:t>Plataforma y Usabilidad – AS/400</a:t>
            </a:r>
          </a:p>
        </p:txBody>
      </p:sp>
      <p:sp>
        <p:nvSpPr>
          <p:cNvPr id="19" name="Elipse 18">
            <a:extLst>
              <a:ext uri="{FF2B5EF4-FFF2-40B4-BE49-F238E27FC236}">
                <a16:creationId xmlns:a16="http://schemas.microsoft.com/office/drawing/2014/main" id="{06C8C044-4232-40A6-95AB-1F27F7D93C0B}"/>
              </a:ext>
            </a:extLst>
          </p:cNvPr>
          <p:cNvSpPr/>
          <p:nvPr/>
        </p:nvSpPr>
        <p:spPr>
          <a:xfrm>
            <a:off x="5821790" y="1846175"/>
            <a:ext cx="236961" cy="236961"/>
          </a:xfrm>
          <a:prstGeom prst="ellipse">
            <a:avLst/>
          </a:prstGeom>
          <a:solidFill>
            <a:srgbClr val="105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53" y="164863"/>
            <a:ext cx="4175247" cy="30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53" y="3395817"/>
            <a:ext cx="4175247" cy="2922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9861" y="4177286"/>
            <a:ext cx="4557566" cy="229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27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3259015" y="741082"/>
            <a:ext cx="6400800" cy="104644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Plataforma</a:t>
            </a:r>
            <a:r>
              <a:rPr kumimoji="0" lang="es-CO" sz="4800" b="1" i="0" u="none" strike="noStrike" kern="600" cap="none" spc="-63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36">
            <a:extLst>
              <a:ext uri="{FF2B5EF4-FFF2-40B4-BE49-F238E27FC236}">
                <a16:creationId xmlns:a16="http://schemas.microsoft.com/office/drawing/2014/main" id="{1622ED54-F50D-4345-B965-1126906CEFFA}"/>
              </a:ext>
            </a:extLst>
          </p:cNvPr>
          <p:cNvSpPr txBox="1"/>
          <p:nvPr/>
        </p:nvSpPr>
        <p:spPr>
          <a:xfrm>
            <a:off x="87923" y="4257234"/>
            <a:ext cx="11535508" cy="1815882"/>
          </a:xfrm>
          <a:prstGeom prst="rect">
            <a:avLst/>
          </a:prstGeom>
          <a:noFill/>
        </p:spPr>
        <p:txBody>
          <a:bodyPr wrap="square" rtlCol="0">
            <a:spAutoFit/>
          </a:bodyPr>
          <a:lstStyle/>
          <a:p>
            <a:pPr algn="just">
              <a:defRPr/>
            </a:pPr>
            <a:r>
              <a:rPr lang="es-CO" sz="1400" b="1" spc="10" dirty="0">
                <a:solidFill>
                  <a:prstClr val="black">
                    <a:lumMod val="65000"/>
                    <a:lumOff val="35000"/>
                  </a:prstClr>
                </a:solidFill>
                <a:latin typeface="Century Gothic" panose="020B0502020202020204" pitchFamily="34" charset="0"/>
              </a:rPr>
              <a:t>Se trata de un sistema </a:t>
            </a:r>
            <a:r>
              <a:rPr lang="es-CO" sz="1400" b="1" spc="10" dirty="0">
                <a:solidFill>
                  <a:prstClr val="black">
                    <a:lumMod val="65000"/>
                    <a:lumOff val="35000"/>
                  </a:prstClr>
                </a:solidFill>
                <a:latin typeface="Century Gothic" panose="020B0502020202020204" pitchFamily="34" charset="0"/>
                <a:hlinkClick r:id="rId6">
                  <a:extLst>
                    <a:ext uri="{A12FA001-AC4F-418D-AE19-62706E023703}">
                      <ahyp:hlinkClr xmlns:ahyp="http://schemas.microsoft.com/office/drawing/2018/hyperlinkcolor" val="tx"/>
                    </a:ext>
                  </a:extLst>
                </a:hlinkClick>
              </a:rPr>
              <a:t>multiusuario</a:t>
            </a:r>
            <a:r>
              <a:rPr lang="es-CO" sz="1400" b="1" spc="10" dirty="0">
                <a:solidFill>
                  <a:prstClr val="black">
                    <a:lumMod val="65000"/>
                    <a:lumOff val="35000"/>
                  </a:prstClr>
                </a:solidFill>
                <a:latin typeface="Century Gothic" panose="020B0502020202020204" pitchFamily="34" charset="0"/>
              </a:rPr>
              <a:t>, con una interfaz controlada mediante menús y comandos CL (Control </a:t>
            </a:r>
            <a:r>
              <a:rPr lang="es-CO" sz="1400" b="1" spc="10" dirty="0" err="1">
                <a:solidFill>
                  <a:prstClr val="black">
                    <a:lumMod val="65000"/>
                    <a:lumOff val="35000"/>
                  </a:prstClr>
                </a:solidFill>
                <a:latin typeface="Century Gothic" panose="020B0502020202020204" pitchFamily="34" charset="0"/>
              </a:rPr>
              <a:t>Language</a:t>
            </a:r>
            <a:r>
              <a:rPr lang="es-CO" sz="1400" b="1" spc="10" dirty="0">
                <a:solidFill>
                  <a:prstClr val="black">
                    <a:lumMod val="65000"/>
                    <a:lumOff val="35000"/>
                  </a:prstClr>
                </a:solidFill>
                <a:latin typeface="Century Gothic" panose="020B0502020202020204" pitchFamily="34" charset="0"/>
              </a:rPr>
              <a:t>) intuitivos que utiliza terminales y un </a:t>
            </a:r>
            <a:r>
              <a:rPr lang="es-CO" sz="1400" b="1" spc="10" dirty="0">
                <a:solidFill>
                  <a:prstClr val="black">
                    <a:lumMod val="65000"/>
                    <a:lumOff val="35000"/>
                  </a:prstClr>
                </a:solidFill>
                <a:latin typeface="Century Gothic" panose="020B0502020202020204" pitchFamily="34" charset="0"/>
                <a:hlinkClick r:id="rId7">
                  <a:extLst>
                    <a:ext uri="{A12FA001-AC4F-418D-AE19-62706E023703}">
                      <ahyp:hlinkClr xmlns:ahyp="http://schemas.microsoft.com/office/drawing/2018/hyperlinkcolor" val="tx"/>
                    </a:ext>
                  </a:extLst>
                </a:hlinkClick>
              </a:rPr>
              <a:t>sistema operativo</a:t>
            </a:r>
            <a:r>
              <a:rPr lang="es-CO" sz="1400" b="1" spc="10" dirty="0">
                <a:solidFill>
                  <a:prstClr val="black">
                    <a:lumMod val="65000"/>
                    <a:lumOff val="35000"/>
                  </a:prstClr>
                </a:solidFill>
                <a:latin typeface="Century Gothic" panose="020B0502020202020204" pitchFamily="34" charset="0"/>
              </a:rPr>
              <a:t> basado en objetos y bibliotecas, denominado </a:t>
            </a:r>
            <a:r>
              <a:rPr lang="es-CO" sz="1400" b="1" spc="10" dirty="0">
                <a:solidFill>
                  <a:prstClr val="black">
                    <a:lumMod val="65000"/>
                    <a:lumOff val="35000"/>
                  </a:prstClr>
                </a:solidFill>
                <a:latin typeface="Century Gothic" panose="020B0502020202020204" pitchFamily="34" charset="0"/>
                <a:hlinkClick r:id="rId8">
                  <a:extLst>
                    <a:ext uri="{A12FA001-AC4F-418D-AE19-62706E023703}">
                      <ahyp:hlinkClr xmlns:ahyp="http://schemas.microsoft.com/office/drawing/2018/hyperlinkcolor" val="tx"/>
                    </a:ext>
                  </a:extLst>
                </a:hlinkClick>
              </a:rPr>
              <a:t>OS/400</a:t>
            </a:r>
            <a:r>
              <a:rPr lang="es-CO" sz="1400" b="1" spc="10" dirty="0">
                <a:solidFill>
                  <a:prstClr val="black">
                    <a:lumMod val="65000"/>
                    <a:lumOff val="35000"/>
                  </a:prstClr>
                </a:solidFill>
                <a:latin typeface="Century Gothic" panose="020B0502020202020204" pitchFamily="34" charset="0"/>
              </a:rPr>
              <a:t>, dando como resultado un sistema integrado potente y estable. Actualmente, con la denominación </a:t>
            </a:r>
            <a:r>
              <a:rPr lang="es-CO" sz="1400" b="1" spc="10" dirty="0">
                <a:solidFill>
                  <a:prstClr val="black">
                    <a:lumMod val="65000"/>
                    <a:lumOff val="35000"/>
                  </a:prstClr>
                </a:solidFill>
                <a:latin typeface="Century Gothic" panose="020B0502020202020204" pitchFamily="34" charset="0"/>
                <a:hlinkClick r:id="rId9">
                  <a:extLst>
                    <a:ext uri="{A12FA001-AC4F-418D-AE19-62706E023703}">
                      <ahyp:hlinkClr xmlns:ahyp="http://schemas.microsoft.com/office/drawing/2018/hyperlinkcolor" val="tx"/>
                    </a:ext>
                  </a:extLst>
                </a:hlinkClick>
              </a:rPr>
              <a:t>IBM i</a:t>
            </a:r>
            <a:r>
              <a:rPr lang="es-CO" sz="1400" b="1" spc="10" dirty="0">
                <a:solidFill>
                  <a:prstClr val="black">
                    <a:lumMod val="65000"/>
                    <a:lumOff val="35000"/>
                  </a:prstClr>
                </a:solidFill>
                <a:latin typeface="Century Gothic" panose="020B0502020202020204" pitchFamily="34" charset="0"/>
              </a:rPr>
              <a:t>, anteriormente conocida como </a:t>
            </a:r>
            <a:r>
              <a:rPr lang="es-CO" sz="1400" b="1" spc="10" dirty="0" err="1">
                <a:solidFill>
                  <a:prstClr val="black">
                    <a:lumMod val="65000"/>
                    <a:lumOff val="35000"/>
                  </a:prstClr>
                </a:solidFill>
                <a:latin typeface="Century Gothic" panose="020B0502020202020204" pitchFamily="34" charset="0"/>
              </a:rPr>
              <a:t>System</a:t>
            </a:r>
            <a:r>
              <a:rPr lang="es-CO" sz="1400" b="1" spc="10" dirty="0">
                <a:solidFill>
                  <a:prstClr val="black">
                    <a:lumMod val="65000"/>
                    <a:lumOff val="35000"/>
                  </a:prstClr>
                </a:solidFill>
                <a:latin typeface="Century Gothic" panose="020B0502020202020204" pitchFamily="34" charset="0"/>
              </a:rPr>
              <a:t> i e </a:t>
            </a:r>
            <a:r>
              <a:rPr lang="es-CO" sz="1400" b="1" spc="10" dirty="0" err="1">
                <a:solidFill>
                  <a:prstClr val="black">
                    <a:lumMod val="65000"/>
                    <a:lumOff val="35000"/>
                  </a:prstClr>
                </a:solidFill>
                <a:latin typeface="Century Gothic" panose="020B0502020202020204" pitchFamily="34" charset="0"/>
              </a:rPr>
              <a:t>iSeries</a:t>
            </a:r>
            <a:r>
              <a:rPr lang="es-CO" sz="1400" b="1" spc="10" dirty="0">
                <a:solidFill>
                  <a:prstClr val="black">
                    <a:lumMod val="65000"/>
                    <a:lumOff val="35000"/>
                  </a:prstClr>
                </a:solidFill>
                <a:latin typeface="Century Gothic" panose="020B0502020202020204" pitchFamily="34" charset="0"/>
              </a:rPr>
              <a:t>, soporta otros sistemas operativos tales como </a:t>
            </a:r>
            <a:r>
              <a:rPr lang="es-CO" sz="1400" b="1" spc="10" dirty="0">
                <a:solidFill>
                  <a:prstClr val="black">
                    <a:lumMod val="65000"/>
                    <a:lumOff val="35000"/>
                  </a:prstClr>
                </a:solidFill>
                <a:latin typeface="Century Gothic" panose="020B0502020202020204" pitchFamily="34" charset="0"/>
                <a:hlinkClick r:id="rId10">
                  <a:extLst>
                    <a:ext uri="{A12FA001-AC4F-418D-AE19-62706E023703}">
                      <ahyp:hlinkClr xmlns:ahyp="http://schemas.microsoft.com/office/drawing/2018/hyperlinkcolor" val="tx"/>
                    </a:ext>
                  </a:extLst>
                </a:hlinkClick>
              </a:rPr>
              <a:t>GNU/Linux</a:t>
            </a:r>
            <a:r>
              <a:rPr lang="es-CO" sz="1400" b="1" spc="10" dirty="0">
                <a:solidFill>
                  <a:prstClr val="black">
                    <a:lumMod val="65000"/>
                    <a:lumOff val="35000"/>
                  </a:prstClr>
                </a:solidFill>
                <a:latin typeface="Century Gothic" panose="020B0502020202020204" pitchFamily="34" charset="0"/>
              </a:rPr>
              <a:t>, </a:t>
            </a:r>
            <a:r>
              <a:rPr lang="es-CO" sz="1400" b="1" spc="10" dirty="0">
                <a:solidFill>
                  <a:prstClr val="black">
                    <a:lumMod val="65000"/>
                    <a:lumOff val="35000"/>
                  </a:prstClr>
                </a:solidFill>
                <a:latin typeface="Century Gothic" panose="020B0502020202020204" pitchFamily="34" charset="0"/>
                <a:hlinkClick r:id="rId11">
                  <a:extLst>
                    <a:ext uri="{A12FA001-AC4F-418D-AE19-62706E023703}">
                      <ahyp:hlinkClr xmlns:ahyp="http://schemas.microsoft.com/office/drawing/2018/hyperlinkcolor" val="tx"/>
                    </a:ext>
                  </a:extLst>
                </a:hlinkClick>
              </a:rPr>
              <a:t>AIX</a:t>
            </a:r>
            <a:r>
              <a:rPr lang="es-CO" sz="1400" b="1" spc="10" dirty="0">
                <a:solidFill>
                  <a:prstClr val="black">
                    <a:lumMod val="65000"/>
                    <a:lumOff val="35000"/>
                  </a:prstClr>
                </a:solidFill>
                <a:latin typeface="Century Gothic" panose="020B0502020202020204" pitchFamily="34" charset="0"/>
              </a:rPr>
              <a:t> o incluso </a:t>
            </a:r>
            <a:r>
              <a:rPr lang="es-CO" sz="1400" b="1" spc="10" dirty="0">
                <a:solidFill>
                  <a:prstClr val="black">
                    <a:lumMod val="65000"/>
                    <a:lumOff val="35000"/>
                  </a:prstClr>
                </a:solidFill>
                <a:latin typeface="Century Gothic" panose="020B0502020202020204" pitchFamily="34" charset="0"/>
                <a:hlinkClick r:id="rId12">
                  <a:extLst>
                    <a:ext uri="{A12FA001-AC4F-418D-AE19-62706E023703}">
                      <ahyp:hlinkClr xmlns:ahyp="http://schemas.microsoft.com/office/drawing/2018/hyperlinkcolor" val="tx"/>
                    </a:ext>
                  </a:extLst>
                </a:hlinkClick>
              </a:rPr>
              <a:t>Windows</a:t>
            </a:r>
            <a:r>
              <a:rPr lang="es-CO" sz="1400" b="1" spc="10" dirty="0">
                <a:solidFill>
                  <a:prstClr val="black">
                    <a:lumMod val="65000"/>
                    <a:lumOff val="35000"/>
                  </a:prstClr>
                </a:solidFill>
                <a:latin typeface="Century Gothic" panose="020B0502020202020204" pitchFamily="34" charset="0"/>
              </a:rPr>
              <a:t> en una placa Intel integrada.</a:t>
            </a:r>
          </a:p>
          <a:p>
            <a:pPr algn="just">
              <a:defRPr/>
            </a:pPr>
            <a:endParaRPr lang="es-CO" sz="1400" b="1" spc="10" dirty="0">
              <a:solidFill>
                <a:prstClr val="black">
                  <a:lumMod val="65000"/>
                  <a:lumOff val="35000"/>
                </a:prstClr>
              </a:solidFill>
              <a:latin typeface="Century Gothic" panose="020B0502020202020204" pitchFamily="34" charset="0"/>
            </a:endParaRPr>
          </a:p>
          <a:p>
            <a:pPr algn="just">
              <a:defRPr/>
            </a:pP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Aunque fácil de usar para los usuarios, IBM i tiene una arquitectura interna compleja. Está integrado con hardware, software, seguridad, una base de datos y otros componentes exclusivos y diseñados únicamente para el AS/400, ahora el sistema IBM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Power</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es bastante avanzado, único, es extremadamente adaptable y puede incorporar fácilmente nuevas tecnologías.</a:t>
            </a:r>
            <a:endParaRPr kumimoji="0" lang="es-CO" sz="1400" b="0" i="0" u="none" strike="noStrike" kern="1200" cap="none" spc="10" normalizeH="0" baseline="0" noProof="0" dirty="0">
              <a:ln>
                <a:noFill/>
              </a:ln>
              <a:solidFill>
                <a:prstClr val="black">
                  <a:lumMod val="65000"/>
                  <a:lumOff val="35000"/>
                </a:prstClr>
              </a:solidFill>
              <a:effectLst/>
              <a:uLnTx/>
              <a:uFillTx/>
              <a:latin typeface="Century Gothic" panose="020B0502020202020204" pitchFamily="34" charset="0"/>
              <a:ea typeface="Apex New Light" panose="02010600040501010103" pitchFamily="2" charset="77"/>
              <a:cs typeface="+mn-cs"/>
            </a:endParaRPr>
          </a:p>
        </p:txBody>
      </p:sp>
      <p:pic>
        <p:nvPicPr>
          <p:cNvPr id="614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9014" y="1549870"/>
            <a:ext cx="5017477" cy="26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03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2523445" y="430667"/>
            <a:ext cx="6400800" cy="104644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Plataforma</a:t>
            </a:r>
            <a:r>
              <a:rPr kumimoji="0" lang="es-CO" sz="4800" b="1" i="0" u="none" strike="noStrike" kern="600" cap="none" spc="-63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48" y="1477108"/>
            <a:ext cx="5216768" cy="206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9415" y="1477107"/>
            <a:ext cx="4929660" cy="195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75848" y="3540370"/>
            <a:ext cx="11755895" cy="2893100"/>
          </a:xfrm>
          <a:prstGeom prst="rect">
            <a:avLst/>
          </a:prstGeom>
        </p:spPr>
        <p:txBody>
          <a:bodyPr wrap="square">
            <a:spAutoFit/>
          </a:bodyPr>
          <a:lstStyle/>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a:r>
              <a:rPr lang="es-ES" sz="1400" b="1" spc="10" dirty="0">
                <a:solidFill>
                  <a:prstClr val="black">
                    <a:lumMod val="65000"/>
                    <a:lumOff val="35000"/>
                  </a:prstClr>
                </a:solidFill>
                <a:latin typeface="Century Gothic" panose="020B0502020202020204" pitchFamily="34" charset="0"/>
              </a:rPr>
              <a:t>El IBM AS/400, brinda el poder, seguridad y flexibilidad que las empresas necesitan para manejar hasta las mas sofisticadas aplicaciones de la actualidad, ya sean estas para unas pocas estaciones de trabajo o para una red, su extraordinaria arquitectura del sistema AS/400 se une con la más avanzada tecnología de procesadores actualizables para satisfacer de una manera efectiva en costos las necesidades de la empresa en crecimiento.</a:t>
            </a:r>
          </a:p>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a:r>
              <a:rPr lang="es-ES" sz="1400" b="1" spc="10" dirty="0">
                <a:solidFill>
                  <a:prstClr val="black">
                    <a:lumMod val="65000"/>
                    <a:lumOff val="35000"/>
                  </a:prstClr>
                </a:solidFill>
                <a:latin typeface="Century Gothic" panose="020B0502020202020204" pitchFamily="34" charset="0"/>
              </a:rPr>
              <a:t>El Os/400 permite que se ejecuten conjuntamente Trabajos Interactivos y Trabajos </a:t>
            </a:r>
            <a:r>
              <a:rPr lang="es-ES" sz="1400" b="1" spc="10" dirty="0" err="1">
                <a:solidFill>
                  <a:prstClr val="black">
                    <a:lumMod val="65000"/>
                    <a:lumOff val="35000"/>
                  </a:prstClr>
                </a:solidFill>
                <a:latin typeface="Century Gothic" panose="020B0502020202020204" pitchFamily="34" charset="0"/>
              </a:rPr>
              <a:t>Batch</a:t>
            </a:r>
            <a:r>
              <a:rPr lang="es-ES" sz="1400" b="1" spc="10" dirty="0">
                <a:solidFill>
                  <a:prstClr val="black">
                    <a:lumMod val="65000"/>
                    <a:lumOff val="35000"/>
                  </a:prstClr>
                </a:solidFill>
                <a:latin typeface="Century Gothic" panose="020B0502020202020204" pitchFamily="34" charset="0"/>
              </a:rPr>
              <a:t>, y le da al operador la interfaz para controlar esos trabajos. El Sistema Operativo Os/400 soporta tanto Operaciones Interactivas como de proceso por lotes </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Evita migraciones de código cada vez que se actualiza el sistema</a:t>
            </a:r>
          </a:p>
          <a:p>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AS400 fue desarrollado para brindar alta redundancia y confiabilidad, de manera similar, las CPU de la serie IBM i son de 3 a 5 veces mejores que las de otras marcas</a:t>
            </a:r>
          </a:p>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spTree>
    <p:extLst>
      <p:ext uri="{BB962C8B-B14F-4D97-AF65-F5344CB8AC3E}">
        <p14:creationId xmlns:p14="http://schemas.microsoft.com/office/powerpoint/2010/main" val="395157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Lenguajes de Programación</a:t>
            </a:r>
            <a:r>
              <a:rPr kumimoji="0" lang="es-CO" sz="4800" b="1" i="0" u="none" strike="noStrike" kern="600" cap="none" normalizeH="0" noProof="0" dirty="0">
                <a:ln>
                  <a:noFill/>
                </a:ln>
                <a:solidFill>
                  <a:prstClr val="black"/>
                </a:solidFill>
                <a:effectLst/>
                <a:uLnTx/>
                <a:uFillTx/>
                <a:latin typeface="Arial" pitchFamily="34" charset="0"/>
                <a:cs typeface="Arial" pitchFamily="34" charset="0"/>
              </a:rPr>
              <a:t> </a:t>
            </a:r>
            <a:r>
              <a:rPr kumimoji="0" lang="es-CO" sz="4800" b="1" i="0" u="none" strike="noStrike" kern="600" cap="none" spc="-63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5" name="4 Rectángulo"/>
          <p:cNvSpPr/>
          <p:nvPr/>
        </p:nvSpPr>
        <p:spPr>
          <a:xfrm>
            <a:off x="314174" y="2181836"/>
            <a:ext cx="11755895" cy="1661993"/>
          </a:xfrm>
          <a:prstGeom prst="rect">
            <a:avLst/>
          </a:prstGeom>
        </p:spPr>
        <p:txBody>
          <a:bodyPr wrap="square">
            <a:spAutoFit/>
          </a:bodyPr>
          <a:lstStyle/>
          <a:p>
            <a:r>
              <a:rPr lang="es-CO" sz="1600" b="1" spc="10" dirty="0">
                <a:solidFill>
                  <a:prstClr val="black">
                    <a:lumMod val="65000"/>
                    <a:lumOff val="35000"/>
                  </a:prstClr>
                </a:solidFill>
                <a:latin typeface="Century Gothic" panose="020B0502020202020204" pitchFamily="34" charset="0"/>
                <a:ea typeface="Apex New Light" panose="02010600040501010103" pitchFamily="2" charset="77"/>
              </a:rPr>
              <a:t>Algunos Lenguajes de Programación y Herramientas de desarrollo que soporta: </a:t>
            </a:r>
          </a:p>
          <a:p>
            <a:endParaRPr lang="es-CO" sz="16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6"/>
              </a:rPr>
              <a:t>RPG</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II,  RPG III,  RPG IV,  RPG ILE,  RPG FREE,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7"/>
              </a:rPr>
              <a:t>PHP</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8"/>
              </a:rPr>
              <a:t>C</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9"/>
              </a:rPr>
              <a:t>Java</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0"/>
              </a:rPr>
              <a:t>COBOL</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1"/>
              </a:rPr>
              <a:t>SQL</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2"/>
              </a:rPr>
              <a:t>BASIC</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3"/>
              </a:rPr>
              <a:t>REXX</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CL/400, SQL/400. </a:t>
            </a:r>
          </a:p>
          <a:p>
            <a:pPr algn="just"/>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También se dispone de varias herramientas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4"/>
              </a:rPr>
              <a:t>CASE</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como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5"/>
              </a:rPr>
              <a:t>ADP/400</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hlinkClick r:id="rId16"/>
              </a:rPr>
              <a:t>Synon</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7"/>
              </a:rPr>
              <a:t>AS/SET</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hlinkClick r:id="rId18"/>
              </a:rPr>
              <a:t>Lansa</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9"/>
              </a:rPr>
              <a:t>Delphi/400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hlinkClick r:id="rId19"/>
              </a:rPr>
              <a:t>for</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19"/>
              </a:rPr>
              <a:t> Windows</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20"/>
              </a:rPr>
              <a:t>Delphi/400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hlinkClick r:id="rId20"/>
              </a:rPr>
              <a:t>for</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20"/>
              </a:rPr>
              <a:t> PHP</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21"/>
              </a:rPr>
              <a:t>CA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hlinkClick r:id="rId21"/>
              </a:rPr>
              <a:t>Plex</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hlinkClick r:id="rId22"/>
              </a:rPr>
              <a:t>Genexus</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etc.</a:t>
            </a:r>
          </a:p>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pic>
        <p:nvPicPr>
          <p:cNvPr id="9218" name="Picture 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67180" y="3772922"/>
            <a:ext cx="4181475" cy="242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7884" y="3772922"/>
            <a:ext cx="3845039" cy="242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77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Ventajas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5" name="4 Rectángulo"/>
          <p:cNvSpPr/>
          <p:nvPr/>
        </p:nvSpPr>
        <p:spPr>
          <a:xfrm>
            <a:off x="175849" y="1843408"/>
            <a:ext cx="11755895" cy="4832092"/>
          </a:xfrm>
          <a:prstGeom prst="rect">
            <a:avLst/>
          </a:prstGeom>
        </p:spPr>
        <p:txBody>
          <a:bodyPr wrap="square">
            <a:spAutoFit/>
          </a:bodyPr>
          <a:lstStyle/>
          <a:p>
            <a:r>
              <a:rPr lang="es-CO" sz="2800" b="1" i="1" u="sng" spc="10" dirty="0">
                <a:solidFill>
                  <a:schemeClr val="bg2">
                    <a:lumMod val="25000"/>
                  </a:schemeClr>
                </a:solidFill>
                <a:latin typeface="Century Gothic" panose="020B0502020202020204" pitchFamily="34" charset="0"/>
                <a:ea typeface="Apex New Light" panose="02010600040501010103" pitchFamily="2" charset="77"/>
              </a:rPr>
              <a:t>Ventajas.</a:t>
            </a:r>
          </a:p>
          <a:p>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Potente a nivel de Procesamiento de Datos de Alto nivel y volumen transaccional. Por eso es requerido por entidades del sector financiero y asegurador principalmente a nivel mundial.</a:t>
            </a:r>
          </a:p>
          <a:p>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Nunca se ha reportado un virus informático.</a:t>
            </a:r>
          </a:p>
          <a:p>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Difícil por no decir imposible </a:t>
            </a:r>
            <a:r>
              <a:rPr lang="es-CO" sz="1400" b="1" spc="10" dirty="0" err="1">
                <a:solidFill>
                  <a:prstClr val="black">
                    <a:lumMod val="65000"/>
                    <a:lumOff val="35000"/>
                  </a:prstClr>
                </a:solidFill>
                <a:latin typeface="Century Gothic" panose="020B0502020202020204" pitchFamily="34" charset="0"/>
                <a:ea typeface="Apex New Light" panose="02010600040501010103" pitchFamily="2" charset="77"/>
              </a:rPr>
              <a:t>hackear</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 el sistema.</a:t>
            </a:r>
          </a:p>
          <a:p>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Esta maquina junto con su sistema operativo y base de datos no se cae o sufre problemas de interrupción, completamente fiable.</a:t>
            </a:r>
          </a:p>
          <a:p>
            <a:pPr fontAlgn="base"/>
            <a:r>
              <a:rPr lang="es-MX" sz="1400" b="1" i="1" u="sng" spc="10" dirty="0">
                <a:solidFill>
                  <a:schemeClr val="bg2">
                    <a:lumMod val="25000"/>
                  </a:schemeClr>
                </a:solidFill>
                <a:latin typeface="Century Gothic" panose="020B0502020202020204" pitchFamily="34" charset="0"/>
                <a:ea typeface="Apex New Light" panose="02010600040501010103" pitchFamily="2" charset="77"/>
              </a:rPr>
              <a:t>Escalable:</a:t>
            </a:r>
          </a:p>
          <a:p>
            <a:pPr fontAlgn="base"/>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Los sistemas AS/400 son totalmente escalables, adaptándose a las necesidades de una empresa en cada momento. Pocas empresas tendrán unas necesidades de procesamiento superiores al AS/400.</a:t>
            </a:r>
          </a:p>
          <a:p>
            <a:pPr fontAlgn="base"/>
            <a:r>
              <a:rPr lang="es-MX" sz="1400" b="1" u="sng" spc="10" dirty="0">
                <a:solidFill>
                  <a:prstClr val="black">
                    <a:lumMod val="65000"/>
                    <a:lumOff val="35000"/>
                  </a:prstClr>
                </a:solidFill>
                <a:latin typeface="Century Gothic" panose="020B0502020202020204" pitchFamily="34" charset="0"/>
                <a:ea typeface="Apex New Light" panose="02010600040501010103" pitchFamily="2" charset="77"/>
              </a:rPr>
              <a:t>Seguridad:</a:t>
            </a:r>
          </a:p>
          <a:p>
            <a:pPr fontAlgn="base"/>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Una vez instalado y configurado, AS/400 es una plataforma muy segura que ofrece una gran protección a los datos que maneja.</a:t>
            </a:r>
          </a:p>
          <a:p>
            <a:pPr fontAlgn="base"/>
            <a:r>
              <a:rPr lang="es-MX" sz="1400" b="1" i="1" u="sng" spc="10" dirty="0">
                <a:solidFill>
                  <a:prstClr val="black">
                    <a:lumMod val="65000"/>
                    <a:lumOff val="35000"/>
                  </a:prstClr>
                </a:solidFill>
                <a:latin typeface="Century Gothic" panose="020B0502020202020204" pitchFamily="34" charset="0"/>
                <a:ea typeface="Apex New Light" panose="02010600040501010103" pitchFamily="2" charset="77"/>
              </a:rPr>
              <a:t>Confiable:</a:t>
            </a:r>
          </a:p>
          <a:p>
            <a:pPr fontAlgn="base"/>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Esta plataforma funciona en todo momento, y ofrece una elevada confiabilidad de nivel empresarial, así como herramientas de una elevada disponibilidad que permite trabajar al 100% de forma continua.</a:t>
            </a:r>
          </a:p>
          <a:p>
            <a:pPr fontAlgn="base"/>
            <a:r>
              <a:rPr lang="es-MX" sz="1400" b="1" i="1" u="sng" spc="10" dirty="0">
                <a:solidFill>
                  <a:prstClr val="black">
                    <a:lumMod val="65000"/>
                    <a:lumOff val="35000"/>
                  </a:prstClr>
                </a:solidFill>
                <a:latin typeface="Century Gothic" panose="020B0502020202020204" pitchFamily="34" charset="0"/>
                <a:ea typeface="Apex New Light" panose="02010600040501010103" pitchFamily="2" charset="77"/>
              </a:rPr>
              <a:t>Moderna:</a:t>
            </a:r>
          </a:p>
          <a:p>
            <a:pPr fontAlgn="base"/>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A pesar de ser lanzada en 1988, AS/400 es una plataforma moderna capaz de ejecutar programas existentes, que además soporta diferentes lenguajes de desarrollo, tanto nativos como de código abierto (RPG Free, SQL, Java,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.Net</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PHP,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Python</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y C++).</a:t>
            </a:r>
          </a:p>
          <a:p>
            <a:pPr fontAlgn="base"/>
            <a:r>
              <a:rPr lang="es-MX" sz="1400" b="1" i="1" u="sng" spc="10" dirty="0">
                <a:solidFill>
                  <a:prstClr val="black">
                    <a:lumMod val="65000"/>
                    <a:lumOff val="35000"/>
                  </a:prstClr>
                </a:solidFill>
                <a:latin typeface="Century Gothic" panose="020B0502020202020204" pitchFamily="34" charset="0"/>
                <a:ea typeface="Apex New Light" panose="02010600040501010103" pitchFamily="2" charset="77"/>
              </a:rPr>
              <a:t>Compatibilidad:</a:t>
            </a:r>
          </a:p>
          <a:p>
            <a:pPr fontAlgn="base"/>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La gran compatibilidad de una plataforma AS/400 es su principal ventaja. No requiere de migraciones de código al realizar una actualización, lo que protege y garantiza la inversión de la empresa.</a:t>
            </a:r>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spTree>
    <p:extLst>
      <p:ext uri="{BB962C8B-B14F-4D97-AF65-F5344CB8AC3E}">
        <p14:creationId xmlns:p14="http://schemas.microsoft.com/office/powerpoint/2010/main" val="142149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Desventajas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5" name="4 Rectángulo"/>
          <p:cNvSpPr/>
          <p:nvPr/>
        </p:nvSpPr>
        <p:spPr>
          <a:xfrm>
            <a:off x="175849" y="2453008"/>
            <a:ext cx="11755895" cy="738664"/>
          </a:xfrm>
          <a:prstGeom prst="rect">
            <a:avLst/>
          </a:prstGeom>
        </p:spPr>
        <p:txBody>
          <a:bodyPr wrap="square">
            <a:spAutoFit/>
          </a:bodyPr>
          <a:lstStyle/>
          <a:p>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No esta diseñado para usuario Final (No es una PC).</a:t>
            </a:r>
          </a:p>
          <a:p>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Diseñado exclusivo para negocios, no se puede utilizar en otras soluciones informáticas como por ejemplo para Diseño Grafico.</a:t>
            </a:r>
          </a:p>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spTree>
    <p:extLst>
      <p:ext uri="{BB962C8B-B14F-4D97-AF65-F5344CB8AC3E}">
        <p14:creationId xmlns:p14="http://schemas.microsoft.com/office/powerpoint/2010/main" val="333180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B275C81-8226-4CA5-8390-7289500A3F26}"/>
              </a:ext>
            </a:extLst>
          </p:cNvPr>
          <p:cNvGrpSpPr/>
          <p:nvPr/>
        </p:nvGrpSpPr>
        <p:grpSpPr>
          <a:xfrm>
            <a:off x="9965695" y="164863"/>
            <a:ext cx="2084065" cy="309811"/>
            <a:chOff x="9965695" y="319973"/>
            <a:chExt cx="2084065" cy="309811"/>
          </a:xfrm>
        </p:grpSpPr>
        <p:pic>
          <p:nvPicPr>
            <p:cNvPr id="5" name="Gráfico 95">
              <a:extLst>
                <a:ext uri="{FF2B5EF4-FFF2-40B4-BE49-F238E27FC236}">
                  <a16:creationId xmlns:a16="http://schemas.microsoft.com/office/drawing/2014/main" id="{F271A8B4-7C32-4380-A774-9BF221EC8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6" name="Grupo 5">
              <a:extLst>
                <a:ext uri="{FF2B5EF4-FFF2-40B4-BE49-F238E27FC236}">
                  <a16:creationId xmlns:a16="http://schemas.microsoft.com/office/drawing/2014/main" id="{951BD599-D13E-4EF9-A766-F50B616CB313}"/>
                </a:ext>
              </a:extLst>
            </p:cNvPr>
            <p:cNvGrpSpPr/>
            <p:nvPr/>
          </p:nvGrpSpPr>
          <p:grpSpPr>
            <a:xfrm>
              <a:off x="9965695" y="319973"/>
              <a:ext cx="920477" cy="309811"/>
              <a:chOff x="9965695" y="319973"/>
              <a:chExt cx="920477" cy="309811"/>
            </a:xfrm>
          </p:grpSpPr>
          <p:cxnSp>
            <p:nvCxnSpPr>
              <p:cNvPr id="7" name="Conector recto 6">
                <a:extLst>
                  <a:ext uri="{FF2B5EF4-FFF2-40B4-BE49-F238E27FC236}">
                    <a16:creationId xmlns:a16="http://schemas.microsoft.com/office/drawing/2014/main" id="{614DDE02-D90D-4FDC-AE0D-EA60DC7FCAEA}"/>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D0072BB-2FB5-4EE7-9AD5-EED603BEA83D}"/>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sp>
        <p:nvSpPr>
          <p:cNvPr id="9" name="Círculo parcial 8">
            <a:extLst>
              <a:ext uri="{FF2B5EF4-FFF2-40B4-BE49-F238E27FC236}">
                <a16:creationId xmlns:a16="http://schemas.microsoft.com/office/drawing/2014/main" id="{1905E554-0571-4B2F-AC15-8699E9B1BBB5}"/>
              </a:ext>
            </a:extLst>
          </p:cNvPr>
          <p:cNvSpPr/>
          <p:nvPr/>
        </p:nvSpPr>
        <p:spPr>
          <a:xfrm>
            <a:off x="9897428" y="1353503"/>
            <a:ext cx="4589145" cy="4589145"/>
          </a:xfrm>
          <a:prstGeom prst="pie">
            <a:avLst>
              <a:gd name="adj1" fmla="val 5410879"/>
              <a:gd name="adj2" fmla="val 16200000"/>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Gráfico 10">
            <a:extLst>
              <a:ext uri="{FF2B5EF4-FFF2-40B4-BE49-F238E27FC236}">
                <a16:creationId xmlns:a16="http://schemas.microsoft.com/office/drawing/2014/main" id="{2E39A468-4379-4C29-BE72-D3EBBFF3004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545" t="45709" r="23273" b="22676"/>
          <a:stretch/>
        </p:blipFill>
        <p:spPr>
          <a:xfrm>
            <a:off x="8896353" y="1303621"/>
            <a:ext cx="2419344" cy="2544480"/>
          </a:xfrm>
          <a:prstGeom prst="rect">
            <a:avLst/>
          </a:prstGeom>
        </p:spPr>
      </p:pic>
      <p:sp>
        <p:nvSpPr>
          <p:cNvPr id="12" name="CuadroTexto 11">
            <a:extLst>
              <a:ext uri="{FF2B5EF4-FFF2-40B4-BE49-F238E27FC236}">
                <a16:creationId xmlns:a16="http://schemas.microsoft.com/office/drawing/2014/main" id="{7C74CC7D-D7C9-4A98-8281-6AF172D14E94}"/>
              </a:ext>
            </a:extLst>
          </p:cNvPr>
          <p:cNvSpPr txBox="1"/>
          <p:nvPr/>
        </p:nvSpPr>
        <p:spPr>
          <a:xfrm>
            <a:off x="6400800" y="533495"/>
            <a:ext cx="274017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03</a:t>
            </a:r>
          </a:p>
        </p:txBody>
      </p:sp>
      <p:sp>
        <p:nvSpPr>
          <p:cNvPr id="14" name="CuadroTexto 9">
            <a:extLst>
              <a:ext uri="{FF2B5EF4-FFF2-40B4-BE49-F238E27FC236}">
                <a16:creationId xmlns:a16="http://schemas.microsoft.com/office/drawing/2014/main" id="{37C7BA30-2405-4ADA-9E26-5080965CAF41}"/>
              </a:ext>
            </a:extLst>
          </p:cNvPr>
          <p:cNvSpPr txBox="1"/>
          <p:nvPr/>
        </p:nvSpPr>
        <p:spPr>
          <a:xfrm>
            <a:off x="8132196" y="6464264"/>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5C757F5C-B811-4B85-BDF3-1843076C89EB}"/>
              </a:ext>
            </a:extLst>
          </p:cNvPr>
          <p:cNvSpPr txBox="1"/>
          <p:nvPr/>
        </p:nvSpPr>
        <p:spPr>
          <a:xfrm>
            <a:off x="4805494" y="3017969"/>
            <a:ext cx="5322277"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6600" b="0"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rPr>
              <a:t>C</a:t>
            </a:r>
            <a:r>
              <a:rPr kumimoji="0" lang="es-CO" sz="6600" b="0"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rPr>
              <a:t>omandos Básicos</a:t>
            </a:r>
          </a:p>
        </p:txBody>
      </p:sp>
      <p:sp>
        <p:nvSpPr>
          <p:cNvPr id="19" name="Elipse 18">
            <a:extLst>
              <a:ext uri="{FF2B5EF4-FFF2-40B4-BE49-F238E27FC236}">
                <a16:creationId xmlns:a16="http://schemas.microsoft.com/office/drawing/2014/main" id="{06C8C044-4232-40A6-95AB-1F27F7D93C0B}"/>
              </a:ext>
            </a:extLst>
          </p:cNvPr>
          <p:cNvSpPr/>
          <p:nvPr/>
        </p:nvSpPr>
        <p:spPr>
          <a:xfrm>
            <a:off x="5994693" y="1846175"/>
            <a:ext cx="236961" cy="236961"/>
          </a:xfrm>
          <a:prstGeom prst="ellipse">
            <a:avLst/>
          </a:prstGeom>
          <a:solidFill>
            <a:srgbClr val="105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áfico 22">
            <a:extLst>
              <a:ext uri="{FF2B5EF4-FFF2-40B4-BE49-F238E27FC236}">
                <a16:creationId xmlns:a16="http://schemas.microsoft.com/office/drawing/2014/main" id="{A0DA623A-146F-43FC-97C1-D689270E8C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826" y="0"/>
            <a:ext cx="1292087" cy="6858000"/>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030" y="1238421"/>
            <a:ext cx="4407877" cy="510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26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Ambiente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5" name="4 Rectángulo"/>
          <p:cNvSpPr/>
          <p:nvPr/>
        </p:nvSpPr>
        <p:spPr>
          <a:xfrm>
            <a:off x="218052" y="1291067"/>
            <a:ext cx="11755895" cy="523220"/>
          </a:xfrm>
          <a:prstGeom prst="rect">
            <a:avLst/>
          </a:prstGeom>
        </p:spPr>
        <p:txBody>
          <a:bodyPr wrap="square">
            <a:spAutoFit/>
          </a:bodyPr>
          <a:lstStyle/>
          <a:p>
            <a:r>
              <a:rPr lang="es-ES" sz="1400" b="1" spc="10" dirty="0">
                <a:solidFill>
                  <a:prstClr val="black">
                    <a:lumMod val="65000"/>
                    <a:lumOff val="35000"/>
                  </a:prstClr>
                </a:solidFill>
                <a:latin typeface="Century Gothic" panose="020B0502020202020204" pitchFamily="34" charset="0"/>
              </a:rPr>
              <a:t>El AS400 se puede decir que se divide en 4 partes, la siguiente figura muestra la forma en que se puede dividir el AS400.</a:t>
            </a:r>
            <a:endParaRPr lang="es-CO" sz="1400" b="1" spc="10" dirty="0">
              <a:solidFill>
                <a:prstClr val="black">
                  <a:lumMod val="65000"/>
                  <a:lumOff val="35000"/>
                </a:prstClr>
              </a:solidFill>
              <a:latin typeface="Century Gothic" panose="020B0502020202020204" pitchFamily="34" charset="0"/>
            </a:endParaRPr>
          </a:p>
          <a:p>
            <a:pPr algn="just"/>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pic>
        <p:nvPicPr>
          <p:cNvPr id="9" name="Imagen 8">
            <a:extLst>
              <a:ext uri="{FF2B5EF4-FFF2-40B4-BE49-F238E27FC236}">
                <a16:creationId xmlns:a16="http://schemas.microsoft.com/office/drawing/2014/main" id="{6F0D4901-BEA1-48C7-88F7-B6C7566BD66C}"/>
              </a:ext>
            </a:extLst>
          </p:cNvPr>
          <p:cNvPicPr>
            <a:picLocks noChangeAspect="1"/>
          </p:cNvPicPr>
          <p:nvPr/>
        </p:nvPicPr>
        <p:blipFill>
          <a:blip r:embed="rId6"/>
          <a:stretch>
            <a:fillRect/>
          </a:stretch>
        </p:blipFill>
        <p:spPr>
          <a:xfrm>
            <a:off x="2952926" y="1711884"/>
            <a:ext cx="6006518" cy="2101463"/>
          </a:xfrm>
          <a:prstGeom prst="rect">
            <a:avLst/>
          </a:prstGeom>
        </p:spPr>
      </p:pic>
      <p:sp>
        <p:nvSpPr>
          <p:cNvPr id="17" name="CuadroTexto 16">
            <a:extLst>
              <a:ext uri="{FF2B5EF4-FFF2-40B4-BE49-F238E27FC236}">
                <a16:creationId xmlns:a16="http://schemas.microsoft.com/office/drawing/2014/main" id="{FA8491DF-C370-48AA-935F-C6B899CE1F9C}"/>
              </a:ext>
            </a:extLst>
          </p:cNvPr>
          <p:cNvSpPr txBox="1"/>
          <p:nvPr/>
        </p:nvSpPr>
        <p:spPr>
          <a:xfrm>
            <a:off x="178463" y="3813347"/>
            <a:ext cx="10978251" cy="2893100"/>
          </a:xfrm>
          <a:prstGeom prst="rect">
            <a:avLst/>
          </a:prstGeom>
          <a:noFill/>
        </p:spPr>
        <p:txBody>
          <a:bodyPr wrap="square">
            <a:spAutoFit/>
          </a:bodyPr>
          <a:lstStyle/>
          <a:p>
            <a:r>
              <a:rPr lang="es-ES" sz="1400" b="1" i="1" u="sng" spc="10" dirty="0">
                <a:solidFill>
                  <a:prstClr val="black">
                    <a:lumMod val="65000"/>
                    <a:lumOff val="35000"/>
                  </a:prstClr>
                </a:solidFill>
                <a:latin typeface="Century Gothic" panose="020B0502020202020204" pitchFamily="34" charset="0"/>
              </a:rPr>
              <a:t>Perfil de Usuario:</a:t>
            </a:r>
            <a:r>
              <a:rPr lang="es-ES" sz="1400" b="1" spc="10" dirty="0">
                <a:solidFill>
                  <a:prstClr val="black">
                    <a:lumMod val="65000"/>
                    <a:lumOff val="35000"/>
                  </a:prstClr>
                </a:solidFill>
                <a:latin typeface="Century Gothic" panose="020B0502020202020204" pitchFamily="34" charset="0"/>
              </a:rPr>
              <a:t>   Es el usuario por el cual se ingresa al AS400.</a:t>
            </a:r>
          </a:p>
          <a:p>
            <a:endParaRPr lang="es-ES" sz="1400" b="1" spc="10" dirty="0">
              <a:solidFill>
                <a:prstClr val="black">
                  <a:lumMod val="65000"/>
                  <a:lumOff val="35000"/>
                </a:prstClr>
              </a:solidFill>
              <a:latin typeface="Century Gothic" panose="020B0502020202020204" pitchFamily="34" charset="0"/>
            </a:endParaRPr>
          </a:p>
          <a:p>
            <a:r>
              <a:rPr lang="es-ES" sz="1400" b="1" i="1" u="sng" spc="10" dirty="0">
                <a:solidFill>
                  <a:prstClr val="black">
                    <a:lumMod val="65000"/>
                    <a:lumOff val="35000"/>
                  </a:prstClr>
                </a:solidFill>
                <a:latin typeface="Century Gothic" panose="020B0502020202020204" pitchFamily="34" charset="0"/>
              </a:rPr>
              <a:t>Librería:</a:t>
            </a:r>
            <a:r>
              <a:rPr lang="es-ES" sz="1400" b="1" spc="10" dirty="0">
                <a:solidFill>
                  <a:prstClr val="black">
                    <a:lumMod val="65000"/>
                    <a:lumOff val="35000"/>
                  </a:prstClr>
                </a:solidFill>
                <a:latin typeface="Century Gothic" panose="020B0502020202020204" pitchFamily="34" charset="0"/>
              </a:rPr>
              <a:t>  Es la forma en que el as/400 trabaja y se administra. </a:t>
            </a:r>
          </a:p>
          <a:p>
            <a:pPr algn="just"/>
            <a:r>
              <a:rPr lang="es-ES" sz="1400" b="1" spc="10" dirty="0">
                <a:solidFill>
                  <a:prstClr val="black">
                    <a:lumMod val="65000"/>
                    <a:lumOff val="35000"/>
                  </a:prstClr>
                </a:solidFill>
                <a:latin typeface="Century Gothic" panose="020B0502020202020204" pitchFamily="34" charset="0"/>
              </a:rPr>
              <a:t>La librería es un área donde se almacenan archivos, programas, etc. que corresponden a dicha librería. Se puede manejar una librería por sistema, por área, dpto.</a:t>
            </a:r>
          </a:p>
          <a:p>
            <a:endParaRPr lang="es-ES" sz="1400" b="1" spc="10" dirty="0">
              <a:solidFill>
                <a:prstClr val="black">
                  <a:lumMod val="65000"/>
                  <a:lumOff val="35000"/>
                </a:prstClr>
              </a:solidFill>
              <a:latin typeface="Century Gothic" panose="020B0502020202020204" pitchFamily="34" charset="0"/>
            </a:endParaRPr>
          </a:p>
          <a:p>
            <a:r>
              <a:rPr lang="es-ES" sz="1400" b="1" i="1" u="sng" spc="10" dirty="0">
                <a:solidFill>
                  <a:prstClr val="black">
                    <a:lumMod val="65000"/>
                    <a:lumOff val="35000"/>
                  </a:prstClr>
                </a:solidFill>
                <a:latin typeface="Century Gothic" panose="020B0502020202020204" pitchFamily="34" charset="0"/>
              </a:rPr>
              <a:t>Archivos Fuentes u Objetos:</a:t>
            </a:r>
            <a:r>
              <a:rPr lang="es-ES" sz="1400" b="1" spc="10" dirty="0">
                <a:solidFill>
                  <a:prstClr val="black">
                    <a:lumMod val="65000"/>
                    <a:lumOff val="35000"/>
                  </a:prstClr>
                </a:solidFill>
                <a:latin typeface="Century Gothic" panose="020B0502020202020204" pitchFamily="34" charset="0"/>
              </a:rPr>
              <a:t>  Se generan en base a las compilaciones, ya sea de archivos o programas (fuentes). El objeto de un archivo se puede visualizar, para ver la información que la compone y el objeto de un programa no se puede ver (en este caso se visualiza el fuente). </a:t>
            </a:r>
          </a:p>
          <a:p>
            <a:pPr algn="just"/>
            <a:endParaRPr lang="es-ES" sz="1400" b="1" spc="10" dirty="0">
              <a:solidFill>
                <a:prstClr val="black">
                  <a:lumMod val="65000"/>
                  <a:lumOff val="35000"/>
                </a:prstClr>
              </a:solidFill>
              <a:latin typeface="Century Gothic" panose="020B0502020202020204" pitchFamily="34" charset="0"/>
            </a:endParaRPr>
          </a:p>
          <a:p>
            <a:pPr algn="just"/>
            <a:r>
              <a:rPr lang="es-ES" sz="1400" b="1" i="1" u="sng" spc="10" dirty="0">
                <a:solidFill>
                  <a:prstClr val="black">
                    <a:lumMod val="65000"/>
                    <a:lumOff val="35000"/>
                  </a:prstClr>
                </a:solidFill>
                <a:latin typeface="Century Gothic" panose="020B0502020202020204" pitchFamily="34" charset="0"/>
              </a:rPr>
              <a:t>Miembros Fuentes:</a:t>
            </a:r>
            <a:r>
              <a:rPr lang="es-ES" sz="1400" b="1" i="1" spc="10" dirty="0">
                <a:solidFill>
                  <a:prstClr val="black">
                    <a:lumMod val="65000"/>
                    <a:lumOff val="35000"/>
                  </a:prstClr>
                </a:solidFill>
                <a:latin typeface="Century Gothic" panose="020B0502020202020204" pitchFamily="34" charset="0"/>
              </a:rPr>
              <a:t>  </a:t>
            </a:r>
            <a:r>
              <a:rPr lang="es-ES" sz="1400" b="1" spc="10" dirty="0">
                <a:solidFill>
                  <a:prstClr val="black">
                    <a:lumMod val="65000"/>
                    <a:lumOff val="35000"/>
                  </a:prstClr>
                </a:solidFill>
                <a:latin typeface="Century Gothic" panose="020B0502020202020204" pitchFamily="34" charset="0"/>
              </a:rPr>
              <a:t>Es el código que se desarrolla para la generación de un archivo / programa, este se compila para generar el objeto. Si un fuente no es compilado, no se puede guardar información en archivos o no se puede correr o ejecutar un programa. </a:t>
            </a:r>
            <a:endParaRPr lang="es-CO" sz="1400" b="1" spc="10" dirty="0">
              <a:solidFill>
                <a:prstClr val="black">
                  <a:lumMod val="65000"/>
                  <a:lumOff val="35000"/>
                </a:prstClr>
              </a:solidFill>
              <a:latin typeface="Century Gothic" panose="020B0502020202020204" pitchFamily="34" charset="0"/>
            </a:endParaRPr>
          </a:p>
        </p:txBody>
      </p:sp>
    </p:spTree>
    <p:extLst>
      <p:ext uri="{BB962C8B-B14F-4D97-AF65-F5344CB8AC3E}">
        <p14:creationId xmlns:p14="http://schemas.microsoft.com/office/powerpoint/2010/main" val="381014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Ambiente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9" name="Imagen 8">
            <a:extLst>
              <a:ext uri="{FF2B5EF4-FFF2-40B4-BE49-F238E27FC236}">
                <a16:creationId xmlns:a16="http://schemas.microsoft.com/office/drawing/2014/main" id="{6F0D4901-BEA1-48C7-88F7-B6C7566BD66C}"/>
              </a:ext>
            </a:extLst>
          </p:cNvPr>
          <p:cNvPicPr>
            <a:picLocks noChangeAspect="1"/>
          </p:cNvPicPr>
          <p:nvPr/>
        </p:nvPicPr>
        <p:blipFill>
          <a:blip r:embed="rId6"/>
          <a:stretch>
            <a:fillRect/>
          </a:stretch>
        </p:blipFill>
        <p:spPr>
          <a:xfrm>
            <a:off x="2952926" y="1334379"/>
            <a:ext cx="6006518" cy="2101463"/>
          </a:xfrm>
          <a:prstGeom prst="rect">
            <a:avLst/>
          </a:prstGeom>
        </p:spPr>
      </p:pic>
      <p:sp>
        <p:nvSpPr>
          <p:cNvPr id="17" name="CuadroTexto 16">
            <a:extLst>
              <a:ext uri="{FF2B5EF4-FFF2-40B4-BE49-F238E27FC236}">
                <a16:creationId xmlns:a16="http://schemas.microsoft.com/office/drawing/2014/main" id="{FA8491DF-C370-48AA-935F-C6B899CE1F9C}"/>
              </a:ext>
            </a:extLst>
          </p:cNvPr>
          <p:cNvSpPr txBox="1"/>
          <p:nvPr/>
        </p:nvSpPr>
        <p:spPr>
          <a:xfrm>
            <a:off x="48316" y="3429000"/>
            <a:ext cx="10978251" cy="2893100"/>
          </a:xfrm>
          <a:prstGeom prst="rect">
            <a:avLst/>
          </a:prstGeom>
          <a:noFill/>
        </p:spPr>
        <p:txBody>
          <a:bodyPr wrap="square">
            <a:spAutoFit/>
          </a:bodyPr>
          <a:lstStyle/>
          <a:p>
            <a:r>
              <a:rPr lang="es-ES" sz="1400" b="1" i="1" u="sng" spc="10" dirty="0">
                <a:solidFill>
                  <a:prstClr val="black">
                    <a:lumMod val="65000"/>
                    <a:lumOff val="35000"/>
                  </a:prstClr>
                </a:solidFill>
                <a:latin typeface="Century Gothic" panose="020B0502020202020204" pitchFamily="34" charset="0"/>
              </a:rPr>
              <a:t>Tipos De Objetos Y Fuentes:</a:t>
            </a:r>
            <a:r>
              <a:rPr lang="es-ES" sz="1400" b="1" spc="10" dirty="0">
                <a:solidFill>
                  <a:prstClr val="black">
                    <a:lumMod val="65000"/>
                    <a:lumOff val="35000"/>
                  </a:prstClr>
                </a:solidFill>
                <a:latin typeface="Century Gothic" panose="020B0502020202020204" pitchFamily="34" charset="0"/>
              </a:rPr>
              <a:t>  Los tipos de objetos más comunes pueden ser: </a:t>
            </a:r>
          </a:p>
          <a:p>
            <a:endParaRPr lang="es-ES" sz="1400" b="1" spc="10" dirty="0">
              <a:solidFill>
                <a:prstClr val="black">
                  <a:lumMod val="65000"/>
                  <a:lumOff val="35000"/>
                </a:prstClr>
              </a:solidFill>
              <a:latin typeface="Century Gothic" panose="020B0502020202020204" pitchFamily="34" charset="0"/>
            </a:endParaRPr>
          </a:p>
          <a:p>
            <a:r>
              <a:rPr lang="es-ES" sz="1400" b="1" spc="10" dirty="0">
                <a:solidFill>
                  <a:prstClr val="black">
                    <a:lumMod val="65000"/>
                    <a:lumOff val="35000"/>
                  </a:prstClr>
                </a:solidFill>
                <a:latin typeface="Century Gothic" panose="020B0502020202020204" pitchFamily="34" charset="0"/>
              </a:rPr>
              <a:t>*FILE : Puede tener los siguientes atributos: ser un archivo físico, lógico, archivo de pantalla, </a:t>
            </a:r>
            <a:r>
              <a:rPr lang="es-ES" sz="1400" b="1" spc="10" dirty="0" err="1">
                <a:solidFill>
                  <a:prstClr val="black">
                    <a:lumMod val="65000"/>
                    <a:lumOff val="35000"/>
                  </a:prstClr>
                </a:solidFill>
                <a:latin typeface="Century Gothic" panose="020B0502020202020204" pitchFamily="34" charset="0"/>
              </a:rPr>
              <a:t>printer</a:t>
            </a:r>
            <a:r>
              <a:rPr lang="es-ES" sz="1400" b="1" spc="10" dirty="0">
                <a:solidFill>
                  <a:prstClr val="black">
                    <a:lumMod val="65000"/>
                    <a:lumOff val="35000"/>
                  </a:prstClr>
                </a:solidFill>
                <a:latin typeface="Century Gothic" panose="020B0502020202020204" pitchFamily="34" charset="0"/>
              </a:rPr>
              <a:t> file. </a:t>
            </a:r>
          </a:p>
          <a:p>
            <a:endParaRPr lang="es-ES" sz="1400" b="1" spc="10" dirty="0">
              <a:solidFill>
                <a:prstClr val="black">
                  <a:lumMod val="65000"/>
                  <a:lumOff val="35000"/>
                </a:prstClr>
              </a:solidFill>
              <a:latin typeface="Century Gothic" panose="020B0502020202020204" pitchFamily="34" charset="0"/>
            </a:endParaRPr>
          </a:p>
          <a:p>
            <a:r>
              <a:rPr lang="es-ES" sz="1400" b="1" spc="10" dirty="0">
                <a:solidFill>
                  <a:prstClr val="black">
                    <a:lumMod val="65000"/>
                    <a:lumOff val="35000"/>
                  </a:prstClr>
                </a:solidFill>
                <a:latin typeface="Century Gothic" panose="020B0502020202020204" pitchFamily="34" charset="0"/>
              </a:rPr>
              <a:t>*PGM: Puede tener los siguientes atributos: CLE, RPG, RPGLE </a:t>
            </a:r>
          </a:p>
          <a:p>
            <a:endParaRPr lang="es-ES" sz="1400" b="1" spc="10" dirty="0">
              <a:solidFill>
                <a:prstClr val="black">
                  <a:lumMod val="65000"/>
                  <a:lumOff val="35000"/>
                </a:prstClr>
              </a:solidFill>
              <a:latin typeface="Century Gothic" panose="020B0502020202020204" pitchFamily="34" charset="0"/>
            </a:endParaRPr>
          </a:p>
          <a:p>
            <a:r>
              <a:rPr lang="es-ES" sz="1400" b="1" spc="10" dirty="0">
                <a:solidFill>
                  <a:prstClr val="black">
                    <a:lumMod val="65000"/>
                    <a:lumOff val="35000"/>
                  </a:prstClr>
                </a:solidFill>
                <a:latin typeface="Century Gothic" panose="020B0502020202020204" pitchFamily="34" charset="0"/>
              </a:rPr>
              <a:t>Los tipos de fuentes mas comunes son: </a:t>
            </a:r>
          </a:p>
          <a:p>
            <a:r>
              <a:rPr lang="es-ES" sz="1400" b="1" spc="10" dirty="0">
                <a:solidFill>
                  <a:prstClr val="black">
                    <a:lumMod val="65000"/>
                    <a:lumOff val="35000"/>
                  </a:prstClr>
                </a:solidFill>
                <a:latin typeface="Century Gothic" panose="020B0502020202020204" pitchFamily="34" charset="0"/>
              </a:rPr>
              <a:t>PF =&gt; Archivos Físicos (</a:t>
            </a:r>
            <a:r>
              <a:rPr lang="es-ES" sz="1400" b="1" spc="10" dirty="0" err="1">
                <a:solidFill>
                  <a:prstClr val="black">
                    <a:lumMod val="65000"/>
                    <a:lumOff val="35000"/>
                  </a:prstClr>
                </a:solidFill>
                <a:latin typeface="Century Gothic" panose="020B0502020202020204" pitchFamily="34" charset="0"/>
              </a:rPr>
              <a:t>Phisical</a:t>
            </a:r>
            <a:r>
              <a:rPr lang="es-ES" sz="1400" b="1" spc="10" dirty="0">
                <a:solidFill>
                  <a:prstClr val="black">
                    <a:lumMod val="65000"/>
                    <a:lumOff val="35000"/>
                  </a:prstClr>
                </a:solidFill>
                <a:latin typeface="Century Gothic" panose="020B0502020202020204" pitchFamily="34" charset="0"/>
              </a:rPr>
              <a:t> File) </a:t>
            </a:r>
          </a:p>
          <a:p>
            <a:r>
              <a:rPr lang="es-ES" sz="1400" b="1" spc="10" dirty="0">
                <a:solidFill>
                  <a:prstClr val="black">
                    <a:lumMod val="65000"/>
                    <a:lumOff val="35000"/>
                  </a:prstClr>
                </a:solidFill>
                <a:latin typeface="Century Gothic" panose="020B0502020202020204" pitchFamily="34" charset="0"/>
              </a:rPr>
              <a:t>LF =&gt; Archivos Lógicos (</a:t>
            </a:r>
            <a:r>
              <a:rPr lang="es-ES" sz="1400" b="1" spc="10" dirty="0" err="1">
                <a:solidFill>
                  <a:prstClr val="black">
                    <a:lumMod val="65000"/>
                    <a:lumOff val="35000"/>
                  </a:prstClr>
                </a:solidFill>
                <a:latin typeface="Century Gothic" panose="020B0502020202020204" pitchFamily="34" charset="0"/>
              </a:rPr>
              <a:t>Logical</a:t>
            </a:r>
            <a:r>
              <a:rPr lang="es-ES" sz="1400" b="1" spc="10" dirty="0">
                <a:solidFill>
                  <a:prstClr val="black">
                    <a:lumMod val="65000"/>
                    <a:lumOff val="35000"/>
                  </a:prstClr>
                </a:solidFill>
                <a:latin typeface="Century Gothic" panose="020B0502020202020204" pitchFamily="34" charset="0"/>
              </a:rPr>
              <a:t> File) </a:t>
            </a:r>
          </a:p>
          <a:p>
            <a:r>
              <a:rPr lang="es-ES" sz="1400" b="1" spc="10" dirty="0">
                <a:solidFill>
                  <a:prstClr val="black">
                    <a:lumMod val="65000"/>
                    <a:lumOff val="35000"/>
                  </a:prstClr>
                </a:solidFill>
                <a:latin typeface="Century Gothic" panose="020B0502020202020204" pitchFamily="34" charset="0"/>
              </a:rPr>
              <a:t>DSPF =&gt; Archivos de Pantallas (</a:t>
            </a:r>
            <a:r>
              <a:rPr lang="es-ES" sz="1400" b="1" spc="10" dirty="0" err="1">
                <a:solidFill>
                  <a:prstClr val="black">
                    <a:lumMod val="65000"/>
                    <a:lumOff val="35000"/>
                  </a:prstClr>
                </a:solidFill>
                <a:latin typeface="Century Gothic" panose="020B0502020202020204" pitchFamily="34" charset="0"/>
              </a:rPr>
              <a:t>Display</a:t>
            </a:r>
            <a:r>
              <a:rPr lang="es-ES" sz="1400" b="1" spc="10" dirty="0">
                <a:solidFill>
                  <a:prstClr val="black">
                    <a:lumMod val="65000"/>
                    <a:lumOff val="35000"/>
                  </a:prstClr>
                </a:solidFill>
                <a:latin typeface="Century Gothic" panose="020B0502020202020204" pitchFamily="34" charset="0"/>
              </a:rPr>
              <a:t> File) </a:t>
            </a:r>
          </a:p>
          <a:p>
            <a:r>
              <a:rPr lang="es-ES" sz="1400" b="1" spc="10" dirty="0">
                <a:solidFill>
                  <a:prstClr val="black">
                    <a:lumMod val="65000"/>
                    <a:lumOff val="35000"/>
                  </a:prstClr>
                </a:solidFill>
                <a:latin typeface="Century Gothic" panose="020B0502020202020204" pitchFamily="34" charset="0"/>
              </a:rPr>
              <a:t>PRTF =&gt; Archivos de Reportes (</a:t>
            </a:r>
            <a:r>
              <a:rPr lang="es-ES" sz="1400" b="1" spc="10" dirty="0" err="1">
                <a:solidFill>
                  <a:prstClr val="black">
                    <a:lumMod val="65000"/>
                    <a:lumOff val="35000"/>
                  </a:prstClr>
                </a:solidFill>
                <a:latin typeface="Century Gothic" panose="020B0502020202020204" pitchFamily="34" charset="0"/>
              </a:rPr>
              <a:t>Printer</a:t>
            </a:r>
            <a:r>
              <a:rPr lang="es-ES" sz="1400" b="1" spc="10" dirty="0">
                <a:solidFill>
                  <a:prstClr val="black">
                    <a:lumMod val="65000"/>
                    <a:lumOff val="35000"/>
                  </a:prstClr>
                </a:solidFill>
                <a:latin typeface="Century Gothic" panose="020B0502020202020204" pitchFamily="34" charset="0"/>
              </a:rPr>
              <a:t> File) </a:t>
            </a:r>
          </a:p>
          <a:p>
            <a:r>
              <a:rPr lang="es-ES" sz="1400" b="1" spc="10" dirty="0">
                <a:solidFill>
                  <a:prstClr val="black">
                    <a:lumMod val="65000"/>
                    <a:lumOff val="35000"/>
                  </a:prstClr>
                </a:solidFill>
                <a:latin typeface="Century Gothic" panose="020B0502020202020204" pitchFamily="34" charset="0"/>
              </a:rPr>
              <a:t>RPGLE =&gt; Programas RPG – ILE </a:t>
            </a:r>
          </a:p>
          <a:p>
            <a:r>
              <a:rPr lang="es-ES" sz="1400" b="1" spc="10" dirty="0">
                <a:solidFill>
                  <a:prstClr val="black">
                    <a:lumMod val="65000"/>
                    <a:lumOff val="35000"/>
                  </a:prstClr>
                </a:solidFill>
                <a:latin typeface="Century Gothic" panose="020B0502020202020204" pitchFamily="34" charset="0"/>
              </a:rPr>
              <a:t>CLE =&gt; Programas de Control (Control Lenguaje </a:t>
            </a:r>
            <a:r>
              <a:rPr lang="es-ES" sz="1400" b="1" spc="10" dirty="0" err="1">
                <a:solidFill>
                  <a:prstClr val="black">
                    <a:lumMod val="65000"/>
                    <a:lumOff val="35000"/>
                  </a:prstClr>
                </a:solidFill>
                <a:latin typeface="Century Gothic" panose="020B0502020202020204" pitchFamily="34" charset="0"/>
              </a:rPr>
              <a:t>Program</a:t>
            </a:r>
            <a:r>
              <a:rPr lang="es-ES" sz="1400" b="1" spc="10" dirty="0">
                <a:solidFill>
                  <a:prstClr val="black">
                    <a:lumMod val="65000"/>
                    <a:lumOff val="35000"/>
                  </a:prstClr>
                </a:solidFill>
                <a:latin typeface="Century Gothic" panose="020B0502020202020204" pitchFamily="34" charset="0"/>
              </a:rPr>
              <a:t> </a:t>
            </a:r>
            <a:r>
              <a:rPr lang="es-ES" sz="1400" b="1" spc="10" dirty="0" err="1">
                <a:solidFill>
                  <a:prstClr val="black">
                    <a:lumMod val="65000"/>
                    <a:lumOff val="35000"/>
                  </a:prstClr>
                </a:solidFill>
                <a:latin typeface="Century Gothic" panose="020B0502020202020204" pitchFamily="34" charset="0"/>
              </a:rPr>
              <a:t>ile</a:t>
            </a:r>
            <a:r>
              <a:rPr lang="es-ES" sz="1400" b="1" spc="10" dirty="0">
                <a:solidFill>
                  <a:prstClr val="black">
                    <a:lumMod val="65000"/>
                    <a:lumOff val="35000"/>
                  </a:prstClr>
                </a:solidFill>
                <a:latin typeface="Century Gothic" panose="020B0502020202020204" pitchFamily="34" charset="0"/>
              </a:rPr>
              <a:t>)</a:t>
            </a:r>
            <a:endParaRPr lang="es-CO" sz="1400" b="1" spc="10" dirty="0">
              <a:solidFill>
                <a:prstClr val="black">
                  <a:lumMod val="65000"/>
                  <a:lumOff val="35000"/>
                </a:prstClr>
              </a:solidFill>
              <a:latin typeface="Century Gothic" panose="020B0502020202020204" pitchFamily="34" charset="0"/>
            </a:endParaRPr>
          </a:p>
        </p:txBody>
      </p:sp>
    </p:spTree>
    <p:extLst>
      <p:ext uri="{BB962C8B-B14F-4D97-AF65-F5344CB8AC3E}">
        <p14:creationId xmlns:p14="http://schemas.microsoft.com/office/powerpoint/2010/main" val="19694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Navegación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FA8491DF-C370-48AA-935F-C6B899CE1F9C}"/>
              </a:ext>
            </a:extLst>
          </p:cNvPr>
          <p:cNvSpPr txBox="1"/>
          <p:nvPr/>
        </p:nvSpPr>
        <p:spPr>
          <a:xfrm>
            <a:off x="606874" y="1513765"/>
            <a:ext cx="10978251" cy="738664"/>
          </a:xfrm>
          <a:prstGeom prst="rect">
            <a:avLst/>
          </a:prstGeom>
          <a:noFill/>
        </p:spPr>
        <p:txBody>
          <a:bodyPr wrap="square">
            <a:spAutoFit/>
          </a:bodyPr>
          <a:lstStyle/>
          <a:p>
            <a:r>
              <a:rPr lang="es-ES" sz="1400" b="1" spc="10" dirty="0">
                <a:solidFill>
                  <a:prstClr val="black">
                    <a:lumMod val="65000"/>
                    <a:lumOff val="35000"/>
                  </a:prstClr>
                </a:solidFill>
                <a:latin typeface="Century Gothic" panose="020B0502020202020204" pitchFamily="34" charset="0"/>
              </a:rPr>
              <a:t>Para navegar por el AS/400 existen 2 maneras, la primera manera es la de navegación a través de menús y la segunda a través de comandos.</a:t>
            </a:r>
          </a:p>
          <a:p>
            <a:endParaRPr lang="es-ES" sz="1400" b="1" i="1" u="sng" spc="10" dirty="0">
              <a:solidFill>
                <a:prstClr val="black">
                  <a:lumMod val="65000"/>
                  <a:lumOff val="35000"/>
                </a:prstClr>
              </a:solidFill>
              <a:latin typeface="Century Gothic" panose="020B0502020202020204" pitchFamily="34" charset="0"/>
            </a:endParaRPr>
          </a:p>
        </p:txBody>
      </p:sp>
      <p:pic>
        <p:nvPicPr>
          <p:cNvPr id="8" name="Imagen 7">
            <a:extLst>
              <a:ext uri="{FF2B5EF4-FFF2-40B4-BE49-F238E27FC236}">
                <a16:creationId xmlns:a16="http://schemas.microsoft.com/office/drawing/2014/main" id="{5F89D15F-8672-4CC5-BB8B-57EAC2C6F5F0}"/>
              </a:ext>
            </a:extLst>
          </p:cNvPr>
          <p:cNvPicPr>
            <a:picLocks noChangeAspect="1"/>
          </p:cNvPicPr>
          <p:nvPr/>
        </p:nvPicPr>
        <p:blipFill>
          <a:blip r:embed="rId6"/>
          <a:stretch>
            <a:fillRect/>
          </a:stretch>
        </p:blipFill>
        <p:spPr>
          <a:xfrm>
            <a:off x="973122" y="2224112"/>
            <a:ext cx="4655891" cy="2424418"/>
          </a:xfrm>
          <a:prstGeom prst="rect">
            <a:avLst/>
          </a:prstGeom>
        </p:spPr>
      </p:pic>
      <p:pic>
        <p:nvPicPr>
          <p:cNvPr id="11" name="Imagen 10">
            <a:extLst>
              <a:ext uri="{FF2B5EF4-FFF2-40B4-BE49-F238E27FC236}">
                <a16:creationId xmlns:a16="http://schemas.microsoft.com/office/drawing/2014/main" id="{BF076D0B-F3FF-44C4-9FEB-403DBD909F21}"/>
              </a:ext>
            </a:extLst>
          </p:cNvPr>
          <p:cNvPicPr>
            <a:picLocks noChangeAspect="1"/>
          </p:cNvPicPr>
          <p:nvPr/>
        </p:nvPicPr>
        <p:blipFill>
          <a:blip r:embed="rId7"/>
          <a:stretch>
            <a:fillRect/>
          </a:stretch>
        </p:blipFill>
        <p:spPr>
          <a:xfrm>
            <a:off x="5793138" y="2228291"/>
            <a:ext cx="4655891" cy="2420239"/>
          </a:xfrm>
          <a:prstGeom prst="rect">
            <a:avLst/>
          </a:prstGeom>
        </p:spPr>
      </p:pic>
      <p:sp>
        <p:nvSpPr>
          <p:cNvPr id="18" name="CuadroTexto 17">
            <a:extLst>
              <a:ext uri="{FF2B5EF4-FFF2-40B4-BE49-F238E27FC236}">
                <a16:creationId xmlns:a16="http://schemas.microsoft.com/office/drawing/2014/main" id="{F0ADDF5A-C20D-48B2-A562-FF9E00AE04E8}"/>
              </a:ext>
            </a:extLst>
          </p:cNvPr>
          <p:cNvSpPr txBox="1"/>
          <p:nvPr/>
        </p:nvSpPr>
        <p:spPr>
          <a:xfrm>
            <a:off x="1626366" y="4971077"/>
            <a:ext cx="9220040" cy="1169551"/>
          </a:xfrm>
          <a:prstGeom prst="rect">
            <a:avLst/>
          </a:prstGeom>
          <a:noFill/>
        </p:spPr>
        <p:txBody>
          <a:bodyPr wrap="square">
            <a:spAutoFit/>
          </a:bodyPr>
          <a:lstStyle/>
          <a:p>
            <a:pPr algn="just"/>
            <a:r>
              <a:rPr lang="es-ES" sz="1400" b="1" spc="10" dirty="0">
                <a:solidFill>
                  <a:prstClr val="black">
                    <a:lumMod val="65000"/>
                    <a:lumOff val="35000"/>
                  </a:prstClr>
                </a:solidFill>
                <a:latin typeface="Century Gothic" panose="020B0502020202020204" pitchFamily="34" charset="0"/>
              </a:rPr>
              <a:t>El menú esta conformado por una lista de opciones enumeradas en orden ascendente, si deseamos accedes en alguna opción simplemente digitamos el numero de opción y pulsamos la tecla ENTER.</a:t>
            </a:r>
          </a:p>
          <a:p>
            <a:pPr algn="just"/>
            <a:endParaRPr lang="es-ES" sz="1400" b="1" spc="10" dirty="0">
              <a:solidFill>
                <a:prstClr val="black">
                  <a:lumMod val="65000"/>
                  <a:lumOff val="35000"/>
                </a:prstClr>
              </a:solidFill>
              <a:latin typeface="Century Gothic" panose="020B0502020202020204" pitchFamily="34" charset="0"/>
            </a:endParaRPr>
          </a:p>
          <a:p>
            <a:pPr algn="just"/>
            <a:r>
              <a:rPr lang="es-ES" sz="1400" b="1" spc="10" dirty="0">
                <a:solidFill>
                  <a:prstClr val="black">
                    <a:lumMod val="65000"/>
                    <a:lumOff val="35000"/>
                  </a:prstClr>
                </a:solidFill>
                <a:latin typeface="Century Gothic" panose="020B0502020202020204" pitchFamily="34" charset="0"/>
              </a:rPr>
              <a:t>En caso nos encontremos en un submenú y deseamos regresar al menú anterior se deberá pulsar la tecla de función F3</a:t>
            </a:r>
            <a:endParaRPr lang="es-CO" sz="1400" b="1" spc="10" dirty="0">
              <a:solidFill>
                <a:prstClr val="black">
                  <a:lumMod val="65000"/>
                  <a:lumOff val="35000"/>
                </a:prstClr>
              </a:solidFill>
              <a:latin typeface="Century Gothic" panose="020B0502020202020204" pitchFamily="34" charset="0"/>
            </a:endParaRPr>
          </a:p>
        </p:txBody>
      </p:sp>
    </p:spTree>
    <p:extLst>
      <p:ext uri="{BB962C8B-B14F-4D97-AF65-F5344CB8AC3E}">
        <p14:creationId xmlns:p14="http://schemas.microsoft.com/office/powerpoint/2010/main" val="396663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889BB693-A94D-48B0-8692-A2FF91413251}"/>
              </a:ext>
            </a:extLst>
          </p:cNvPr>
          <p:cNvSpPr>
            <a:spLocks noGrp="1"/>
          </p:cNvSpPr>
          <p:nvPr>
            <p:ph type="title"/>
          </p:nvPr>
        </p:nvSpPr>
        <p:spPr>
          <a:xfrm>
            <a:off x="3580183" y="172521"/>
            <a:ext cx="6978412" cy="949480"/>
          </a:xfrm>
        </p:spPr>
        <p:txBody>
          <a:bodyPr>
            <a:noAutofit/>
          </a:bodyPr>
          <a:lstStyle/>
          <a:p>
            <a:pPr algn="r"/>
            <a:r>
              <a:rPr lang="es-ES" altLang="es-CO" sz="6000" b="1" kern="600" spc="300" dirty="0">
                <a:solidFill>
                  <a:schemeClr val="bg1"/>
                </a:solidFill>
                <a:latin typeface="Century Gothic" panose="020B0502020202020204" pitchFamily="34" charset="0"/>
                <a:ea typeface="+mn-ea"/>
                <a:cs typeface="+mn-cs"/>
              </a:rPr>
              <a:t>AVISO LEGAL</a:t>
            </a:r>
          </a:p>
        </p:txBody>
      </p:sp>
      <p:sp>
        <p:nvSpPr>
          <p:cNvPr id="12" name="Marcador de contenido 2">
            <a:extLst>
              <a:ext uri="{FF2B5EF4-FFF2-40B4-BE49-F238E27FC236}">
                <a16:creationId xmlns:a16="http://schemas.microsoft.com/office/drawing/2014/main" id="{EC063BC8-CA57-436E-BEE5-EB3C6A8A1ACB}"/>
              </a:ext>
            </a:extLst>
          </p:cNvPr>
          <p:cNvSpPr txBox="1">
            <a:spLocks/>
          </p:cNvSpPr>
          <p:nvPr/>
        </p:nvSpPr>
        <p:spPr>
          <a:xfrm>
            <a:off x="2801815" y="1125416"/>
            <a:ext cx="9073662" cy="50810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30000"/>
              </a:lnSpc>
              <a:spcBef>
                <a:spcPct val="0"/>
              </a:spcBef>
              <a:spcAft>
                <a:spcPts val="0"/>
              </a:spcAft>
              <a:buClrTx/>
              <a:buSzTx/>
              <a:buFont typeface="Arial" panose="020B0604020202020204" pitchFamily="34" charset="0"/>
              <a:buChar char="•"/>
              <a:tabLst/>
              <a:defRPr/>
            </a:pPr>
            <a:r>
              <a:rPr kumimoji="0" lang="es-CO" altLang="es-CO" sz="1400" b="0" i="0" u="none" strike="noStrike" kern="1200" cap="none" spc="0" normalizeH="0" baseline="0" noProof="0" dirty="0">
                <a:ln>
                  <a:noFill/>
                </a:ln>
                <a:effectLst/>
                <a:uLnTx/>
                <a:uFillTx/>
                <a:latin typeface="Century Gothic" panose="020B0502020202020204" pitchFamily="34" charset="0"/>
                <a:ea typeface="+mn-ea"/>
                <a:cs typeface="+mn-cs"/>
              </a:rPr>
              <a:t>Estos materiales procuran efectuar una aproximación general hacia los productos y/o servicios ofrecidos por CredibanCo en su calidad de administrador de un Sistema de Pagos en forma no detallada, precisa o acorde con las necesidades de cada posible cliente ni con las exigencias del entorno legal. Los términos y condiciones de los negocios jurídicos sobre estas mismas materias, de llegar a realizarse, pueden ser diferentes y/o más específicos; en cualquier caso, quienes tengan acceso a estos materiales, están llamados a dejar sin efecto cualquier mención o afirmación que en el mismo se haga, sobre los alcances o características del producto y/o del servicio, en razón a que aquí no se expresa la voluntad de las partes propiamente dicha.</a:t>
            </a:r>
          </a:p>
          <a:p>
            <a:pPr marL="228600" marR="0" lvl="0" indent="-228600" algn="just" defTabSz="914400" rtl="0" eaLnBrk="1" fontAlgn="auto" latinLnBrk="0" hangingPunct="1">
              <a:lnSpc>
                <a:spcPct val="130000"/>
              </a:lnSpc>
              <a:spcBef>
                <a:spcPct val="0"/>
              </a:spcBef>
              <a:spcAft>
                <a:spcPts val="0"/>
              </a:spcAft>
              <a:buClrTx/>
              <a:buSzTx/>
              <a:buFont typeface="Arial" panose="020B0604020202020204" pitchFamily="34" charset="0"/>
              <a:buChar char="•"/>
              <a:tabLst/>
              <a:defRPr/>
            </a:pPr>
            <a:r>
              <a:rPr kumimoji="0" lang="es-CO" altLang="es-CO" sz="1400" b="0" i="0" u="none" strike="noStrike" kern="1200" cap="none" spc="0" normalizeH="0" baseline="0" noProof="0" dirty="0">
                <a:ln>
                  <a:noFill/>
                </a:ln>
                <a:effectLst/>
                <a:uLnTx/>
                <a:uFillTx/>
                <a:latin typeface="Century Gothic" panose="020B0502020202020204" pitchFamily="34" charset="0"/>
                <a:ea typeface="+mn-ea"/>
                <a:cs typeface="+mn-cs"/>
              </a:rPr>
              <a:t> </a:t>
            </a:r>
          </a:p>
          <a:p>
            <a:pPr marL="228600" marR="0" lvl="0" indent="-228600" algn="r" defTabSz="914400" rtl="0" eaLnBrk="1" fontAlgn="auto" latinLnBrk="0" hangingPunct="1">
              <a:lnSpc>
                <a:spcPct val="130000"/>
              </a:lnSpc>
              <a:spcBef>
                <a:spcPct val="0"/>
              </a:spcBef>
              <a:spcAft>
                <a:spcPts val="0"/>
              </a:spcAft>
              <a:buClrTx/>
              <a:buSzTx/>
              <a:buFont typeface="Arial" panose="020B0604020202020204" pitchFamily="34" charset="0"/>
              <a:buChar char="•"/>
              <a:tabLst/>
              <a:defRPr/>
            </a:pPr>
            <a:r>
              <a:rPr kumimoji="0" lang="es-CO" altLang="es-CO" sz="1400" b="0" i="0" u="none" strike="noStrike" kern="1200" cap="none" spc="0" normalizeH="0" baseline="0" noProof="0" dirty="0">
                <a:ln>
                  <a:noFill/>
                </a:ln>
                <a:effectLst/>
                <a:uLnTx/>
                <a:uFillTx/>
                <a:latin typeface="Century Gothic" panose="020B0502020202020204" pitchFamily="34" charset="0"/>
                <a:ea typeface="+mn-ea"/>
                <a:cs typeface="+mn-cs"/>
              </a:rPr>
              <a:t>Quien acceda a este material, debe evaluar todo el contenido y recomendaciones de acuerdo a sus necesidades, operaciones y políticas específicas así como frente a las leyes y regulaciones aplicables a su negocio. </a:t>
            </a:r>
          </a:p>
          <a:p>
            <a:pPr marL="228600" marR="0" lvl="0" indent="-228600" algn="just" defTabSz="914400" rtl="0" eaLnBrk="1" fontAlgn="auto" latinLnBrk="0" hangingPunct="1">
              <a:lnSpc>
                <a:spcPct val="130000"/>
              </a:lnSpc>
              <a:spcBef>
                <a:spcPct val="0"/>
              </a:spcBef>
              <a:spcAft>
                <a:spcPts val="0"/>
              </a:spcAft>
              <a:buClrTx/>
              <a:buSzTx/>
              <a:buFont typeface="Arial" panose="020B0604020202020204" pitchFamily="34" charset="0"/>
              <a:buChar char="•"/>
              <a:tabLst/>
              <a:defRPr/>
            </a:pPr>
            <a:endParaRPr kumimoji="0" lang="es-CO" altLang="es-CO" sz="1400" b="0" i="0" u="none" strike="noStrike" kern="1200" cap="none" spc="0" normalizeH="0" baseline="0" noProof="0" dirty="0">
              <a:ln>
                <a:noFill/>
              </a:ln>
              <a:effectLst/>
              <a:uLnTx/>
              <a:uFillTx/>
              <a:latin typeface="Century Gothic" panose="020B0502020202020204" pitchFamily="34" charset="0"/>
              <a:ea typeface="+mn-ea"/>
              <a:cs typeface="+mn-cs"/>
            </a:endParaRPr>
          </a:p>
          <a:p>
            <a:pPr marL="228600" marR="0" lvl="0" indent="-228600" algn="just" defTabSz="914400" rtl="0" eaLnBrk="1" fontAlgn="auto" latinLnBrk="0" hangingPunct="1">
              <a:lnSpc>
                <a:spcPct val="130000"/>
              </a:lnSpc>
              <a:spcBef>
                <a:spcPct val="0"/>
              </a:spcBef>
              <a:spcAft>
                <a:spcPts val="0"/>
              </a:spcAft>
              <a:buClrTx/>
              <a:buSzTx/>
              <a:buFont typeface="Arial" panose="020B0604020202020204" pitchFamily="34" charset="0"/>
              <a:buChar char="•"/>
              <a:tabLst/>
              <a:defRPr/>
            </a:pPr>
            <a:r>
              <a:rPr kumimoji="0" lang="es-CO" altLang="es-CO" sz="1400" b="0" i="0" u="none" strike="noStrike" kern="1200" cap="none" spc="0" normalizeH="0" baseline="0" noProof="0" dirty="0">
                <a:ln>
                  <a:noFill/>
                </a:ln>
                <a:effectLst/>
                <a:uLnTx/>
                <a:uFillTx/>
                <a:latin typeface="Century Gothic" panose="020B0502020202020204" pitchFamily="34" charset="0"/>
                <a:ea typeface="+mn-ea"/>
                <a:cs typeface="+mn-cs"/>
              </a:rPr>
              <a:t>La información contenida en esta presentación es de propiedad de CredibanCo y es confidencial por lo que está prohibida su distribución o reproducción total o parcial, así como su traducción a cualquier idioma.</a:t>
            </a:r>
          </a:p>
        </p:txBody>
      </p:sp>
      <p:sp>
        <p:nvSpPr>
          <p:cNvPr id="13" name="CuadroTexto 12">
            <a:extLst>
              <a:ext uri="{FF2B5EF4-FFF2-40B4-BE49-F238E27FC236}">
                <a16:creationId xmlns:a16="http://schemas.microsoft.com/office/drawing/2014/main" id="{C7FCC1F7-B2A6-47A4-91B4-CB90946DFE0A}"/>
              </a:ext>
            </a:extLst>
          </p:cNvPr>
          <p:cNvSpPr txBox="1"/>
          <p:nvPr/>
        </p:nvSpPr>
        <p:spPr>
          <a:xfrm>
            <a:off x="6599760" y="6530326"/>
            <a:ext cx="565042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Información confidencial elaborada por CredibanCo. uso restringido</a:t>
            </a:r>
          </a:p>
        </p:txBody>
      </p:sp>
      <p:grpSp>
        <p:nvGrpSpPr>
          <p:cNvPr id="5" name="Grupo 4">
            <a:extLst>
              <a:ext uri="{FF2B5EF4-FFF2-40B4-BE49-F238E27FC236}">
                <a16:creationId xmlns:a16="http://schemas.microsoft.com/office/drawing/2014/main" id="{11127412-6D66-4C32-B15B-347741A65C4D}"/>
              </a:ext>
            </a:extLst>
          </p:cNvPr>
          <p:cNvGrpSpPr/>
          <p:nvPr/>
        </p:nvGrpSpPr>
        <p:grpSpPr>
          <a:xfrm>
            <a:off x="-138425" y="172521"/>
            <a:ext cx="2084065" cy="309811"/>
            <a:chOff x="9965695" y="319973"/>
            <a:chExt cx="2084065" cy="309811"/>
          </a:xfrm>
          <a:solidFill>
            <a:schemeClr val="bg1"/>
          </a:solidFill>
        </p:grpSpPr>
        <p:pic>
          <p:nvPicPr>
            <p:cNvPr id="6" name="Gráfico 5">
              <a:extLst>
                <a:ext uri="{FF2B5EF4-FFF2-40B4-BE49-F238E27FC236}">
                  <a16:creationId xmlns:a16="http://schemas.microsoft.com/office/drawing/2014/main" id="{18A989B5-261A-40D0-94E3-4A60F59367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7" name="Grupo 6">
              <a:extLst>
                <a:ext uri="{FF2B5EF4-FFF2-40B4-BE49-F238E27FC236}">
                  <a16:creationId xmlns:a16="http://schemas.microsoft.com/office/drawing/2014/main" id="{D50EBCE6-22DE-4A0F-9B90-20D35DB02462}"/>
                </a:ext>
              </a:extLst>
            </p:cNvPr>
            <p:cNvGrpSpPr/>
            <p:nvPr/>
          </p:nvGrpSpPr>
          <p:grpSpPr>
            <a:xfrm>
              <a:off x="9965695" y="319973"/>
              <a:ext cx="920477" cy="309811"/>
              <a:chOff x="9965695" y="319973"/>
              <a:chExt cx="920477" cy="309811"/>
            </a:xfrm>
            <a:grpFill/>
          </p:grpSpPr>
          <p:cxnSp>
            <p:nvCxnSpPr>
              <p:cNvPr id="8" name="Conector recto 7">
                <a:extLst>
                  <a:ext uri="{FF2B5EF4-FFF2-40B4-BE49-F238E27FC236}">
                    <a16:creationId xmlns:a16="http://schemas.microsoft.com/office/drawing/2014/main" id="{401D22AF-B40E-4BF8-826B-9D48DEA364C8}"/>
                  </a:ext>
                </a:extLst>
              </p:cNvPr>
              <p:cNvCxnSpPr>
                <a:cxnSpLocks/>
              </p:cNvCxnSpPr>
              <p:nvPr/>
            </p:nvCxnSpPr>
            <p:spPr>
              <a:xfrm>
                <a:off x="10886172" y="319973"/>
                <a:ext cx="0" cy="30981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5FE44D3-DCB0-4BB0-B2E9-3E2BF12EA6A3}"/>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a:ln>
                      <a:noFill/>
                    </a:ln>
                    <a:solidFill>
                      <a:prstClr val="white"/>
                    </a:solidFill>
                    <a:effectLst/>
                    <a:uLnTx/>
                    <a:uFillTx/>
                    <a:latin typeface="Century Gothic" panose="020B0502020202020204" pitchFamily="34" charset="0"/>
                    <a:ea typeface="Apex New Medium" panose="02010600040501010103" pitchFamily="2" charset="77"/>
                    <a:cs typeface="+mn-cs"/>
                  </a:rPr>
                  <a:t>2022</a:t>
                </a:r>
                <a:endParaRPr kumimoji="0" lang="es-CO" sz="1200" b="1" i="0" u="none" strike="noStrike" kern="1200" cap="none" spc="0" normalizeH="0" baseline="0" noProof="0">
                  <a:ln>
                    <a:noFill/>
                  </a:ln>
                  <a:solidFill>
                    <a:prstClr val="white"/>
                  </a:solidFill>
                  <a:effectLst/>
                  <a:uLnTx/>
                  <a:uFillTx/>
                  <a:latin typeface="Century" panose="02040604050505020304" pitchFamily="18" charset="0"/>
                  <a:ea typeface="Apex New Heavy" panose="02010600040501010103" pitchFamily="2" charset="77"/>
                  <a:cs typeface="+mn-cs"/>
                </a:endParaRPr>
              </a:p>
            </p:txBody>
          </p:sp>
        </p:grpSp>
      </p:grpSp>
    </p:spTree>
    <p:extLst>
      <p:ext uri="{BB962C8B-B14F-4D97-AF65-F5344CB8AC3E}">
        <p14:creationId xmlns:p14="http://schemas.microsoft.com/office/powerpoint/2010/main" val="16952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Comandos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FA8491DF-C370-48AA-935F-C6B899CE1F9C}"/>
              </a:ext>
            </a:extLst>
          </p:cNvPr>
          <p:cNvSpPr txBox="1"/>
          <p:nvPr/>
        </p:nvSpPr>
        <p:spPr>
          <a:xfrm>
            <a:off x="606874" y="1513765"/>
            <a:ext cx="10978251" cy="523220"/>
          </a:xfrm>
          <a:prstGeom prst="rect">
            <a:avLst/>
          </a:prstGeom>
          <a:noFill/>
        </p:spPr>
        <p:txBody>
          <a:bodyPr wrap="square">
            <a:spAutoFit/>
          </a:bodyPr>
          <a:lstStyle/>
          <a:p>
            <a:r>
              <a:rPr lang="es-ES" sz="1400" b="1" spc="10" dirty="0">
                <a:solidFill>
                  <a:prstClr val="black">
                    <a:lumMod val="65000"/>
                    <a:lumOff val="35000"/>
                  </a:prstClr>
                </a:solidFill>
                <a:latin typeface="Century Gothic" panose="020B0502020202020204" pitchFamily="34" charset="0"/>
              </a:rPr>
              <a:t>Ejemplo de ejecución por comandos por menú – crearemos una librería.</a:t>
            </a:r>
          </a:p>
          <a:p>
            <a:endParaRPr lang="es-ES" sz="1400" b="1" i="1" u="sng" spc="10" dirty="0">
              <a:solidFill>
                <a:prstClr val="black">
                  <a:lumMod val="65000"/>
                  <a:lumOff val="35000"/>
                </a:prstClr>
              </a:solidFill>
              <a:latin typeface="Century Gothic" panose="020B0502020202020204" pitchFamily="34" charset="0"/>
            </a:endParaRPr>
          </a:p>
        </p:txBody>
      </p:sp>
      <p:sp>
        <p:nvSpPr>
          <p:cNvPr id="18" name="CuadroTexto 17">
            <a:extLst>
              <a:ext uri="{FF2B5EF4-FFF2-40B4-BE49-F238E27FC236}">
                <a16:creationId xmlns:a16="http://schemas.microsoft.com/office/drawing/2014/main" id="{F0ADDF5A-C20D-48B2-A562-FF9E00AE04E8}"/>
              </a:ext>
            </a:extLst>
          </p:cNvPr>
          <p:cNvSpPr txBox="1"/>
          <p:nvPr/>
        </p:nvSpPr>
        <p:spPr>
          <a:xfrm>
            <a:off x="1626366" y="4971077"/>
            <a:ext cx="9220040" cy="1384995"/>
          </a:xfrm>
          <a:prstGeom prst="rect">
            <a:avLst/>
          </a:prstGeom>
          <a:noFill/>
        </p:spPr>
        <p:txBody>
          <a:bodyPr wrap="square">
            <a:spAutoFit/>
          </a:bodyPr>
          <a:lstStyle/>
          <a:p>
            <a:pPr algn="just"/>
            <a:r>
              <a:rPr lang="es-ES" sz="1400" b="1" spc="10" dirty="0">
                <a:solidFill>
                  <a:prstClr val="black">
                    <a:lumMod val="65000"/>
                    <a:lumOff val="35000"/>
                  </a:prstClr>
                </a:solidFill>
                <a:latin typeface="Century Gothic" panose="020B0502020202020204" pitchFamily="34" charset="0"/>
              </a:rPr>
              <a:t>Paso 1 Opción 4.</a:t>
            </a:r>
          </a:p>
          <a:p>
            <a:pPr algn="just"/>
            <a:r>
              <a:rPr lang="es-ES" sz="1400" b="1" spc="10" dirty="0">
                <a:solidFill>
                  <a:prstClr val="black">
                    <a:lumMod val="65000"/>
                    <a:lumOff val="35000"/>
                  </a:prstClr>
                </a:solidFill>
                <a:latin typeface="Century Gothic" panose="020B0502020202020204" pitchFamily="34" charset="0"/>
              </a:rPr>
              <a:t>Paso 2 Opción 2.</a:t>
            </a:r>
          </a:p>
          <a:p>
            <a:pPr algn="just"/>
            <a:r>
              <a:rPr lang="es-ES" sz="1400" b="1" spc="10" dirty="0">
                <a:solidFill>
                  <a:prstClr val="black">
                    <a:lumMod val="65000"/>
                    <a:lumOff val="35000"/>
                  </a:prstClr>
                </a:solidFill>
                <a:latin typeface="Century Gothic" panose="020B0502020202020204" pitchFamily="34" charset="0"/>
              </a:rPr>
              <a:t>Paso 3 Opción 2.</a:t>
            </a:r>
          </a:p>
          <a:p>
            <a:pPr algn="just"/>
            <a:r>
              <a:rPr lang="es-ES" sz="1400" b="1" spc="10" dirty="0">
                <a:solidFill>
                  <a:prstClr val="black">
                    <a:lumMod val="65000"/>
                    <a:lumOff val="35000"/>
                  </a:prstClr>
                </a:solidFill>
                <a:latin typeface="Century Gothic" panose="020B0502020202020204" pitchFamily="34" charset="0"/>
              </a:rPr>
              <a:t>Paso 4 Ingresar el nombre de la librería y dar ENTER.</a:t>
            </a:r>
          </a:p>
          <a:p>
            <a:pPr algn="just"/>
            <a:r>
              <a:rPr lang="es-ES" sz="1400" b="1" spc="10" dirty="0">
                <a:solidFill>
                  <a:prstClr val="black">
                    <a:lumMod val="65000"/>
                    <a:lumOff val="35000"/>
                  </a:prstClr>
                </a:solidFill>
                <a:latin typeface="Century Gothic" panose="020B0502020202020204" pitchFamily="34" charset="0"/>
              </a:rPr>
              <a:t>De esta manera creamos una librería con el Menú del AS/400, todos los comandos y/o Opciones del AS/400 se pueden ejecutar desde el menú o desde la línea de comandos.</a:t>
            </a:r>
            <a:endParaRPr lang="es-CO" sz="1400" b="1" spc="10" dirty="0">
              <a:solidFill>
                <a:prstClr val="black">
                  <a:lumMod val="65000"/>
                  <a:lumOff val="35000"/>
                </a:prstClr>
              </a:solidFill>
              <a:latin typeface="Century Gothic" panose="020B0502020202020204" pitchFamily="34" charset="0"/>
            </a:endParaRPr>
          </a:p>
        </p:txBody>
      </p:sp>
      <p:pic>
        <p:nvPicPr>
          <p:cNvPr id="19" name="Imagen 18">
            <a:extLst>
              <a:ext uri="{FF2B5EF4-FFF2-40B4-BE49-F238E27FC236}">
                <a16:creationId xmlns:a16="http://schemas.microsoft.com/office/drawing/2014/main" id="{F6BAAE2B-F09A-4376-BC49-88208C8D2E64}"/>
              </a:ext>
            </a:extLst>
          </p:cNvPr>
          <p:cNvPicPr>
            <a:picLocks noChangeAspect="1"/>
          </p:cNvPicPr>
          <p:nvPr/>
        </p:nvPicPr>
        <p:blipFill>
          <a:blip r:embed="rId6"/>
          <a:stretch>
            <a:fillRect/>
          </a:stretch>
        </p:blipFill>
        <p:spPr>
          <a:xfrm>
            <a:off x="78244" y="2036985"/>
            <a:ext cx="2936146" cy="2784031"/>
          </a:xfrm>
          <a:prstGeom prst="rect">
            <a:avLst/>
          </a:prstGeom>
        </p:spPr>
      </p:pic>
      <p:pic>
        <p:nvPicPr>
          <p:cNvPr id="21" name="Imagen 20">
            <a:extLst>
              <a:ext uri="{FF2B5EF4-FFF2-40B4-BE49-F238E27FC236}">
                <a16:creationId xmlns:a16="http://schemas.microsoft.com/office/drawing/2014/main" id="{484972DE-F326-46D1-B063-A6BC8F1E4E54}"/>
              </a:ext>
            </a:extLst>
          </p:cNvPr>
          <p:cNvPicPr>
            <a:picLocks noChangeAspect="1"/>
          </p:cNvPicPr>
          <p:nvPr/>
        </p:nvPicPr>
        <p:blipFill>
          <a:blip r:embed="rId7"/>
          <a:stretch>
            <a:fillRect/>
          </a:stretch>
        </p:blipFill>
        <p:spPr>
          <a:xfrm>
            <a:off x="3133244" y="2036491"/>
            <a:ext cx="2936147" cy="2784031"/>
          </a:xfrm>
          <a:prstGeom prst="rect">
            <a:avLst/>
          </a:prstGeom>
        </p:spPr>
      </p:pic>
      <p:pic>
        <p:nvPicPr>
          <p:cNvPr id="28" name="Imagen 27">
            <a:extLst>
              <a:ext uri="{FF2B5EF4-FFF2-40B4-BE49-F238E27FC236}">
                <a16:creationId xmlns:a16="http://schemas.microsoft.com/office/drawing/2014/main" id="{CEBD55A2-0B12-44F9-BF2B-97ACB391EE1D}"/>
              </a:ext>
            </a:extLst>
          </p:cNvPr>
          <p:cNvPicPr>
            <a:picLocks noChangeAspect="1"/>
          </p:cNvPicPr>
          <p:nvPr/>
        </p:nvPicPr>
        <p:blipFill>
          <a:blip r:embed="rId8"/>
          <a:stretch>
            <a:fillRect/>
          </a:stretch>
        </p:blipFill>
        <p:spPr>
          <a:xfrm>
            <a:off x="6154065" y="2036491"/>
            <a:ext cx="2936147" cy="2784031"/>
          </a:xfrm>
          <a:prstGeom prst="rect">
            <a:avLst/>
          </a:prstGeom>
        </p:spPr>
      </p:pic>
      <p:pic>
        <p:nvPicPr>
          <p:cNvPr id="30" name="Imagen 29">
            <a:extLst>
              <a:ext uri="{FF2B5EF4-FFF2-40B4-BE49-F238E27FC236}">
                <a16:creationId xmlns:a16="http://schemas.microsoft.com/office/drawing/2014/main" id="{000F11B5-7FE9-4EB2-B281-7A939169F818}"/>
              </a:ext>
            </a:extLst>
          </p:cNvPr>
          <p:cNvPicPr>
            <a:picLocks noChangeAspect="1"/>
          </p:cNvPicPr>
          <p:nvPr/>
        </p:nvPicPr>
        <p:blipFill>
          <a:blip r:embed="rId9"/>
          <a:stretch>
            <a:fillRect/>
          </a:stretch>
        </p:blipFill>
        <p:spPr>
          <a:xfrm>
            <a:off x="9174887" y="2036491"/>
            <a:ext cx="2936147" cy="2784031"/>
          </a:xfrm>
          <a:prstGeom prst="rect">
            <a:avLst/>
          </a:prstGeom>
        </p:spPr>
      </p:pic>
    </p:spTree>
    <p:extLst>
      <p:ext uri="{BB962C8B-B14F-4D97-AF65-F5344CB8AC3E}">
        <p14:creationId xmlns:p14="http://schemas.microsoft.com/office/powerpoint/2010/main" val="376473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105924"/>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Comandos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7" name="CuadroTexto 16">
            <a:extLst>
              <a:ext uri="{FF2B5EF4-FFF2-40B4-BE49-F238E27FC236}">
                <a16:creationId xmlns:a16="http://schemas.microsoft.com/office/drawing/2014/main" id="{FA8491DF-C370-48AA-935F-C6B899CE1F9C}"/>
              </a:ext>
            </a:extLst>
          </p:cNvPr>
          <p:cNvSpPr txBox="1"/>
          <p:nvPr/>
        </p:nvSpPr>
        <p:spPr>
          <a:xfrm>
            <a:off x="538508" y="851630"/>
            <a:ext cx="10978251" cy="954107"/>
          </a:xfrm>
          <a:prstGeom prst="rect">
            <a:avLst/>
          </a:prstGeom>
          <a:noFill/>
        </p:spPr>
        <p:txBody>
          <a:bodyPr wrap="square">
            <a:spAutoFit/>
          </a:bodyPr>
          <a:lstStyle/>
          <a:p>
            <a:pPr algn="just"/>
            <a:r>
              <a:rPr lang="es-ES" sz="1400" b="1" spc="10" dirty="0">
                <a:solidFill>
                  <a:prstClr val="black">
                    <a:lumMod val="65000"/>
                    <a:lumOff val="35000"/>
                  </a:prstClr>
                </a:solidFill>
                <a:latin typeface="Century Gothic" panose="020B0502020202020204" pitchFamily="34" charset="0"/>
              </a:rPr>
              <a:t>El Sistema Operativo ofrece una diversidad de comandos, para realizar el buen manejo del sistema operativo OS/400, entre los cuales vamos a mencionar algunos mandatos mas usados, para luego formar los comandos como en el ejemplo anterior y crear una librería.</a:t>
            </a:r>
          </a:p>
          <a:p>
            <a:endParaRPr lang="es-ES" sz="1400" b="1" i="1" u="sng" spc="10" dirty="0">
              <a:solidFill>
                <a:prstClr val="black">
                  <a:lumMod val="65000"/>
                  <a:lumOff val="35000"/>
                </a:prstClr>
              </a:solidFill>
              <a:latin typeface="Century Gothic" panose="020B0502020202020204" pitchFamily="34" charset="0"/>
            </a:endParaRPr>
          </a:p>
        </p:txBody>
      </p:sp>
      <p:pic>
        <p:nvPicPr>
          <p:cNvPr id="10" name="Imagen 9">
            <a:extLst>
              <a:ext uri="{FF2B5EF4-FFF2-40B4-BE49-F238E27FC236}">
                <a16:creationId xmlns:a16="http://schemas.microsoft.com/office/drawing/2014/main" id="{84B8E545-988A-4C0A-B1B9-955862D39F7B}"/>
              </a:ext>
            </a:extLst>
          </p:cNvPr>
          <p:cNvPicPr>
            <a:picLocks noChangeAspect="1"/>
          </p:cNvPicPr>
          <p:nvPr/>
        </p:nvPicPr>
        <p:blipFill>
          <a:blip r:embed="rId6"/>
          <a:stretch>
            <a:fillRect/>
          </a:stretch>
        </p:blipFill>
        <p:spPr>
          <a:xfrm>
            <a:off x="3067940" y="1341690"/>
            <a:ext cx="5734228" cy="5516309"/>
          </a:xfrm>
          <a:prstGeom prst="rect">
            <a:avLst/>
          </a:prstGeom>
        </p:spPr>
      </p:pic>
    </p:spTree>
    <p:extLst>
      <p:ext uri="{BB962C8B-B14F-4D97-AF65-F5344CB8AC3E}">
        <p14:creationId xmlns:p14="http://schemas.microsoft.com/office/powerpoint/2010/main" val="206387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Comandos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22" name="CuadroTexto 21">
            <a:extLst>
              <a:ext uri="{FF2B5EF4-FFF2-40B4-BE49-F238E27FC236}">
                <a16:creationId xmlns:a16="http://schemas.microsoft.com/office/drawing/2014/main" id="{2ADA74FB-164A-4D21-9E43-C1F7868D0927}"/>
              </a:ext>
            </a:extLst>
          </p:cNvPr>
          <p:cNvSpPr txBox="1"/>
          <p:nvPr/>
        </p:nvSpPr>
        <p:spPr>
          <a:xfrm>
            <a:off x="754530" y="1144433"/>
            <a:ext cx="8500267" cy="2677656"/>
          </a:xfrm>
          <a:prstGeom prst="rect">
            <a:avLst/>
          </a:prstGeom>
          <a:noFill/>
        </p:spPr>
        <p:txBody>
          <a:bodyPr wrap="square">
            <a:spAutoFit/>
          </a:bodyPr>
          <a:lstStyle/>
          <a:p>
            <a:r>
              <a:rPr lang="es-CO" sz="1400" b="1" i="1" u="sng" spc="10" dirty="0">
                <a:solidFill>
                  <a:prstClr val="black">
                    <a:lumMod val="65000"/>
                    <a:lumOff val="35000"/>
                  </a:prstClr>
                </a:solidFill>
                <a:latin typeface="Century Gothic" panose="020B0502020202020204" pitchFamily="34" charset="0"/>
              </a:rPr>
              <a:t>Formación de Comandos a través de mandatos.</a:t>
            </a:r>
          </a:p>
          <a:p>
            <a:endParaRPr lang="es-CO" sz="1400" b="1" i="1" u="sng" spc="10" dirty="0">
              <a:solidFill>
                <a:prstClr val="black">
                  <a:lumMod val="65000"/>
                  <a:lumOff val="35000"/>
                </a:prstClr>
              </a:solidFill>
              <a:latin typeface="Century Gothic" panose="020B0502020202020204" pitchFamily="34" charset="0"/>
            </a:endParaRPr>
          </a:p>
          <a:p>
            <a:r>
              <a:rPr lang="es-ES" sz="1400" b="1" spc="10" dirty="0">
                <a:solidFill>
                  <a:prstClr val="black">
                    <a:lumMod val="65000"/>
                    <a:lumOff val="35000"/>
                  </a:prstClr>
                </a:solidFill>
                <a:latin typeface="Century Gothic" panose="020B0502020202020204" pitchFamily="34" charset="0"/>
              </a:rPr>
              <a:t>Para poder formar los comandos </a:t>
            </a:r>
            <a:r>
              <a:rPr lang="es-CO" sz="1400" b="1" spc="10" dirty="0">
                <a:solidFill>
                  <a:prstClr val="black">
                    <a:lumMod val="65000"/>
                    <a:lumOff val="35000"/>
                  </a:prstClr>
                </a:solidFill>
                <a:latin typeface="Century Gothic" panose="020B0502020202020204" pitchFamily="34" charset="0"/>
              </a:rPr>
              <a:t>con 2 mandatos la sintaxis seria la siguiente. </a:t>
            </a:r>
          </a:p>
          <a:p>
            <a:endParaRPr lang="es-CO" sz="1400" dirty="0"/>
          </a:p>
          <a:p>
            <a:r>
              <a:rPr lang="es-ES" sz="1400" b="1" spc="10" dirty="0">
                <a:solidFill>
                  <a:prstClr val="black">
                    <a:lumMod val="65000"/>
                    <a:lumOff val="35000"/>
                  </a:prstClr>
                </a:solidFill>
                <a:latin typeface="Century Gothic" panose="020B0502020202020204" pitchFamily="34" charset="0"/>
              </a:rPr>
              <a:t>Escribir el siguiente comando: </a:t>
            </a:r>
          </a:p>
          <a:p>
            <a:endParaRPr lang="es-ES" sz="1400" dirty="0"/>
          </a:p>
          <a:p>
            <a:r>
              <a:rPr lang="es-ES" sz="1400" b="1" spc="10" dirty="0">
                <a:solidFill>
                  <a:prstClr val="black">
                    <a:lumMod val="65000"/>
                    <a:lumOff val="35000"/>
                  </a:prstClr>
                </a:solidFill>
                <a:latin typeface="Century Gothic" panose="020B0502020202020204" pitchFamily="34" charset="0"/>
              </a:rPr>
              <a:t>Crear Librería Donde: </a:t>
            </a:r>
          </a:p>
          <a:p>
            <a:r>
              <a:rPr lang="es-ES" sz="1400" b="1" spc="10" dirty="0">
                <a:solidFill>
                  <a:prstClr val="black">
                    <a:lumMod val="65000"/>
                    <a:lumOff val="35000"/>
                  </a:prstClr>
                </a:solidFill>
                <a:latin typeface="Century Gothic" panose="020B0502020202020204" pitchFamily="34" charset="0"/>
              </a:rPr>
              <a:t>Crear = 1er mandato </a:t>
            </a:r>
            <a:r>
              <a:rPr lang="es-ES" sz="1400" b="1" u="sng" spc="10" dirty="0">
                <a:solidFill>
                  <a:prstClr val="black">
                    <a:lumMod val="65000"/>
                    <a:lumOff val="35000"/>
                  </a:prstClr>
                </a:solidFill>
                <a:latin typeface="Century Gothic" panose="020B0502020202020204" pitchFamily="34" charset="0"/>
              </a:rPr>
              <a:t>(CRT) </a:t>
            </a:r>
          </a:p>
          <a:p>
            <a:r>
              <a:rPr lang="es-ES" sz="1400" b="1" spc="10" dirty="0">
                <a:solidFill>
                  <a:prstClr val="black">
                    <a:lumMod val="65000"/>
                    <a:lumOff val="35000"/>
                  </a:prstClr>
                </a:solidFill>
                <a:latin typeface="Century Gothic" panose="020B0502020202020204" pitchFamily="34" charset="0"/>
              </a:rPr>
              <a:t>Librería = 2do mandato </a:t>
            </a:r>
            <a:r>
              <a:rPr lang="es-ES" sz="1400" b="1" u="sng" spc="10" dirty="0">
                <a:solidFill>
                  <a:prstClr val="black">
                    <a:lumMod val="65000"/>
                    <a:lumOff val="35000"/>
                  </a:prstClr>
                </a:solidFill>
                <a:latin typeface="Century Gothic" panose="020B0502020202020204" pitchFamily="34" charset="0"/>
              </a:rPr>
              <a:t>(LIB) </a:t>
            </a:r>
          </a:p>
          <a:p>
            <a:r>
              <a:rPr lang="es-ES" sz="1400" b="1" spc="10" dirty="0">
                <a:solidFill>
                  <a:prstClr val="black">
                    <a:lumMod val="65000"/>
                    <a:lumOff val="35000"/>
                  </a:prstClr>
                </a:solidFill>
                <a:latin typeface="Century Gothic" panose="020B0502020202020204" pitchFamily="34" charset="0"/>
              </a:rPr>
              <a:t>Entonces el comando seria el siguiente: · CRTLIB</a:t>
            </a:r>
          </a:p>
          <a:p>
            <a:endParaRPr lang="es-CO" sz="1400" b="1" spc="10" dirty="0">
              <a:solidFill>
                <a:prstClr val="black">
                  <a:lumMod val="65000"/>
                  <a:lumOff val="35000"/>
                </a:prstClr>
              </a:solidFill>
              <a:latin typeface="Century Gothic" panose="020B0502020202020204" pitchFamily="34" charset="0"/>
            </a:endParaRPr>
          </a:p>
          <a:p>
            <a:endParaRPr lang="es-CO" sz="1400" b="1" spc="10" dirty="0">
              <a:solidFill>
                <a:prstClr val="black">
                  <a:lumMod val="65000"/>
                  <a:lumOff val="35000"/>
                </a:prstClr>
              </a:solidFill>
              <a:latin typeface="Century Gothic" panose="020B0502020202020204" pitchFamily="34" charset="0"/>
            </a:endParaRPr>
          </a:p>
        </p:txBody>
      </p:sp>
      <p:pic>
        <p:nvPicPr>
          <p:cNvPr id="10" name="Imagen 9">
            <a:extLst>
              <a:ext uri="{FF2B5EF4-FFF2-40B4-BE49-F238E27FC236}">
                <a16:creationId xmlns:a16="http://schemas.microsoft.com/office/drawing/2014/main" id="{2A96B479-AFCF-4039-B216-81A1B5F284B3}"/>
              </a:ext>
            </a:extLst>
          </p:cNvPr>
          <p:cNvPicPr>
            <a:picLocks noChangeAspect="1"/>
          </p:cNvPicPr>
          <p:nvPr/>
        </p:nvPicPr>
        <p:blipFill>
          <a:blip r:embed="rId6"/>
          <a:stretch>
            <a:fillRect/>
          </a:stretch>
        </p:blipFill>
        <p:spPr>
          <a:xfrm>
            <a:off x="854824" y="3404989"/>
            <a:ext cx="4675231" cy="3288147"/>
          </a:xfrm>
          <a:prstGeom prst="rect">
            <a:avLst/>
          </a:prstGeom>
        </p:spPr>
      </p:pic>
      <p:pic>
        <p:nvPicPr>
          <p:cNvPr id="12" name="Imagen 11">
            <a:extLst>
              <a:ext uri="{FF2B5EF4-FFF2-40B4-BE49-F238E27FC236}">
                <a16:creationId xmlns:a16="http://schemas.microsoft.com/office/drawing/2014/main" id="{8660CDA1-BC08-467C-9364-BCD52976FC3E}"/>
              </a:ext>
            </a:extLst>
          </p:cNvPr>
          <p:cNvPicPr>
            <a:picLocks noChangeAspect="1"/>
          </p:cNvPicPr>
          <p:nvPr/>
        </p:nvPicPr>
        <p:blipFill>
          <a:blip r:embed="rId7"/>
          <a:stretch>
            <a:fillRect/>
          </a:stretch>
        </p:blipFill>
        <p:spPr>
          <a:xfrm>
            <a:off x="6056850" y="3442369"/>
            <a:ext cx="4641367" cy="3233956"/>
          </a:xfrm>
          <a:prstGeom prst="rect">
            <a:avLst/>
          </a:prstGeom>
        </p:spPr>
      </p:pic>
    </p:spTree>
    <p:extLst>
      <p:ext uri="{BB962C8B-B14F-4D97-AF65-F5344CB8AC3E}">
        <p14:creationId xmlns:p14="http://schemas.microsoft.com/office/powerpoint/2010/main" val="229823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Emulación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FA8491DF-C370-48AA-935F-C6B899CE1F9C}"/>
              </a:ext>
            </a:extLst>
          </p:cNvPr>
          <p:cNvSpPr txBox="1"/>
          <p:nvPr/>
        </p:nvSpPr>
        <p:spPr>
          <a:xfrm>
            <a:off x="606874" y="1513765"/>
            <a:ext cx="10978251" cy="1815882"/>
          </a:xfrm>
          <a:prstGeom prst="rect">
            <a:avLst/>
          </a:prstGeom>
          <a:noFill/>
        </p:spPr>
        <p:txBody>
          <a:bodyPr wrap="square">
            <a:spAutoFit/>
          </a:bodyPr>
          <a:lstStyle/>
          <a:p>
            <a:r>
              <a:rPr lang="es-ES" sz="1400" b="1" spc="10" dirty="0">
                <a:solidFill>
                  <a:prstClr val="black">
                    <a:lumMod val="65000"/>
                    <a:lumOff val="35000"/>
                  </a:prstClr>
                </a:solidFill>
                <a:latin typeface="Century Gothic" panose="020B0502020202020204" pitchFamily="34" charset="0"/>
              </a:rPr>
              <a:t>Existen varias formas de trabajar en la WEB con emuladores de AS/400 para realizar pruebas y desarrollos en ambientes de ejercicios temporales.</a:t>
            </a:r>
          </a:p>
          <a:p>
            <a:endParaRPr lang="es-ES" sz="1400" b="1" spc="10" dirty="0">
              <a:solidFill>
                <a:prstClr val="black">
                  <a:lumMod val="65000"/>
                  <a:lumOff val="35000"/>
                </a:prstClr>
              </a:solidFill>
              <a:latin typeface="Century Gothic" panose="020B0502020202020204" pitchFamily="34" charset="0"/>
            </a:endParaRPr>
          </a:p>
          <a:p>
            <a:r>
              <a:rPr lang="es-ES" sz="1400" b="1" spc="10" dirty="0">
                <a:solidFill>
                  <a:prstClr val="black">
                    <a:lumMod val="65000"/>
                    <a:lumOff val="35000"/>
                  </a:prstClr>
                </a:solidFill>
                <a:latin typeface="Century Gothic" panose="020B0502020202020204" pitchFamily="34" charset="0"/>
              </a:rPr>
              <a:t>Video de YouTube para instalar el emulador : </a:t>
            </a:r>
            <a:r>
              <a:rPr lang="es-CO" sz="1400" b="1" spc="10" dirty="0">
                <a:solidFill>
                  <a:prstClr val="black">
                    <a:lumMod val="65000"/>
                    <a:lumOff val="35000"/>
                  </a:prstClr>
                </a:solidFill>
                <a:latin typeface="Century Gothic" panose="020B0502020202020204" pitchFamily="34" charset="0"/>
                <a:hlinkClick r:id="rId6">
                  <a:extLst>
                    <a:ext uri="{A12FA001-AC4F-418D-AE19-62706E023703}">
                      <ahyp:hlinkClr xmlns:ahyp="http://schemas.microsoft.com/office/drawing/2018/hyperlinkcolor" val="tx"/>
                    </a:ext>
                  </a:extLst>
                </a:hlinkClick>
              </a:rPr>
              <a:t>https://www.youtube.com/watch?v=BoNPvyY7c84</a:t>
            </a:r>
            <a:endParaRPr lang="es-CO" sz="1400" b="1" spc="10" dirty="0">
              <a:solidFill>
                <a:prstClr val="black">
                  <a:lumMod val="65000"/>
                  <a:lumOff val="35000"/>
                </a:prstClr>
              </a:solidFill>
              <a:latin typeface="Century Gothic" panose="020B0502020202020204" pitchFamily="34" charset="0"/>
            </a:endParaRPr>
          </a:p>
          <a:p>
            <a:endParaRPr lang="es-CO" sz="1400" b="1" spc="10" dirty="0">
              <a:solidFill>
                <a:prstClr val="black">
                  <a:lumMod val="65000"/>
                  <a:lumOff val="35000"/>
                </a:prstClr>
              </a:solidFill>
              <a:latin typeface="Century Gothic" panose="020B0502020202020204" pitchFamily="34" charset="0"/>
            </a:endParaRPr>
          </a:p>
          <a:p>
            <a:endParaRPr lang="es-CO" sz="1400" b="1" spc="10" dirty="0">
              <a:solidFill>
                <a:prstClr val="black">
                  <a:lumMod val="65000"/>
                  <a:lumOff val="35000"/>
                </a:prstClr>
              </a:solidFill>
              <a:latin typeface="Century Gothic" panose="020B0502020202020204" pitchFamily="34" charset="0"/>
            </a:endParaRPr>
          </a:p>
          <a:p>
            <a:endParaRPr lang="es-ES" sz="1400" b="1" spc="10" dirty="0">
              <a:solidFill>
                <a:prstClr val="black">
                  <a:lumMod val="65000"/>
                  <a:lumOff val="35000"/>
                </a:prstClr>
              </a:solidFill>
              <a:latin typeface="Century Gothic" panose="020B0502020202020204" pitchFamily="34" charset="0"/>
            </a:endParaRPr>
          </a:p>
          <a:p>
            <a:endParaRPr lang="es-ES" sz="1400" b="1" i="1" u="sng" spc="10" dirty="0">
              <a:solidFill>
                <a:prstClr val="black">
                  <a:lumMod val="65000"/>
                  <a:lumOff val="35000"/>
                </a:prstClr>
              </a:solidFill>
              <a:latin typeface="Century Gothic" panose="020B0502020202020204" pitchFamily="34" charset="0"/>
            </a:endParaRPr>
          </a:p>
        </p:txBody>
      </p:sp>
      <p:pic>
        <p:nvPicPr>
          <p:cNvPr id="12" name="image3.png">
            <a:extLst>
              <a:ext uri="{FF2B5EF4-FFF2-40B4-BE49-F238E27FC236}">
                <a16:creationId xmlns:a16="http://schemas.microsoft.com/office/drawing/2014/main" id="{70F770D9-6BD3-4BC5-BA61-9AEE94D183B6}"/>
              </a:ext>
            </a:extLst>
          </p:cNvPr>
          <p:cNvPicPr/>
          <p:nvPr/>
        </p:nvPicPr>
        <p:blipFill>
          <a:blip r:embed="rId7"/>
          <a:srcRect/>
          <a:stretch>
            <a:fillRect/>
          </a:stretch>
        </p:blipFill>
        <p:spPr>
          <a:xfrm>
            <a:off x="754530" y="2401391"/>
            <a:ext cx="3063328" cy="2036724"/>
          </a:xfrm>
          <a:prstGeom prst="rect">
            <a:avLst/>
          </a:prstGeom>
          <a:ln/>
        </p:spPr>
      </p:pic>
      <p:pic>
        <p:nvPicPr>
          <p:cNvPr id="13" name="image6.png">
            <a:extLst>
              <a:ext uri="{FF2B5EF4-FFF2-40B4-BE49-F238E27FC236}">
                <a16:creationId xmlns:a16="http://schemas.microsoft.com/office/drawing/2014/main" id="{61A1E343-382C-4ACA-AEB9-27A018212499}"/>
              </a:ext>
            </a:extLst>
          </p:cNvPr>
          <p:cNvPicPr/>
          <p:nvPr/>
        </p:nvPicPr>
        <p:blipFill>
          <a:blip r:embed="rId8"/>
          <a:srcRect/>
          <a:stretch>
            <a:fillRect/>
          </a:stretch>
        </p:blipFill>
        <p:spPr>
          <a:xfrm>
            <a:off x="5667589" y="3202027"/>
            <a:ext cx="3823929" cy="2781794"/>
          </a:xfrm>
          <a:prstGeom prst="rect">
            <a:avLst/>
          </a:prstGeom>
          <a:ln/>
        </p:spPr>
      </p:pic>
      <p:sp>
        <p:nvSpPr>
          <p:cNvPr id="18" name="CuadroTexto 17">
            <a:extLst>
              <a:ext uri="{FF2B5EF4-FFF2-40B4-BE49-F238E27FC236}">
                <a16:creationId xmlns:a16="http://schemas.microsoft.com/office/drawing/2014/main" id="{2B70062E-F8BB-4C72-B536-77FADB8B036E}"/>
              </a:ext>
            </a:extLst>
          </p:cNvPr>
          <p:cNvSpPr txBox="1"/>
          <p:nvPr/>
        </p:nvSpPr>
        <p:spPr>
          <a:xfrm>
            <a:off x="692163" y="4456609"/>
            <a:ext cx="10978251" cy="1169551"/>
          </a:xfrm>
          <a:prstGeom prst="rect">
            <a:avLst/>
          </a:prstGeom>
          <a:noFill/>
        </p:spPr>
        <p:txBody>
          <a:bodyPr wrap="square">
            <a:spAutoFit/>
          </a:bodyPr>
          <a:lstStyle/>
          <a:p>
            <a:r>
              <a:rPr lang="es-ES" sz="1400" b="1" spc="10" dirty="0">
                <a:solidFill>
                  <a:prstClr val="black">
                    <a:lumMod val="65000"/>
                    <a:lumOff val="35000"/>
                  </a:prstClr>
                </a:solidFill>
                <a:latin typeface="Century Gothic" panose="020B0502020202020204" pitchFamily="34" charset="0"/>
              </a:rPr>
              <a:t>Plataforma para realizar el registro y crear la cuenta.</a:t>
            </a:r>
          </a:p>
          <a:p>
            <a:endParaRPr lang="es-CO" sz="1400" b="1" spc="10" dirty="0">
              <a:solidFill>
                <a:prstClr val="black">
                  <a:lumMod val="65000"/>
                  <a:lumOff val="35000"/>
                </a:prstClr>
              </a:solidFill>
              <a:latin typeface="Century Gothic" panose="020B0502020202020204" pitchFamily="34" charset="0"/>
            </a:endParaRPr>
          </a:p>
          <a:p>
            <a:endParaRPr lang="es-CO" sz="1400" b="1" spc="10" dirty="0">
              <a:solidFill>
                <a:prstClr val="black">
                  <a:lumMod val="65000"/>
                  <a:lumOff val="35000"/>
                </a:prstClr>
              </a:solidFill>
              <a:latin typeface="Century Gothic" panose="020B0502020202020204" pitchFamily="34" charset="0"/>
            </a:endParaRPr>
          </a:p>
          <a:p>
            <a:endParaRPr lang="es-ES" sz="1400" b="1" spc="10" dirty="0">
              <a:solidFill>
                <a:prstClr val="black">
                  <a:lumMod val="65000"/>
                  <a:lumOff val="35000"/>
                </a:prstClr>
              </a:solidFill>
              <a:latin typeface="Century Gothic" panose="020B0502020202020204" pitchFamily="34" charset="0"/>
            </a:endParaRPr>
          </a:p>
          <a:p>
            <a:endParaRPr lang="es-ES" sz="1400" b="1" i="1" u="sng" spc="10" dirty="0">
              <a:solidFill>
                <a:prstClr val="black">
                  <a:lumMod val="65000"/>
                  <a:lumOff val="35000"/>
                </a:prstClr>
              </a:solidFill>
              <a:latin typeface="Century Gothic" panose="020B0502020202020204" pitchFamily="34" charset="0"/>
            </a:endParaRPr>
          </a:p>
        </p:txBody>
      </p:sp>
    </p:spTree>
    <p:extLst>
      <p:ext uri="{BB962C8B-B14F-4D97-AF65-F5344CB8AC3E}">
        <p14:creationId xmlns:p14="http://schemas.microsoft.com/office/powerpoint/2010/main" val="238017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Links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FA8491DF-C370-48AA-935F-C6B899CE1F9C}"/>
              </a:ext>
            </a:extLst>
          </p:cNvPr>
          <p:cNvSpPr txBox="1"/>
          <p:nvPr/>
        </p:nvSpPr>
        <p:spPr>
          <a:xfrm>
            <a:off x="606874" y="1513765"/>
            <a:ext cx="10978251" cy="3108543"/>
          </a:xfrm>
          <a:prstGeom prst="rect">
            <a:avLst/>
          </a:prstGeom>
          <a:noFill/>
        </p:spPr>
        <p:txBody>
          <a:bodyPr wrap="square">
            <a:spAutoFit/>
          </a:bodyPr>
          <a:lstStyle/>
          <a:p>
            <a:r>
              <a:rPr lang="es-ES" sz="1400" b="1" i="1" u="sng" spc="10" dirty="0">
                <a:solidFill>
                  <a:prstClr val="black">
                    <a:lumMod val="65000"/>
                    <a:lumOff val="35000"/>
                  </a:prstClr>
                </a:solidFill>
                <a:latin typeface="Century Gothic" panose="020B0502020202020204" pitchFamily="34" charset="0"/>
              </a:rPr>
              <a:t>Manuales de RPG</a:t>
            </a:r>
          </a:p>
          <a:p>
            <a:r>
              <a:rPr lang="es-ES" sz="1400" dirty="0">
                <a:hlinkClick r:id="rId6"/>
              </a:rPr>
              <a:t>Archivo PDF del manual ILE RPG </a:t>
            </a:r>
            <a:r>
              <a:rPr lang="es-ES" sz="1400" dirty="0" err="1">
                <a:hlinkClick r:id="rId6"/>
              </a:rPr>
              <a:t>Programmer's</a:t>
            </a:r>
            <a:r>
              <a:rPr lang="es-ES" sz="1400" dirty="0">
                <a:hlinkClick r:id="rId6"/>
              </a:rPr>
              <a:t> Guide - Documentación de IBM</a:t>
            </a:r>
            <a:endParaRPr lang="es-ES" sz="1400" dirty="0"/>
          </a:p>
          <a:p>
            <a:endParaRPr lang="es-ES" sz="1400" dirty="0"/>
          </a:p>
          <a:p>
            <a:r>
              <a:rPr lang="es-ES" sz="1400" dirty="0"/>
              <a:t>En el Link Anterior podrán encontrar toda la Gamma de Manuales de RPG ILE – CL – SQL – Free y otra documentación que entrega de manera gratuita IBM.</a:t>
            </a:r>
          </a:p>
          <a:p>
            <a:endParaRPr lang="es-ES" sz="1400" dirty="0"/>
          </a:p>
          <a:p>
            <a:r>
              <a:rPr lang="es-ES" sz="1400" b="1" i="1" u="sng" spc="10" dirty="0">
                <a:solidFill>
                  <a:prstClr val="black">
                    <a:lumMod val="65000"/>
                    <a:lumOff val="35000"/>
                  </a:prstClr>
                </a:solidFill>
                <a:latin typeface="Century Gothic" panose="020B0502020202020204" pitchFamily="34" charset="0"/>
              </a:rPr>
              <a:t>Video </a:t>
            </a:r>
            <a:r>
              <a:rPr lang="es-ES" sz="1400" b="1" i="1" u="sng" spc="10" dirty="0" err="1">
                <a:solidFill>
                  <a:prstClr val="black">
                    <a:lumMod val="65000"/>
                    <a:lumOff val="35000"/>
                  </a:prstClr>
                </a:solidFill>
                <a:latin typeface="Century Gothic" panose="020B0502020202020204" pitchFamily="34" charset="0"/>
              </a:rPr>
              <a:t>Youtube</a:t>
            </a:r>
            <a:r>
              <a:rPr lang="es-ES" sz="1400" b="1" i="1" u="sng" spc="10" dirty="0">
                <a:solidFill>
                  <a:prstClr val="black">
                    <a:lumMod val="65000"/>
                    <a:lumOff val="35000"/>
                  </a:prstClr>
                </a:solidFill>
                <a:latin typeface="Century Gothic" panose="020B0502020202020204" pitchFamily="34" charset="0"/>
              </a:rPr>
              <a:t> de Emulador AS/400</a:t>
            </a:r>
          </a:p>
          <a:p>
            <a:r>
              <a:rPr lang="es-CO" sz="1400" dirty="0">
                <a:hlinkClick r:id="rId7">
                  <a:extLst>
                    <a:ext uri="{A12FA001-AC4F-418D-AE19-62706E023703}">
                      <ahyp:hlinkClr xmlns:ahyp="http://schemas.microsoft.com/office/drawing/2018/hyperlinkcolor" val="tx"/>
                    </a:ext>
                  </a:extLst>
                </a:hlinkClick>
              </a:rPr>
              <a:t>https://www.youtube.com/watch?v=BoNPvyY7c84</a:t>
            </a:r>
            <a:endParaRPr lang="es-CO" sz="1400" dirty="0"/>
          </a:p>
          <a:p>
            <a:endParaRPr lang="es-CO" sz="1400" dirty="0"/>
          </a:p>
          <a:p>
            <a:r>
              <a:rPr lang="es-CO" sz="1400" dirty="0"/>
              <a:t>Instalación y forma de configurar sus cuentas para trabajo en la WEB con emuladores de AS/400 para desarrollo de RPG y comandos de maquina del AS/400. En esta misma cuenta de YouTube podrán encontrar videos de </a:t>
            </a:r>
            <a:r>
              <a:rPr lang="es-CO" sz="1400" dirty="0" err="1"/>
              <a:t>Programacion</a:t>
            </a:r>
            <a:r>
              <a:rPr lang="es-CO" sz="1400" dirty="0"/>
              <a:t> Básicos – Medios y Avanzado en RPG III IV ILE y Free al igual que videos de operación del AS/400.</a:t>
            </a:r>
          </a:p>
          <a:p>
            <a:endParaRPr lang="es-CO" sz="1400" dirty="0"/>
          </a:p>
          <a:p>
            <a:endParaRPr lang="es-ES" sz="1400" dirty="0"/>
          </a:p>
        </p:txBody>
      </p:sp>
      <p:pic>
        <p:nvPicPr>
          <p:cNvPr id="12" name="image1.png">
            <a:extLst>
              <a:ext uri="{FF2B5EF4-FFF2-40B4-BE49-F238E27FC236}">
                <a16:creationId xmlns:a16="http://schemas.microsoft.com/office/drawing/2014/main" id="{FF8D0FFB-A7DE-424B-B59B-43B815DAAC31}"/>
              </a:ext>
            </a:extLst>
          </p:cNvPr>
          <p:cNvPicPr/>
          <p:nvPr/>
        </p:nvPicPr>
        <p:blipFill>
          <a:blip r:embed="rId8"/>
          <a:srcRect/>
          <a:stretch>
            <a:fillRect/>
          </a:stretch>
        </p:blipFill>
        <p:spPr>
          <a:xfrm>
            <a:off x="3859066" y="3988965"/>
            <a:ext cx="3819525" cy="2869035"/>
          </a:xfrm>
          <a:prstGeom prst="rect">
            <a:avLst/>
          </a:prstGeom>
          <a:ln/>
        </p:spPr>
      </p:pic>
    </p:spTree>
    <p:extLst>
      <p:ext uri="{BB962C8B-B14F-4D97-AF65-F5344CB8AC3E}">
        <p14:creationId xmlns:p14="http://schemas.microsoft.com/office/powerpoint/2010/main" val="157388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B275C81-8226-4CA5-8390-7289500A3F26}"/>
              </a:ext>
            </a:extLst>
          </p:cNvPr>
          <p:cNvGrpSpPr/>
          <p:nvPr/>
        </p:nvGrpSpPr>
        <p:grpSpPr>
          <a:xfrm>
            <a:off x="9965695" y="164863"/>
            <a:ext cx="2084065" cy="309811"/>
            <a:chOff x="9965695" y="319973"/>
            <a:chExt cx="2084065" cy="309811"/>
          </a:xfrm>
        </p:grpSpPr>
        <p:pic>
          <p:nvPicPr>
            <p:cNvPr id="5" name="Gráfico 95">
              <a:extLst>
                <a:ext uri="{FF2B5EF4-FFF2-40B4-BE49-F238E27FC236}">
                  <a16:creationId xmlns:a16="http://schemas.microsoft.com/office/drawing/2014/main" id="{F271A8B4-7C32-4380-A774-9BF221EC8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6" name="Grupo 5">
              <a:extLst>
                <a:ext uri="{FF2B5EF4-FFF2-40B4-BE49-F238E27FC236}">
                  <a16:creationId xmlns:a16="http://schemas.microsoft.com/office/drawing/2014/main" id="{951BD599-D13E-4EF9-A766-F50B616CB313}"/>
                </a:ext>
              </a:extLst>
            </p:cNvPr>
            <p:cNvGrpSpPr/>
            <p:nvPr/>
          </p:nvGrpSpPr>
          <p:grpSpPr>
            <a:xfrm>
              <a:off x="9965695" y="319973"/>
              <a:ext cx="920477" cy="309811"/>
              <a:chOff x="9965695" y="319973"/>
              <a:chExt cx="920477" cy="309811"/>
            </a:xfrm>
          </p:grpSpPr>
          <p:cxnSp>
            <p:nvCxnSpPr>
              <p:cNvPr id="7" name="Conector recto 6">
                <a:extLst>
                  <a:ext uri="{FF2B5EF4-FFF2-40B4-BE49-F238E27FC236}">
                    <a16:creationId xmlns:a16="http://schemas.microsoft.com/office/drawing/2014/main" id="{614DDE02-D90D-4FDC-AE0D-EA60DC7FCAEA}"/>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D0072BB-2FB5-4EE7-9AD5-EED603BEA83D}"/>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sp>
        <p:nvSpPr>
          <p:cNvPr id="9" name="Círculo parcial 8">
            <a:extLst>
              <a:ext uri="{FF2B5EF4-FFF2-40B4-BE49-F238E27FC236}">
                <a16:creationId xmlns:a16="http://schemas.microsoft.com/office/drawing/2014/main" id="{1905E554-0571-4B2F-AC15-8699E9B1BBB5}"/>
              </a:ext>
            </a:extLst>
          </p:cNvPr>
          <p:cNvSpPr/>
          <p:nvPr/>
        </p:nvSpPr>
        <p:spPr>
          <a:xfrm>
            <a:off x="9897428" y="1353503"/>
            <a:ext cx="4589145" cy="4589145"/>
          </a:xfrm>
          <a:prstGeom prst="pie">
            <a:avLst>
              <a:gd name="adj1" fmla="val 5410879"/>
              <a:gd name="adj2" fmla="val 16200000"/>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Gráfico 10">
            <a:extLst>
              <a:ext uri="{FF2B5EF4-FFF2-40B4-BE49-F238E27FC236}">
                <a16:creationId xmlns:a16="http://schemas.microsoft.com/office/drawing/2014/main" id="{2E39A468-4379-4C29-BE72-D3EBBFF3004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545" t="45709" r="23273" b="22676"/>
          <a:stretch/>
        </p:blipFill>
        <p:spPr>
          <a:xfrm>
            <a:off x="8896353" y="1303621"/>
            <a:ext cx="2419344" cy="2544480"/>
          </a:xfrm>
          <a:prstGeom prst="rect">
            <a:avLst/>
          </a:prstGeom>
        </p:spPr>
      </p:pic>
      <p:sp>
        <p:nvSpPr>
          <p:cNvPr id="12" name="CuadroTexto 11">
            <a:extLst>
              <a:ext uri="{FF2B5EF4-FFF2-40B4-BE49-F238E27FC236}">
                <a16:creationId xmlns:a16="http://schemas.microsoft.com/office/drawing/2014/main" id="{7C74CC7D-D7C9-4A98-8281-6AF172D14E94}"/>
              </a:ext>
            </a:extLst>
          </p:cNvPr>
          <p:cNvSpPr txBox="1"/>
          <p:nvPr/>
        </p:nvSpPr>
        <p:spPr>
          <a:xfrm>
            <a:off x="6400800" y="533495"/>
            <a:ext cx="274017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04</a:t>
            </a:r>
          </a:p>
        </p:txBody>
      </p:sp>
      <p:sp>
        <p:nvSpPr>
          <p:cNvPr id="14" name="CuadroTexto 9">
            <a:extLst>
              <a:ext uri="{FF2B5EF4-FFF2-40B4-BE49-F238E27FC236}">
                <a16:creationId xmlns:a16="http://schemas.microsoft.com/office/drawing/2014/main" id="{37C7BA30-2405-4ADA-9E26-5080965CAF41}"/>
              </a:ext>
            </a:extLst>
          </p:cNvPr>
          <p:cNvSpPr txBox="1"/>
          <p:nvPr/>
        </p:nvSpPr>
        <p:spPr>
          <a:xfrm>
            <a:off x="8132196" y="6464264"/>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5C757F5C-B811-4B85-BDF3-1843076C89EB}"/>
              </a:ext>
            </a:extLst>
          </p:cNvPr>
          <p:cNvSpPr txBox="1"/>
          <p:nvPr/>
        </p:nvSpPr>
        <p:spPr>
          <a:xfrm>
            <a:off x="4829907" y="3579450"/>
            <a:ext cx="5322277"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rPr>
              <a:t>Infraestructura 400 en Credibanco</a:t>
            </a:r>
            <a:endParaRPr kumimoji="0" lang="es-CO" sz="4000" b="0"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endParaRPr>
          </a:p>
        </p:txBody>
      </p:sp>
      <p:sp>
        <p:nvSpPr>
          <p:cNvPr id="19" name="Elipse 18">
            <a:extLst>
              <a:ext uri="{FF2B5EF4-FFF2-40B4-BE49-F238E27FC236}">
                <a16:creationId xmlns:a16="http://schemas.microsoft.com/office/drawing/2014/main" id="{06C8C044-4232-40A6-95AB-1F27F7D93C0B}"/>
              </a:ext>
            </a:extLst>
          </p:cNvPr>
          <p:cNvSpPr/>
          <p:nvPr/>
        </p:nvSpPr>
        <p:spPr>
          <a:xfrm>
            <a:off x="5994693" y="1846175"/>
            <a:ext cx="236961" cy="236961"/>
          </a:xfrm>
          <a:prstGeom prst="ellipse">
            <a:avLst/>
          </a:prstGeom>
          <a:solidFill>
            <a:srgbClr val="105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áfico 22">
            <a:extLst>
              <a:ext uri="{FF2B5EF4-FFF2-40B4-BE49-F238E27FC236}">
                <a16:creationId xmlns:a16="http://schemas.microsoft.com/office/drawing/2014/main" id="{A0DA623A-146F-43FC-97C1-D689270E8C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826" y="0"/>
            <a:ext cx="1292087" cy="6858000"/>
          </a:xfrm>
          <a:prstGeom prst="rect">
            <a:avLst/>
          </a:prstGeom>
        </p:spPr>
      </p:pic>
      <p:pic>
        <p:nvPicPr>
          <p:cNvPr id="15" name="Picture 2">
            <a:extLst>
              <a:ext uri="{FF2B5EF4-FFF2-40B4-BE49-F238E27FC236}">
                <a16:creationId xmlns:a16="http://schemas.microsoft.com/office/drawing/2014/main" id="{B1E41BE6-61D9-4774-A6F9-5D6B12ADFB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90" y="1477107"/>
            <a:ext cx="4890782" cy="458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88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1417455" y="430667"/>
            <a:ext cx="850026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4800" b="1" kern="600" dirty="0">
                <a:solidFill>
                  <a:prstClr val="black"/>
                </a:solidFill>
                <a:latin typeface="Arial" pitchFamily="34" charset="0"/>
                <a:cs typeface="Arial" pitchFamily="34" charset="0"/>
              </a:rPr>
              <a:t>Credibanco y su Core</a:t>
            </a: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8" name="Imagen 7">
            <a:extLst>
              <a:ext uri="{FF2B5EF4-FFF2-40B4-BE49-F238E27FC236}">
                <a16:creationId xmlns:a16="http://schemas.microsoft.com/office/drawing/2014/main" id="{0816B807-4D3F-4C70-920B-9D31502D6BB6}"/>
              </a:ext>
            </a:extLst>
          </p:cNvPr>
          <p:cNvPicPr>
            <a:picLocks noChangeAspect="1"/>
          </p:cNvPicPr>
          <p:nvPr/>
        </p:nvPicPr>
        <p:blipFill>
          <a:blip r:embed="rId6"/>
          <a:stretch>
            <a:fillRect/>
          </a:stretch>
        </p:blipFill>
        <p:spPr>
          <a:xfrm>
            <a:off x="1795243" y="1312244"/>
            <a:ext cx="8945745" cy="5380893"/>
          </a:xfrm>
          <a:prstGeom prst="rect">
            <a:avLst/>
          </a:prstGeom>
        </p:spPr>
      </p:pic>
    </p:spTree>
    <p:extLst>
      <p:ext uri="{BB962C8B-B14F-4D97-AF65-F5344CB8AC3E}">
        <p14:creationId xmlns:p14="http://schemas.microsoft.com/office/powerpoint/2010/main" val="4115301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7" name="Imagen 26" descr="Logotipo&#10;&#10;Descripción generada automáticamente">
            <a:extLst>
              <a:ext uri="{FF2B5EF4-FFF2-40B4-BE49-F238E27FC236}">
                <a16:creationId xmlns:a16="http://schemas.microsoft.com/office/drawing/2014/main" id="{CBED1BD6-0F9C-408E-8120-776DCA284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776" y="4881364"/>
            <a:ext cx="3060449" cy="752872"/>
          </a:xfrm>
          <a:prstGeom prst="rect">
            <a:avLst/>
          </a:prstGeom>
        </p:spPr>
      </p:pic>
      <p:pic>
        <p:nvPicPr>
          <p:cNvPr id="31" name="Gráfico 30">
            <a:extLst>
              <a:ext uri="{FF2B5EF4-FFF2-40B4-BE49-F238E27FC236}">
                <a16:creationId xmlns:a16="http://schemas.microsoft.com/office/drawing/2014/main" id="{A98672AD-C7BC-47EC-842B-218ECEA5D7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616" y="669507"/>
            <a:ext cx="1871366" cy="776456"/>
          </a:xfrm>
          <a:prstGeom prst="rect">
            <a:avLst/>
          </a:prstGeom>
        </p:spPr>
      </p:pic>
      <p:pic>
        <p:nvPicPr>
          <p:cNvPr id="63" name="Gráfico 62">
            <a:extLst>
              <a:ext uri="{FF2B5EF4-FFF2-40B4-BE49-F238E27FC236}">
                <a16:creationId xmlns:a16="http://schemas.microsoft.com/office/drawing/2014/main" id="{B0624972-0FB4-461B-B635-0E2E3337B4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3637" y="0"/>
            <a:ext cx="1292087" cy="6858000"/>
          </a:xfrm>
          <a:prstGeom prst="rect">
            <a:avLst/>
          </a:prstGeom>
        </p:spPr>
      </p:pic>
      <p:sp>
        <p:nvSpPr>
          <p:cNvPr id="64" name="Elipse 63">
            <a:extLst>
              <a:ext uri="{FF2B5EF4-FFF2-40B4-BE49-F238E27FC236}">
                <a16:creationId xmlns:a16="http://schemas.microsoft.com/office/drawing/2014/main" id="{7AE8B034-75B5-4EA6-AB6D-B3E2D1EC5B03}"/>
              </a:ext>
            </a:extLst>
          </p:cNvPr>
          <p:cNvSpPr/>
          <p:nvPr/>
        </p:nvSpPr>
        <p:spPr>
          <a:xfrm>
            <a:off x="10885466" y="1512508"/>
            <a:ext cx="286723" cy="286723"/>
          </a:xfrm>
          <a:prstGeom prst="ellipse">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ángulo: esquinas redondeadas 64">
            <a:extLst>
              <a:ext uri="{FF2B5EF4-FFF2-40B4-BE49-F238E27FC236}">
                <a16:creationId xmlns:a16="http://schemas.microsoft.com/office/drawing/2014/main" id="{E4058890-5CE4-46CA-851E-CA79A31B014A}"/>
              </a:ext>
            </a:extLst>
          </p:cNvPr>
          <p:cNvSpPr/>
          <p:nvPr/>
        </p:nvSpPr>
        <p:spPr>
          <a:xfrm>
            <a:off x="3290659" y="5706520"/>
            <a:ext cx="5553315" cy="605364"/>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6" name="Grupo 65">
            <a:extLst>
              <a:ext uri="{FF2B5EF4-FFF2-40B4-BE49-F238E27FC236}">
                <a16:creationId xmlns:a16="http://schemas.microsoft.com/office/drawing/2014/main" id="{97C7EFFD-7AD0-4190-A65B-05AC416BFA15}"/>
              </a:ext>
            </a:extLst>
          </p:cNvPr>
          <p:cNvGrpSpPr/>
          <p:nvPr/>
        </p:nvGrpSpPr>
        <p:grpSpPr>
          <a:xfrm>
            <a:off x="3924557" y="5800165"/>
            <a:ext cx="4399817" cy="466047"/>
            <a:chOff x="4040646" y="5198236"/>
            <a:chExt cx="5126092" cy="537706"/>
          </a:xfrm>
        </p:grpSpPr>
        <p:grpSp>
          <p:nvGrpSpPr>
            <p:cNvPr id="67" name="Grupo 66">
              <a:extLst>
                <a:ext uri="{FF2B5EF4-FFF2-40B4-BE49-F238E27FC236}">
                  <a16:creationId xmlns:a16="http://schemas.microsoft.com/office/drawing/2014/main" id="{BDA25ED9-F10F-44FD-948B-19AC37A92553}"/>
                </a:ext>
              </a:extLst>
            </p:cNvPr>
            <p:cNvGrpSpPr/>
            <p:nvPr/>
          </p:nvGrpSpPr>
          <p:grpSpPr>
            <a:xfrm>
              <a:off x="4040646" y="5198237"/>
              <a:ext cx="4148807" cy="537705"/>
              <a:chOff x="3885988" y="5202982"/>
              <a:chExt cx="4148807" cy="537705"/>
            </a:xfrm>
          </p:grpSpPr>
          <p:pic>
            <p:nvPicPr>
              <p:cNvPr id="69" name="Picture 10" descr="Resultado de imagen para LOGO ISAE 3402 png">
                <a:extLst>
                  <a:ext uri="{FF2B5EF4-FFF2-40B4-BE49-F238E27FC236}">
                    <a16:creationId xmlns:a16="http://schemas.microsoft.com/office/drawing/2014/main" id="{6F4A0BDC-4454-4B2E-9ED5-93309A2B644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26020" y="5229227"/>
                <a:ext cx="537705" cy="485215"/>
              </a:xfrm>
              <a:prstGeom prst="rect">
                <a:avLst/>
              </a:prstGeom>
              <a:noFill/>
              <a:extLst>
                <a:ext uri="{909E8E84-426E-40DD-AFC4-6F175D3DCCD1}">
                  <a14:hiddenFill xmlns:a14="http://schemas.microsoft.com/office/drawing/2010/main">
                    <a:solidFill>
                      <a:srgbClr val="FFFFFF"/>
                    </a:solidFill>
                  </a14:hiddenFill>
                </a:ext>
              </a:extLst>
            </p:spPr>
          </p:pic>
          <p:pic>
            <p:nvPicPr>
              <p:cNvPr id="70" name="Imagen 69">
                <a:extLst>
                  <a:ext uri="{FF2B5EF4-FFF2-40B4-BE49-F238E27FC236}">
                    <a16:creationId xmlns:a16="http://schemas.microsoft.com/office/drawing/2014/main" id="{1848B5FF-D1B8-445E-970E-AEBFB404CB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97090" y="5202982"/>
                <a:ext cx="537705" cy="537705"/>
              </a:xfrm>
              <a:prstGeom prst="rect">
                <a:avLst/>
              </a:prstGeom>
            </p:spPr>
          </p:pic>
          <p:pic>
            <p:nvPicPr>
              <p:cNvPr id="71" name="Picture 40" descr="Resultado de imagen para logo pci dss png">
                <a:extLst>
                  <a:ext uri="{FF2B5EF4-FFF2-40B4-BE49-F238E27FC236}">
                    <a16:creationId xmlns:a16="http://schemas.microsoft.com/office/drawing/2014/main" id="{AF125F3C-10EB-4118-9EEB-AB8DC4E9F82B}"/>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16113" b="82353" l="5489" r="96398">
                            <a14:foregroundMark x1="5660" y1="29923" x2="5660" y2="29923"/>
                            <a14:foregroundMark x1="72727" y1="52430" x2="72727" y2="52430"/>
                            <a14:foregroundMark x1="81818" y1="51407" x2="81818" y2="51407"/>
                            <a14:foregroundMark x1="93139" y1="51407" x2="93139" y2="51407"/>
                            <a14:foregroundMark x1="59177" y1="32225" x2="59177" y2="32225"/>
                            <a14:foregroundMark x1="60720" y1="34527" x2="60720" y2="34527"/>
                            <a14:foregroundMark x1="56947" y1="53708" x2="56947" y2="53708"/>
                            <a14:foregroundMark x1="96226" y1="54731" x2="96226" y2="54731"/>
                            <a14:foregroundMark x1="59520" y1="68286" x2="59520" y2="68286"/>
                            <a14:foregroundMark x1="65180" y1="71100" x2="65180" y2="71100"/>
                            <a14:foregroundMark x1="16123" y1="45013" x2="16123" y2="45013"/>
                            <a14:foregroundMark x1="70326" y1="72634" x2="70326" y2="72634"/>
                            <a14:foregroundMark x1="78559" y1="70588" x2="78559" y2="70588"/>
                            <a14:foregroundMark x1="77702" y1="67775" x2="77702" y2="67775"/>
                            <a14:foregroundMark x1="81132" y1="65985" x2="81132" y2="65985"/>
                            <a14:foregroundMark x1="84906" y1="67263" x2="84906" y2="67263"/>
                            <a14:foregroundMark x1="84906" y1="72634" x2="84906" y2="72634"/>
                            <a14:foregroundMark x1="87822" y1="72123" x2="87822" y2="72123"/>
                            <a14:foregroundMark x1="96398" y1="71100" x2="96398" y2="71100"/>
                            <a14:foregroundMark x1="89365" y1="73402" x2="89365" y2="73402"/>
                            <a14:foregroundMark x1="40995" y1="54987" x2="40995" y2="54987"/>
                            <a14:backgroundMark x1="40995" y1="55499" x2="40995" y2="55499"/>
                            <a14:backgroundMark x1="41338" y1="54987" x2="41338" y2="54987"/>
                            <a14:backgroundMark x1="65523" y1="72123" x2="65523" y2="72123"/>
                            <a14:backgroundMark x1="88165" y1="73402" x2="88165" y2="73402"/>
                            <a14:backgroundMark x1="89708" y1="73402" x2="89708" y2="73402"/>
                          </a14:backgroundRemoval>
                        </a14:imgEffect>
                      </a14:imgLayer>
                    </a14:imgProps>
                  </a:ext>
                  <a:ext uri="{28A0092B-C50C-407E-A947-70E740481C1C}">
                    <a14:useLocalDpi xmlns:a14="http://schemas.microsoft.com/office/drawing/2010/main" val="0"/>
                  </a:ext>
                </a:extLst>
              </a:blip>
              <a:srcRect t="8002" b="9170"/>
              <a:stretch/>
            </p:blipFill>
            <p:spPr bwMode="auto">
              <a:xfrm>
                <a:off x="5259423" y="5240428"/>
                <a:ext cx="833232" cy="462813"/>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upo 71">
                <a:extLst>
                  <a:ext uri="{FF2B5EF4-FFF2-40B4-BE49-F238E27FC236}">
                    <a16:creationId xmlns:a16="http://schemas.microsoft.com/office/drawing/2014/main" id="{DE0F2E98-8B3C-49A9-9D30-144F36EE229D}"/>
                  </a:ext>
                </a:extLst>
              </p:cNvPr>
              <p:cNvGrpSpPr/>
              <p:nvPr/>
            </p:nvGrpSpPr>
            <p:grpSpPr>
              <a:xfrm>
                <a:off x="3885988" y="5240428"/>
                <a:ext cx="1254792" cy="462813"/>
                <a:chOff x="978288" y="10385047"/>
                <a:chExt cx="1490407" cy="549716"/>
              </a:xfrm>
            </p:grpSpPr>
            <p:pic>
              <p:nvPicPr>
                <p:cNvPr id="73" name="Imagen 72">
                  <a:extLst>
                    <a:ext uri="{FF2B5EF4-FFF2-40B4-BE49-F238E27FC236}">
                      <a16:creationId xmlns:a16="http://schemas.microsoft.com/office/drawing/2014/main" id="{98842A8F-32F4-4450-833B-27B9E8F85FF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8288" y="10385047"/>
                  <a:ext cx="732955" cy="549716"/>
                </a:xfrm>
                <a:prstGeom prst="rect">
                  <a:avLst/>
                </a:prstGeom>
              </p:spPr>
            </p:pic>
            <p:sp>
              <p:nvSpPr>
                <p:cNvPr id="74" name="CuadroTexto 73">
                  <a:extLst>
                    <a:ext uri="{FF2B5EF4-FFF2-40B4-BE49-F238E27FC236}">
                      <a16:creationId xmlns:a16="http://schemas.microsoft.com/office/drawing/2014/main" id="{52B533C9-5C3A-4A1A-812C-4C8D6CA94ABA}"/>
                    </a:ext>
                  </a:extLst>
                </p:cNvPr>
                <p:cNvSpPr txBox="1"/>
                <p:nvPr/>
              </p:nvSpPr>
              <p:spPr>
                <a:xfrm>
                  <a:off x="1635252" y="10428484"/>
                  <a:ext cx="833443"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s-CO" sz="800" b="0" i="0" u="none" strike="noStrike" kern="1200" cap="none" spc="0" normalizeH="0" baseline="0" noProof="0">
                      <a:ln>
                        <a:noFill/>
                      </a:ln>
                      <a:solidFill>
                        <a:srgbClr val="006A72"/>
                      </a:solidFill>
                      <a:effectLst/>
                      <a:uLnTx/>
                      <a:uFillTx/>
                      <a:latin typeface="Arial Narrow" panose="020B0606020202030204" pitchFamily="34" charset="0"/>
                      <a:ea typeface="+mn-ea"/>
                      <a:cs typeface="+mn-cs"/>
                      <a:sym typeface="Verdana"/>
                    </a:rPr>
                    <a:t>Security</a:t>
                  </a:r>
                </a:p>
                <a:p>
                  <a:pPr marL="0" marR="0" lvl="0" indent="0" algn="l" defTabSz="685800" rtl="0" eaLnBrk="1" fontAlgn="auto" latinLnBrk="0" hangingPunct="0">
                    <a:lnSpc>
                      <a:spcPct val="100000"/>
                    </a:lnSpc>
                    <a:spcBef>
                      <a:spcPts val="0"/>
                    </a:spcBef>
                    <a:spcAft>
                      <a:spcPts val="0"/>
                    </a:spcAft>
                    <a:buClrTx/>
                    <a:buSzTx/>
                    <a:buFontTx/>
                    <a:buNone/>
                    <a:tabLst/>
                    <a:defRPr/>
                  </a:pPr>
                  <a:r>
                    <a:rPr kumimoji="0" lang="es-CO" sz="800" b="0" i="0" u="none" strike="noStrike" kern="1200" cap="none" spc="0" normalizeH="0" baseline="0" noProof="0" err="1">
                      <a:ln>
                        <a:noFill/>
                      </a:ln>
                      <a:solidFill>
                        <a:srgbClr val="006A72"/>
                      </a:solidFill>
                      <a:effectLst/>
                      <a:uLnTx/>
                      <a:uFillTx/>
                      <a:latin typeface="Arial Narrow" panose="020B0606020202030204" pitchFamily="34" charset="0"/>
                      <a:ea typeface="+mn-ea"/>
                      <a:cs typeface="+mn-cs"/>
                      <a:sym typeface="Verdana"/>
                    </a:rPr>
                    <a:t>Standards</a:t>
                  </a:r>
                  <a:r>
                    <a:rPr kumimoji="0" lang="es-CO" sz="800" b="0" i="0" u="none" strike="noStrike" kern="1200" cap="none" spc="0" normalizeH="0" baseline="0" noProof="0">
                      <a:ln>
                        <a:noFill/>
                      </a:ln>
                      <a:solidFill>
                        <a:srgbClr val="006A72"/>
                      </a:solidFill>
                      <a:effectLst/>
                      <a:uLnTx/>
                      <a:uFillTx/>
                      <a:latin typeface="Arial Narrow" panose="020B0606020202030204" pitchFamily="34" charset="0"/>
                      <a:ea typeface="+mn-ea"/>
                      <a:cs typeface="+mn-cs"/>
                      <a:sym typeface="Verdana"/>
                    </a:rPr>
                    <a:t> Council</a:t>
                  </a:r>
                </a:p>
              </p:txBody>
            </p:sp>
          </p:grpSp>
        </p:grpSp>
        <p:pic>
          <p:nvPicPr>
            <p:cNvPr id="68" name="Picture 2" descr="Los Mejores Lugares para Trabajar en Colombia 2018 | Great Place To Work  Colombia">
              <a:extLst>
                <a:ext uri="{FF2B5EF4-FFF2-40B4-BE49-F238E27FC236}">
                  <a16:creationId xmlns:a16="http://schemas.microsoft.com/office/drawing/2014/main" id="{03C39C30-7CCA-458F-957E-018179BE30E4}"/>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69864"/>
            <a:stretch/>
          </p:blipFill>
          <p:spPr bwMode="auto">
            <a:xfrm>
              <a:off x="8622818" y="5198236"/>
              <a:ext cx="543920" cy="537705"/>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CuadroTexto 74">
            <a:extLst>
              <a:ext uri="{FF2B5EF4-FFF2-40B4-BE49-F238E27FC236}">
                <a16:creationId xmlns:a16="http://schemas.microsoft.com/office/drawing/2014/main" id="{EA3E86ED-BE7E-47C1-A7EA-4503A8952B6D}"/>
              </a:ext>
            </a:extLst>
          </p:cNvPr>
          <p:cNvSpPr txBox="1"/>
          <p:nvPr/>
        </p:nvSpPr>
        <p:spPr>
          <a:xfrm>
            <a:off x="2246388" y="1676623"/>
            <a:ext cx="769922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8000" dirty="0">
                <a:solidFill>
                  <a:prstClr val="white"/>
                </a:solidFill>
                <a:latin typeface="Century Gothic" panose="020B0502020202020204" pitchFamily="34" charset="0"/>
              </a:rPr>
              <a:t>¡</a:t>
            </a:r>
            <a:r>
              <a:rPr kumimoji="0" lang="es-CO" sz="8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GRACIAS!</a:t>
            </a:r>
          </a:p>
        </p:txBody>
      </p:sp>
      <p:pic>
        <p:nvPicPr>
          <p:cNvPr id="20" name="Gráfico 19">
            <a:extLst>
              <a:ext uri="{FF2B5EF4-FFF2-40B4-BE49-F238E27FC236}">
                <a16:creationId xmlns:a16="http://schemas.microsoft.com/office/drawing/2014/main" id="{6142ACD1-6FF1-4763-BAD9-A809BF05C49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94017" y="5289776"/>
            <a:ext cx="1085338" cy="718044"/>
          </a:xfrm>
          <a:prstGeom prst="rect">
            <a:avLst/>
          </a:prstGeom>
        </p:spPr>
      </p:pic>
    </p:spTree>
    <p:extLst>
      <p:ext uri="{BB962C8B-B14F-4D97-AF65-F5344CB8AC3E}">
        <p14:creationId xmlns:p14="http://schemas.microsoft.com/office/powerpoint/2010/main" val="235051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B275C81-8226-4CA5-8390-7289500A3F26}"/>
              </a:ext>
            </a:extLst>
          </p:cNvPr>
          <p:cNvGrpSpPr/>
          <p:nvPr/>
        </p:nvGrpSpPr>
        <p:grpSpPr>
          <a:xfrm>
            <a:off x="9965695" y="164863"/>
            <a:ext cx="2084065" cy="309811"/>
            <a:chOff x="9965695" y="319973"/>
            <a:chExt cx="2084065" cy="309811"/>
          </a:xfrm>
        </p:grpSpPr>
        <p:pic>
          <p:nvPicPr>
            <p:cNvPr id="5" name="Gráfico 95">
              <a:extLst>
                <a:ext uri="{FF2B5EF4-FFF2-40B4-BE49-F238E27FC236}">
                  <a16:creationId xmlns:a16="http://schemas.microsoft.com/office/drawing/2014/main" id="{F271A8B4-7C32-4380-A774-9BF221EC8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6" name="Grupo 5">
              <a:extLst>
                <a:ext uri="{FF2B5EF4-FFF2-40B4-BE49-F238E27FC236}">
                  <a16:creationId xmlns:a16="http://schemas.microsoft.com/office/drawing/2014/main" id="{951BD599-D13E-4EF9-A766-F50B616CB313}"/>
                </a:ext>
              </a:extLst>
            </p:cNvPr>
            <p:cNvGrpSpPr/>
            <p:nvPr/>
          </p:nvGrpSpPr>
          <p:grpSpPr>
            <a:xfrm>
              <a:off x="9965695" y="319973"/>
              <a:ext cx="920477" cy="309811"/>
              <a:chOff x="9965695" y="319973"/>
              <a:chExt cx="920477" cy="309811"/>
            </a:xfrm>
          </p:grpSpPr>
          <p:cxnSp>
            <p:nvCxnSpPr>
              <p:cNvPr id="7" name="Conector recto 6">
                <a:extLst>
                  <a:ext uri="{FF2B5EF4-FFF2-40B4-BE49-F238E27FC236}">
                    <a16:creationId xmlns:a16="http://schemas.microsoft.com/office/drawing/2014/main" id="{614DDE02-D90D-4FDC-AE0D-EA60DC7FCAEA}"/>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D0072BB-2FB5-4EE7-9AD5-EED603BEA83D}"/>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9" name="Gráfico 8">
            <a:extLst>
              <a:ext uri="{FF2B5EF4-FFF2-40B4-BE49-F238E27FC236}">
                <a16:creationId xmlns:a16="http://schemas.microsoft.com/office/drawing/2014/main" id="{F8F04DDD-4748-4CB7-9781-1EAFBC1740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46406" y="5975093"/>
            <a:ext cx="1085338" cy="718044"/>
          </a:xfrm>
          <a:prstGeom prst="rect">
            <a:avLst/>
          </a:prstGeom>
        </p:spPr>
      </p:pic>
      <p:sp>
        <p:nvSpPr>
          <p:cNvPr id="11" name="Marcador de número de diapositiva 1">
            <a:extLst>
              <a:ext uri="{FF2B5EF4-FFF2-40B4-BE49-F238E27FC236}">
                <a16:creationId xmlns:a16="http://schemas.microsoft.com/office/drawing/2014/main" id="{CF1D81FA-232F-4BEA-87ED-BBFB3234ED73}"/>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3" name="CuadroTexto 12">
            <a:extLst>
              <a:ext uri="{FF2B5EF4-FFF2-40B4-BE49-F238E27FC236}">
                <a16:creationId xmlns:a16="http://schemas.microsoft.com/office/drawing/2014/main" id="{1BB6F2BC-696B-4002-8A10-91C4A3552002}"/>
              </a:ext>
            </a:extLst>
          </p:cNvPr>
          <p:cNvSpPr txBox="1"/>
          <p:nvPr/>
        </p:nvSpPr>
        <p:spPr>
          <a:xfrm>
            <a:off x="1140520" y="734020"/>
            <a:ext cx="441959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54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Agenda</a:t>
            </a:r>
          </a:p>
        </p:txBody>
      </p:sp>
      <p:pic>
        <p:nvPicPr>
          <p:cNvPr id="15" name="Gráfico 14">
            <a:extLst>
              <a:ext uri="{FF2B5EF4-FFF2-40B4-BE49-F238E27FC236}">
                <a16:creationId xmlns:a16="http://schemas.microsoft.com/office/drawing/2014/main" id="{3B1A84A8-7D26-47D4-9097-0E02D26639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957" y="0"/>
            <a:ext cx="1292087" cy="6858000"/>
          </a:xfrm>
          <a:prstGeom prst="rect">
            <a:avLst/>
          </a:prstGeom>
        </p:spPr>
      </p:pic>
      <p:sp>
        <p:nvSpPr>
          <p:cNvPr id="16" name="Elipse 15">
            <a:extLst>
              <a:ext uri="{FF2B5EF4-FFF2-40B4-BE49-F238E27FC236}">
                <a16:creationId xmlns:a16="http://schemas.microsoft.com/office/drawing/2014/main" id="{70A49DE5-691D-486A-98FA-479AA984B6C8}"/>
              </a:ext>
            </a:extLst>
          </p:cNvPr>
          <p:cNvSpPr/>
          <p:nvPr/>
        </p:nvSpPr>
        <p:spPr>
          <a:xfrm>
            <a:off x="699000" y="1071373"/>
            <a:ext cx="286723" cy="286723"/>
          </a:xfrm>
          <a:prstGeom prst="ellipse">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áfico 18">
            <a:extLst>
              <a:ext uri="{FF2B5EF4-FFF2-40B4-BE49-F238E27FC236}">
                <a16:creationId xmlns:a16="http://schemas.microsoft.com/office/drawing/2014/main" id="{05E32562-78CA-48EA-9CCD-5001684FD3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23873" y="2413353"/>
            <a:ext cx="1925739" cy="766762"/>
          </a:xfrm>
          <a:prstGeom prst="rect">
            <a:avLst/>
          </a:prstGeom>
        </p:spPr>
      </p:pic>
      <p:pic>
        <p:nvPicPr>
          <p:cNvPr id="21" name="Gráfico 20">
            <a:extLst>
              <a:ext uri="{FF2B5EF4-FFF2-40B4-BE49-F238E27FC236}">
                <a16:creationId xmlns:a16="http://schemas.microsoft.com/office/drawing/2014/main" id="{B932A200-DD92-48AD-AC40-C7FD1CEDEE1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8176" y="2448521"/>
            <a:ext cx="1925741" cy="766763"/>
          </a:xfrm>
          <a:prstGeom prst="rect">
            <a:avLst/>
          </a:prstGeom>
        </p:spPr>
      </p:pic>
      <p:pic>
        <p:nvPicPr>
          <p:cNvPr id="23" name="Gráfico 22">
            <a:extLst>
              <a:ext uri="{FF2B5EF4-FFF2-40B4-BE49-F238E27FC236}">
                <a16:creationId xmlns:a16="http://schemas.microsoft.com/office/drawing/2014/main" id="{1FE6193F-DAC9-41A1-893B-3FFC61E2C28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52481" y="2438353"/>
            <a:ext cx="1925741" cy="766763"/>
          </a:xfrm>
          <a:prstGeom prst="rect">
            <a:avLst/>
          </a:prstGeom>
        </p:spPr>
      </p:pic>
      <p:pic>
        <p:nvPicPr>
          <p:cNvPr id="25" name="Gráfico 24">
            <a:extLst>
              <a:ext uri="{FF2B5EF4-FFF2-40B4-BE49-F238E27FC236}">
                <a16:creationId xmlns:a16="http://schemas.microsoft.com/office/drawing/2014/main" id="{A32E12B3-09F9-41BA-93D9-6BD347B18A2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95613" y="2425075"/>
            <a:ext cx="1925741" cy="766763"/>
          </a:xfrm>
          <a:prstGeom prst="rect">
            <a:avLst/>
          </a:prstGeom>
        </p:spPr>
      </p:pic>
      <p:sp>
        <p:nvSpPr>
          <p:cNvPr id="27" name="CuadroTexto 26">
            <a:extLst>
              <a:ext uri="{FF2B5EF4-FFF2-40B4-BE49-F238E27FC236}">
                <a16:creationId xmlns:a16="http://schemas.microsoft.com/office/drawing/2014/main" id="{0C7E2B29-0F91-44AD-A70D-FAB38C9D3071}"/>
              </a:ext>
            </a:extLst>
          </p:cNvPr>
          <p:cNvSpPr txBox="1"/>
          <p:nvPr/>
        </p:nvSpPr>
        <p:spPr>
          <a:xfrm>
            <a:off x="1605286" y="2478717"/>
            <a:ext cx="5999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36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1</a:t>
            </a:r>
          </a:p>
        </p:txBody>
      </p:sp>
      <p:sp>
        <p:nvSpPr>
          <p:cNvPr id="28" name="CuadroTexto 27">
            <a:extLst>
              <a:ext uri="{FF2B5EF4-FFF2-40B4-BE49-F238E27FC236}">
                <a16:creationId xmlns:a16="http://schemas.microsoft.com/office/drawing/2014/main" id="{E5D7D5AD-6D85-433A-8131-EAA8271D5DDF}"/>
              </a:ext>
            </a:extLst>
          </p:cNvPr>
          <p:cNvSpPr txBox="1"/>
          <p:nvPr/>
        </p:nvSpPr>
        <p:spPr>
          <a:xfrm>
            <a:off x="4329436" y="2490440"/>
            <a:ext cx="5999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36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2</a:t>
            </a:r>
          </a:p>
        </p:txBody>
      </p:sp>
      <p:sp>
        <p:nvSpPr>
          <p:cNvPr id="29" name="CuadroTexto 28">
            <a:extLst>
              <a:ext uri="{FF2B5EF4-FFF2-40B4-BE49-F238E27FC236}">
                <a16:creationId xmlns:a16="http://schemas.microsoft.com/office/drawing/2014/main" id="{6B28C392-B67D-4B07-BFA7-D3DF085E6EEC}"/>
              </a:ext>
            </a:extLst>
          </p:cNvPr>
          <p:cNvSpPr txBox="1"/>
          <p:nvPr/>
        </p:nvSpPr>
        <p:spPr>
          <a:xfrm>
            <a:off x="7091686" y="2502163"/>
            <a:ext cx="5999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36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3</a:t>
            </a:r>
          </a:p>
        </p:txBody>
      </p:sp>
      <p:sp>
        <p:nvSpPr>
          <p:cNvPr id="30" name="CuadroTexto 29">
            <a:extLst>
              <a:ext uri="{FF2B5EF4-FFF2-40B4-BE49-F238E27FC236}">
                <a16:creationId xmlns:a16="http://schemas.microsoft.com/office/drawing/2014/main" id="{AC2B09AA-400E-427A-BAA9-511B808CCADD}"/>
              </a:ext>
            </a:extLst>
          </p:cNvPr>
          <p:cNvSpPr txBox="1"/>
          <p:nvPr/>
        </p:nvSpPr>
        <p:spPr>
          <a:xfrm>
            <a:off x="9930136" y="2478717"/>
            <a:ext cx="5999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36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4</a:t>
            </a:r>
          </a:p>
        </p:txBody>
      </p:sp>
      <p:sp>
        <p:nvSpPr>
          <p:cNvPr id="31" name="CuadroTexto 30">
            <a:extLst>
              <a:ext uri="{FF2B5EF4-FFF2-40B4-BE49-F238E27FC236}">
                <a16:creationId xmlns:a16="http://schemas.microsoft.com/office/drawing/2014/main" id="{051AB764-42B7-48AD-B767-97B5797D18D2}"/>
              </a:ext>
            </a:extLst>
          </p:cNvPr>
          <p:cNvSpPr txBox="1"/>
          <p:nvPr/>
        </p:nvSpPr>
        <p:spPr>
          <a:xfrm>
            <a:off x="1423873" y="3421420"/>
            <a:ext cx="2501585"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20" normalizeH="0" baseline="0" noProof="0" dirty="0">
                <a:ln>
                  <a:noFill/>
                </a:ln>
                <a:solidFill>
                  <a:srgbClr val="00AFAA"/>
                </a:solidFill>
                <a:effectLst/>
                <a:uLnTx/>
                <a:uFillTx/>
                <a:latin typeface="Century Gothic" panose="020B0502020202020204" pitchFamily="34" charset="0"/>
                <a:ea typeface="Apex New Medium" panose="02010600040501010103" pitchFamily="2" charset="77"/>
                <a:cs typeface="+mn-cs"/>
              </a:rPr>
              <a:t>Que es el AS/400</a:t>
            </a:r>
          </a:p>
        </p:txBody>
      </p:sp>
      <p:sp>
        <p:nvSpPr>
          <p:cNvPr id="32" name="CuadroTexto 31">
            <a:extLst>
              <a:ext uri="{FF2B5EF4-FFF2-40B4-BE49-F238E27FC236}">
                <a16:creationId xmlns:a16="http://schemas.microsoft.com/office/drawing/2014/main" id="{2713E754-146D-45D5-A062-947B45C1B4C8}"/>
              </a:ext>
            </a:extLst>
          </p:cNvPr>
          <p:cNvSpPr txBox="1"/>
          <p:nvPr/>
        </p:nvSpPr>
        <p:spPr>
          <a:xfrm>
            <a:off x="1423873" y="4097668"/>
            <a:ext cx="2501584" cy="923330"/>
          </a:xfrm>
          <a:prstGeom prst="rect">
            <a:avLst/>
          </a:prstGeom>
          <a:noFill/>
          <a:ln>
            <a:noFill/>
          </a:ln>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ea typeface="Apex New Medium" panose="02010600040501010103" pitchFamily="2" charset="77"/>
              </a:rPr>
              <a:t>Nacimiento</a:t>
            </a:r>
            <a:endParaRPr kumimoji="0" lang="es-CO" sz="1800" b="1" i="1" u="none" strike="noStrike" kern="1200" cap="none" spc="10" normalizeH="0" baseline="0" noProof="0" dirty="0">
              <a:ln>
                <a:noFill/>
              </a:ln>
              <a:solidFill>
                <a:prstClr val="white">
                  <a:lumMod val="50000"/>
                </a:prstClr>
              </a:solidFill>
              <a:effectLst/>
              <a:uLnTx/>
              <a:uFillTx/>
              <a:latin typeface="Century Gothic" panose="020B0502020202020204" pitchFamily="34" charset="0"/>
              <a:ea typeface="Apex New Medium" panose="02010600040501010103"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ea typeface="Apex New Medium" panose="02010600040501010103" pitchFamily="2" charset="77"/>
              </a:rPr>
              <a:t>Evolución </a:t>
            </a:r>
            <a:endParaRPr kumimoji="0" lang="es-CO" sz="1800" b="1" i="1" u="none" strike="noStrike" kern="1200" cap="none" spc="10" normalizeH="0" baseline="0" noProof="0" dirty="0">
              <a:ln>
                <a:noFill/>
              </a:ln>
              <a:solidFill>
                <a:prstClr val="white">
                  <a:lumMod val="50000"/>
                </a:prstClr>
              </a:solidFill>
              <a:effectLst/>
              <a:uLnTx/>
              <a:uFillTx/>
              <a:latin typeface="Century Gothic" panose="020B0502020202020204" pitchFamily="34" charset="0"/>
              <a:ea typeface="Apex New Medium" panose="02010600040501010103"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CO" sz="1800" b="0" i="0" u="none" strike="noStrike" kern="1200" cap="none" spc="10" normalizeH="0" baseline="0" noProof="0" dirty="0">
              <a:ln>
                <a:noFill/>
              </a:ln>
              <a:solidFill>
                <a:prstClr val="white">
                  <a:lumMod val="50000"/>
                </a:prstClr>
              </a:solidFill>
              <a:effectLst/>
              <a:uLnTx/>
              <a:uFillTx/>
              <a:latin typeface="Century Gothic" panose="020B0502020202020204" pitchFamily="34" charset="0"/>
              <a:ea typeface="Apex New Medium" panose="02010600040501010103" pitchFamily="2" charset="77"/>
              <a:cs typeface="+mn-cs"/>
            </a:endParaRPr>
          </a:p>
        </p:txBody>
      </p:sp>
      <p:sp>
        <p:nvSpPr>
          <p:cNvPr id="34" name="CuadroTexto 33">
            <a:extLst>
              <a:ext uri="{FF2B5EF4-FFF2-40B4-BE49-F238E27FC236}">
                <a16:creationId xmlns:a16="http://schemas.microsoft.com/office/drawing/2014/main" id="{DB8035D7-D8AA-4BD2-B3D3-98652B5BB43E}"/>
              </a:ext>
            </a:extLst>
          </p:cNvPr>
          <p:cNvSpPr txBox="1"/>
          <p:nvPr/>
        </p:nvSpPr>
        <p:spPr>
          <a:xfrm>
            <a:off x="4205173" y="3433143"/>
            <a:ext cx="2501585"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20" normalizeH="0" baseline="0" noProof="0" dirty="0">
                <a:ln>
                  <a:noFill/>
                </a:ln>
                <a:solidFill>
                  <a:srgbClr val="FCB600"/>
                </a:solidFill>
                <a:effectLst/>
                <a:uLnTx/>
                <a:uFillTx/>
                <a:latin typeface="Century Gothic" panose="020B0502020202020204" pitchFamily="34" charset="0"/>
                <a:ea typeface="Apex New Medium" panose="02010600040501010103" pitchFamily="2" charset="77"/>
                <a:cs typeface="+mn-cs"/>
              </a:rPr>
              <a:t>Plataforma</a:t>
            </a:r>
            <a:r>
              <a:rPr kumimoji="0" lang="es-CO" sz="2000" b="1" i="0" u="none" strike="noStrike" kern="1200" cap="none" spc="-20" normalizeH="0" noProof="0" dirty="0">
                <a:ln>
                  <a:noFill/>
                </a:ln>
                <a:solidFill>
                  <a:srgbClr val="FCB600"/>
                </a:solidFill>
                <a:effectLst/>
                <a:uLnTx/>
                <a:uFillTx/>
                <a:latin typeface="Century Gothic" panose="020B0502020202020204" pitchFamily="34" charset="0"/>
                <a:ea typeface="Apex New Medium" panose="02010600040501010103" pitchFamily="2" charset="77"/>
                <a:cs typeface="+mn-cs"/>
              </a:rPr>
              <a:t> y Usabilidad</a:t>
            </a:r>
            <a:endParaRPr kumimoji="0" lang="es-CO" sz="2000" b="1" i="0" u="none" strike="noStrike" kern="1200" cap="none" spc="-20" normalizeH="0" baseline="0" noProof="0" dirty="0">
              <a:ln>
                <a:noFill/>
              </a:ln>
              <a:solidFill>
                <a:srgbClr val="FCB600"/>
              </a:solidFill>
              <a:effectLst/>
              <a:uLnTx/>
              <a:uFillTx/>
              <a:latin typeface="Century Gothic" panose="020B0502020202020204" pitchFamily="34" charset="0"/>
              <a:ea typeface="Apex New Medium" panose="02010600040501010103" pitchFamily="2" charset="77"/>
              <a:cs typeface="+mn-cs"/>
            </a:endParaRPr>
          </a:p>
        </p:txBody>
      </p:sp>
      <p:sp>
        <p:nvSpPr>
          <p:cNvPr id="35" name="CuadroTexto 34">
            <a:extLst>
              <a:ext uri="{FF2B5EF4-FFF2-40B4-BE49-F238E27FC236}">
                <a16:creationId xmlns:a16="http://schemas.microsoft.com/office/drawing/2014/main" id="{1421216B-4B09-493D-89DE-6371996059CA}"/>
              </a:ext>
            </a:extLst>
          </p:cNvPr>
          <p:cNvSpPr txBox="1"/>
          <p:nvPr/>
        </p:nvSpPr>
        <p:spPr>
          <a:xfrm>
            <a:off x="4205173" y="4097668"/>
            <a:ext cx="2501584" cy="1200329"/>
          </a:xfrm>
          <a:prstGeom prst="rect">
            <a:avLst/>
          </a:prstGeom>
          <a:noFill/>
          <a:ln>
            <a:noFill/>
          </a:ln>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ea typeface="Apex New Medium" panose="02010600040501010103" pitchFamily="2" charset="77"/>
              </a:rPr>
              <a:t>Plataforma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ea typeface="Apex New Medium" panose="02010600040501010103" pitchFamily="2" charset="77"/>
              </a:rPr>
              <a:t>Lenguajes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ea typeface="Apex New Medium" panose="02010600040501010103" pitchFamily="2" charset="77"/>
              </a:rPr>
              <a:t>Ventajas y Desventajas</a:t>
            </a:r>
          </a:p>
        </p:txBody>
      </p:sp>
      <p:sp>
        <p:nvSpPr>
          <p:cNvPr id="36" name="CuadroTexto 35">
            <a:extLst>
              <a:ext uri="{FF2B5EF4-FFF2-40B4-BE49-F238E27FC236}">
                <a16:creationId xmlns:a16="http://schemas.microsoft.com/office/drawing/2014/main" id="{FB217C12-9945-4771-B496-A544265EE180}"/>
              </a:ext>
            </a:extLst>
          </p:cNvPr>
          <p:cNvSpPr txBox="1"/>
          <p:nvPr/>
        </p:nvSpPr>
        <p:spPr>
          <a:xfrm>
            <a:off x="6929323" y="3444866"/>
            <a:ext cx="2501585"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20" normalizeH="0" baseline="0" noProof="0" dirty="0">
                <a:ln>
                  <a:noFill/>
                </a:ln>
                <a:solidFill>
                  <a:srgbClr val="105E37"/>
                </a:solidFill>
                <a:effectLst/>
                <a:uLnTx/>
                <a:uFillTx/>
                <a:latin typeface="Century Gothic" panose="020B0502020202020204" pitchFamily="34" charset="0"/>
                <a:ea typeface="Apex New Medium" panose="02010600040501010103" pitchFamily="2" charset="77"/>
                <a:cs typeface="+mn-cs"/>
              </a:rPr>
              <a:t>Comandos Básicos</a:t>
            </a:r>
          </a:p>
        </p:txBody>
      </p:sp>
      <p:sp>
        <p:nvSpPr>
          <p:cNvPr id="37" name="CuadroTexto 36">
            <a:extLst>
              <a:ext uri="{FF2B5EF4-FFF2-40B4-BE49-F238E27FC236}">
                <a16:creationId xmlns:a16="http://schemas.microsoft.com/office/drawing/2014/main" id="{2A519DBA-77CE-4D4D-8326-3CE96E9E4876}"/>
              </a:ext>
            </a:extLst>
          </p:cNvPr>
          <p:cNvSpPr txBox="1"/>
          <p:nvPr/>
        </p:nvSpPr>
        <p:spPr>
          <a:xfrm>
            <a:off x="6929323" y="4097668"/>
            <a:ext cx="2501584" cy="1477328"/>
          </a:xfrm>
          <a:prstGeom prst="rect">
            <a:avLst/>
          </a:prstGeom>
          <a:noFill/>
          <a:ln>
            <a:noFill/>
          </a:ln>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rPr>
              <a:t>Ambiente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rPr>
              <a:t>Navegación y/o Comandos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rPr>
              <a:t>Emulación y Links Manuales</a:t>
            </a:r>
          </a:p>
        </p:txBody>
      </p:sp>
      <p:sp>
        <p:nvSpPr>
          <p:cNvPr id="38" name="CuadroTexto 37">
            <a:extLst>
              <a:ext uri="{FF2B5EF4-FFF2-40B4-BE49-F238E27FC236}">
                <a16:creationId xmlns:a16="http://schemas.microsoft.com/office/drawing/2014/main" id="{2CD0957F-6E36-4B12-93CA-73977196B4D4}"/>
              </a:ext>
            </a:extLst>
          </p:cNvPr>
          <p:cNvSpPr txBox="1"/>
          <p:nvPr/>
        </p:nvSpPr>
        <p:spPr>
          <a:xfrm>
            <a:off x="9671539" y="3421420"/>
            <a:ext cx="2597820"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20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Infraestructura</a:t>
            </a:r>
            <a:r>
              <a:rPr kumimoji="0" lang="es-CO" sz="2000" b="1" i="0" u="none" strike="noStrike" kern="1200" cap="none" spc="-20" normalizeH="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 400 en Credibanco</a:t>
            </a:r>
            <a:endParaRPr kumimoji="0" lang="es-CO" sz="20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endParaRPr>
          </a:p>
        </p:txBody>
      </p:sp>
      <p:sp>
        <p:nvSpPr>
          <p:cNvPr id="39" name="CuadroTexto 38">
            <a:extLst>
              <a:ext uri="{FF2B5EF4-FFF2-40B4-BE49-F238E27FC236}">
                <a16:creationId xmlns:a16="http://schemas.microsoft.com/office/drawing/2014/main" id="{185AB542-836B-470A-9E89-90D1BA563472}"/>
              </a:ext>
            </a:extLst>
          </p:cNvPr>
          <p:cNvSpPr txBox="1"/>
          <p:nvPr/>
        </p:nvSpPr>
        <p:spPr>
          <a:xfrm>
            <a:off x="9795613" y="4091089"/>
            <a:ext cx="2501584" cy="646331"/>
          </a:xfrm>
          <a:prstGeom prst="rect">
            <a:avLst/>
          </a:prstGeom>
          <a:noFill/>
          <a:ln>
            <a:noFill/>
          </a:ln>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b="1" i="1" spc="10" dirty="0">
                <a:solidFill>
                  <a:prstClr val="white">
                    <a:lumMod val="50000"/>
                  </a:prstClr>
                </a:solidFill>
                <a:latin typeface="Century Gothic" panose="020B0502020202020204" pitchFamily="34" charset="0"/>
              </a:rPr>
              <a:t>Credibanco y su Core.</a:t>
            </a:r>
          </a:p>
        </p:txBody>
      </p:sp>
      <p:sp>
        <p:nvSpPr>
          <p:cNvPr id="33" name="CuadroTexto 9">
            <a:extLst>
              <a:ext uri="{FF2B5EF4-FFF2-40B4-BE49-F238E27FC236}">
                <a16:creationId xmlns:a16="http://schemas.microsoft.com/office/drawing/2014/main" id="{778A4924-E4A3-4F85-A6B7-8AD193858583}"/>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Tree>
    <p:extLst>
      <p:ext uri="{BB962C8B-B14F-4D97-AF65-F5344CB8AC3E}">
        <p14:creationId xmlns:p14="http://schemas.microsoft.com/office/powerpoint/2010/main" val="367665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B275C81-8226-4CA5-8390-7289500A3F26}"/>
              </a:ext>
            </a:extLst>
          </p:cNvPr>
          <p:cNvGrpSpPr/>
          <p:nvPr/>
        </p:nvGrpSpPr>
        <p:grpSpPr>
          <a:xfrm>
            <a:off x="9965695" y="164863"/>
            <a:ext cx="2084065" cy="309811"/>
            <a:chOff x="9965695" y="319973"/>
            <a:chExt cx="2084065" cy="309811"/>
          </a:xfrm>
        </p:grpSpPr>
        <p:pic>
          <p:nvPicPr>
            <p:cNvPr id="5" name="Gráfico 95">
              <a:extLst>
                <a:ext uri="{FF2B5EF4-FFF2-40B4-BE49-F238E27FC236}">
                  <a16:creationId xmlns:a16="http://schemas.microsoft.com/office/drawing/2014/main" id="{F271A8B4-7C32-4380-A774-9BF221EC8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6" name="Grupo 5">
              <a:extLst>
                <a:ext uri="{FF2B5EF4-FFF2-40B4-BE49-F238E27FC236}">
                  <a16:creationId xmlns:a16="http://schemas.microsoft.com/office/drawing/2014/main" id="{951BD599-D13E-4EF9-A766-F50B616CB313}"/>
                </a:ext>
              </a:extLst>
            </p:cNvPr>
            <p:cNvGrpSpPr/>
            <p:nvPr/>
          </p:nvGrpSpPr>
          <p:grpSpPr>
            <a:xfrm>
              <a:off x="9965695" y="319973"/>
              <a:ext cx="920477" cy="309811"/>
              <a:chOff x="9965695" y="319973"/>
              <a:chExt cx="920477" cy="309811"/>
            </a:xfrm>
          </p:grpSpPr>
          <p:cxnSp>
            <p:nvCxnSpPr>
              <p:cNvPr id="7" name="Conector recto 6">
                <a:extLst>
                  <a:ext uri="{FF2B5EF4-FFF2-40B4-BE49-F238E27FC236}">
                    <a16:creationId xmlns:a16="http://schemas.microsoft.com/office/drawing/2014/main" id="{614DDE02-D90D-4FDC-AE0D-EA60DC7FCAEA}"/>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D0072BB-2FB5-4EE7-9AD5-EED603BEA83D}"/>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sp>
        <p:nvSpPr>
          <p:cNvPr id="9" name="Círculo parcial 8">
            <a:extLst>
              <a:ext uri="{FF2B5EF4-FFF2-40B4-BE49-F238E27FC236}">
                <a16:creationId xmlns:a16="http://schemas.microsoft.com/office/drawing/2014/main" id="{1905E554-0571-4B2F-AC15-8699E9B1BBB5}"/>
              </a:ext>
            </a:extLst>
          </p:cNvPr>
          <p:cNvSpPr/>
          <p:nvPr/>
        </p:nvSpPr>
        <p:spPr>
          <a:xfrm>
            <a:off x="9897428" y="1353503"/>
            <a:ext cx="4589145" cy="4589145"/>
          </a:xfrm>
          <a:prstGeom prst="pie">
            <a:avLst>
              <a:gd name="adj1" fmla="val 5410879"/>
              <a:gd name="adj2" fmla="val 16200000"/>
            </a:avLst>
          </a:prstGeom>
          <a:solidFill>
            <a:srgbClr val="00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Gráfico 10">
            <a:extLst>
              <a:ext uri="{FF2B5EF4-FFF2-40B4-BE49-F238E27FC236}">
                <a16:creationId xmlns:a16="http://schemas.microsoft.com/office/drawing/2014/main" id="{2E39A468-4379-4C29-BE72-D3EBBFF3004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545" t="45709" r="23273" b="22676"/>
          <a:stretch/>
        </p:blipFill>
        <p:spPr>
          <a:xfrm>
            <a:off x="8896353" y="1303621"/>
            <a:ext cx="2419344" cy="2544480"/>
          </a:xfrm>
          <a:prstGeom prst="rect">
            <a:avLst/>
          </a:prstGeom>
        </p:spPr>
      </p:pic>
      <p:sp>
        <p:nvSpPr>
          <p:cNvPr id="12" name="CuadroTexto 11">
            <a:extLst>
              <a:ext uri="{FF2B5EF4-FFF2-40B4-BE49-F238E27FC236}">
                <a16:creationId xmlns:a16="http://schemas.microsoft.com/office/drawing/2014/main" id="{7C74CC7D-D7C9-4A98-8281-6AF172D14E94}"/>
              </a:ext>
            </a:extLst>
          </p:cNvPr>
          <p:cNvSpPr txBox="1"/>
          <p:nvPr/>
        </p:nvSpPr>
        <p:spPr>
          <a:xfrm>
            <a:off x="6400800" y="533495"/>
            <a:ext cx="274017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01</a:t>
            </a:r>
          </a:p>
        </p:txBody>
      </p:sp>
      <p:sp>
        <p:nvSpPr>
          <p:cNvPr id="14" name="CuadroTexto 9">
            <a:extLst>
              <a:ext uri="{FF2B5EF4-FFF2-40B4-BE49-F238E27FC236}">
                <a16:creationId xmlns:a16="http://schemas.microsoft.com/office/drawing/2014/main" id="{37C7BA30-2405-4ADA-9E26-5080965CAF41}"/>
              </a:ext>
            </a:extLst>
          </p:cNvPr>
          <p:cNvSpPr txBox="1"/>
          <p:nvPr/>
        </p:nvSpPr>
        <p:spPr>
          <a:xfrm>
            <a:off x="8132196" y="6464264"/>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sp>
        <p:nvSpPr>
          <p:cNvPr id="17" name="CuadroTexto 16">
            <a:extLst>
              <a:ext uri="{FF2B5EF4-FFF2-40B4-BE49-F238E27FC236}">
                <a16:creationId xmlns:a16="http://schemas.microsoft.com/office/drawing/2014/main" id="{5C757F5C-B811-4B85-BDF3-1843076C89EB}"/>
              </a:ext>
            </a:extLst>
          </p:cNvPr>
          <p:cNvSpPr txBox="1"/>
          <p:nvPr/>
        </p:nvSpPr>
        <p:spPr>
          <a:xfrm>
            <a:off x="4419600" y="3017969"/>
            <a:ext cx="5322277"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6600" dirty="0">
                <a:solidFill>
                  <a:prstClr val="black">
                    <a:lumMod val="75000"/>
                    <a:lumOff val="25000"/>
                  </a:prstClr>
                </a:solidFill>
                <a:latin typeface="Century Gothic" panose="020B0502020202020204" pitchFamily="34" charset="0"/>
              </a:rPr>
              <a:t>Que es el AS/400</a:t>
            </a:r>
            <a:endParaRPr kumimoji="0" lang="es-CO" sz="6600" b="0"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endParaRPr>
          </a:p>
        </p:txBody>
      </p:sp>
      <p:sp>
        <p:nvSpPr>
          <p:cNvPr id="19" name="Elipse 18">
            <a:extLst>
              <a:ext uri="{FF2B5EF4-FFF2-40B4-BE49-F238E27FC236}">
                <a16:creationId xmlns:a16="http://schemas.microsoft.com/office/drawing/2014/main" id="{06C8C044-4232-40A6-95AB-1F27F7D93C0B}"/>
              </a:ext>
            </a:extLst>
          </p:cNvPr>
          <p:cNvSpPr/>
          <p:nvPr/>
        </p:nvSpPr>
        <p:spPr>
          <a:xfrm>
            <a:off x="5994693" y="1846175"/>
            <a:ext cx="236961" cy="236961"/>
          </a:xfrm>
          <a:prstGeom prst="ellipse">
            <a:avLst/>
          </a:prstGeom>
          <a:solidFill>
            <a:srgbClr val="105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áfico 22">
            <a:extLst>
              <a:ext uri="{FF2B5EF4-FFF2-40B4-BE49-F238E27FC236}">
                <a16:creationId xmlns:a16="http://schemas.microsoft.com/office/drawing/2014/main" id="{A0DA623A-146F-43FC-97C1-D689270E8C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826" y="0"/>
            <a:ext cx="1292087" cy="6858000"/>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030" y="1238421"/>
            <a:ext cx="4407877" cy="510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45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3081489" y="385386"/>
            <a:ext cx="6400800" cy="104644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Nacimiento</a:t>
            </a:r>
            <a:r>
              <a:rPr kumimoji="0" lang="es-CO" sz="4800" b="1" i="0" u="none" strike="noStrike" kern="600" cap="none" spc="-63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sp>
        <p:nvSpPr>
          <p:cNvPr id="37" name="CuadroTexto 36">
            <a:extLst>
              <a:ext uri="{FF2B5EF4-FFF2-40B4-BE49-F238E27FC236}">
                <a16:creationId xmlns:a16="http://schemas.microsoft.com/office/drawing/2014/main" id="{1622ED54-F50D-4345-B965-1126906CEFFA}"/>
              </a:ext>
            </a:extLst>
          </p:cNvPr>
          <p:cNvSpPr txBox="1"/>
          <p:nvPr/>
        </p:nvSpPr>
        <p:spPr>
          <a:xfrm>
            <a:off x="3986742" y="1383859"/>
            <a:ext cx="4978901" cy="1107996"/>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es-CO" sz="1600" b="1" i="1" spc="10" dirty="0">
                <a:solidFill>
                  <a:srgbClr val="FF0000"/>
                </a:solidFill>
                <a:latin typeface="Century Gothic" panose="020B0502020202020204" pitchFamily="34" charset="0"/>
                <a:ea typeface="Apex New Light" panose="02010600040501010103" pitchFamily="2" charset="77"/>
              </a:rPr>
              <a:t>Cual Fue la necesidad Comercial de IBM ?</a:t>
            </a:r>
          </a:p>
          <a:p>
            <a:pPr marL="0" marR="0" lvl="0" indent="0" defTabSz="914400" rtl="0" eaLnBrk="1" fontAlgn="auto" latinLnBrk="0" hangingPunct="1">
              <a:lnSpc>
                <a:spcPct val="150000"/>
              </a:lnSpc>
              <a:spcBef>
                <a:spcPts val="0"/>
              </a:spcBef>
              <a:spcAft>
                <a:spcPts val="0"/>
              </a:spcAft>
              <a:buClrTx/>
              <a:buSzTx/>
              <a:buFontTx/>
              <a:buNone/>
              <a:tabLst/>
              <a:defRPr/>
            </a:pPr>
            <a:endParaRPr kumimoji="0" lang="es-CO" sz="1400" b="0" i="0" u="none" strike="noStrike" kern="1200" cap="none" spc="10" normalizeH="0" baseline="0" noProof="0" dirty="0">
              <a:ln>
                <a:noFill/>
              </a:ln>
              <a:solidFill>
                <a:prstClr val="black">
                  <a:lumMod val="65000"/>
                  <a:lumOff val="35000"/>
                </a:prstClr>
              </a:solidFill>
              <a:effectLst/>
              <a:uLnTx/>
              <a:uFillTx/>
              <a:latin typeface="Century Gothic" panose="020B0502020202020204" pitchFamily="34" charset="0"/>
              <a:ea typeface="Apex New Light" panose="02010600040501010103" pitchFamily="2" charset="77"/>
              <a:cs typeface="+mn-cs"/>
            </a:endParaRPr>
          </a:p>
          <a:p>
            <a:pPr marL="0" marR="0" lvl="0" indent="0" defTabSz="914400" rtl="0" eaLnBrk="1" fontAlgn="auto" latinLnBrk="0" hangingPunct="1">
              <a:lnSpc>
                <a:spcPct val="150000"/>
              </a:lnSpc>
              <a:spcBef>
                <a:spcPts val="0"/>
              </a:spcBef>
              <a:spcAft>
                <a:spcPts val="0"/>
              </a:spcAft>
              <a:buClrTx/>
              <a:buSzTx/>
              <a:buFontTx/>
              <a:buNone/>
              <a:tabLst/>
              <a:defRPr/>
            </a:pPr>
            <a:endParaRPr kumimoji="0" lang="es-CO" sz="1400" b="0" i="0" u="none" strike="noStrike" kern="1200" cap="none" spc="10" normalizeH="0" baseline="0" noProof="0" dirty="0">
              <a:ln>
                <a:noFill/>
              </a:ln>
              <a:solidFill>
                <a:prstClr val="black">
                  <a:lumMod val="65000"/>
                  <a:lumOff val="35000"/>
                </a:prstClr>
              </a:solidFill>
              <a:effectLst/>
              <a:uLnTx/>
              <a:uFillTx/>
              <a:latin typeface="Century Gothic" panose="020B0502020202020204" pitchFamily="34" charset="0"/>
              <a:ea typeface="Apex New Light" panose="02010600040501010103" pitchFamily="2" charset="77"/>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74" y="494794"/>
            <a:ext cx="2684585" cy="14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uadroTexto 36">
            <a:extLst>
              <a:ext uri="{FF2B5EF4-FFF2-40B4-BE49-F238E27FC236}">
                <a16:creationId xmlns:a16="http://schemas.microsoft.com/office/drawing/2014/main" id="{1622ED54-F50D-4345-B965-1126906CEFFA}"/>
              </a:ext>
            </a:extLst>
          </p:cNvPr>
          <p:cNvSpPr txBox="1"/>
          <p:nvPr/>
        </p:nvSpPr>
        <p:spPr>
          <a:xfrm>
            <a:off x="260257" y="1986590"/>
            <a:ext cx="10930658" cy="4555414"/>
          </a:xfrm>
          <a:prstGeom prst="rect">
            <a:avLst/>
          </a:prstGeom>
          <a:noFill/>
        </p:spPr>
        <p:txBody>
          <a:bodyPr wrap="square" rtlCol="0">
            <a:spAutoFit/>
          </a:bodyPr>
          <a:lstStyle/>
          <a:p>
            <a:pPr lvl="0" algn="just">
              <a:lnSpc>
                <a:spcPct val="150000"/>
              </a:lnSpc>
              <a:defRPr/>
            </a:pPr>
            <a:r>
              <a:rPr lang="es-ES" sz="1300" b="1" spc="10" dirty="0">
                <a:solidFill>
                  <a:prstClr val="black">
                    <a:lumMod val="65000"/>
                    <a:lumOff val="35000"/>
                  </a:prstClr>
                </a:solidFill>
                <a:latin typeface="Century Gothic" panose="020B0502020202020204" pitchFamily="34" charset="0"/>
              </a:rPr>
              <a:t>Qué es AS/400 ? </a:t>
            </a:r>
          </a:p>
          <a:p>
            <a:pPr lvl="0" algn="just">
              <a:lnSpc>
                <a:spcPct val="150000"/>
              </a:lnSpc>
              <a:defRPr/>
            </a:pPr>
            <a:r>
              <a:rPr lang="es-ES" sz="1300" b="1" spc="10" dirty="0">
                <a:solidFill>
                  <a:prstClr val="black">
                    <a:lumMod val="65000"/>
                    <a:lumOff val="35000"/>
                  </a:prstClr>
                </a:solidFill>
                <a:latin typeface="Century Gothic" panose="020B0502020202020204" pitchFamily="34" charset="0"/>
              </a:rPr>
              <a:t>AS/400 significa “</a:t>
            </a:r>
            <a:r>
              <a:rPr lang="es-ES" sz="1300" b="1" spc="10" dirty="0" err="1">
                <a:solidFill>
                  <a:prstClr val="black">
                    <a:lumMod val="65000"/>
                    <a:lumOff val="35000"/>
                  </a:prstClr>
                </a:solidFill>
                <a:latin typeface="Century Gothic" panose="020B0502020202020204" pitchFamily="34" charset="0"/>
              </a:rPr>
              <a:t>Application</a:t>
            </a:r>
            <a:r>
              <a:rPr lang="es-ES" sz="1300" b="1" spc="10" dirty="0">
                <a:solidFill>
                  <a:prstClr val="black">
                    <a:lumMod val="65000"/>
                    <a:lumOff val="35000"/>
                  </a:prstClr>
                </a:solidFill>
                <a:latin typeface="Century Gothic" panose="020B0502020202020204" pitchFamily="34" charset="0"/>
              </a:rPr>
              <a:t> </a:t>
            </a:r>
            <a:r>
              <a:rPr lang="es-ES" sz="1300" b="1" spc="10" dirty="0" err="1">
                <a:solidFill>
                  <a:prstClr val="black">
                    <a:lumMod val="65000"/>
                    <a:lumOff val="35000"/>
                  </a:prstClr>
                </a:solidFill>
                <a:latin typeface="Century Gothic" panose="020B0502020202020204" pitchFamily="34" charset="0"/>
              </a:rPr>
              <a:t>System</a:t>
            </a:r>
            <a:r>
              <a:rPr lang="es-ES" sz="1300" b="1" spc="10" dirty="0">
                <a:solidFill>
                  <a:prstClr val="black">
                    <a:lumMod val="65000"/>
                    <a:lumOff val="35000"/>
                  </a:prstClr>
                </a:solidFill>
                <a:latin typeface="Century Gothic" panose="020B0502020202020204" pitchFamily="34" charset="0"/>
              </a:rPr>
              <a:t>/400” y es un sistema integrado de hardware, software, seguridad, base de datos y comunicaciones que pertenece a la rama de equipos denominados “</a:t>
            </a:r>
            <a:r>
              <a:rPr lang="es-ES" sz="1300" b="1" spc="10" dirty="0" err="1">
                <a:solidFill>
                  <a:prstClr val="black">
                    <a:lumMod val="65000"/>
                    <a:lumOff val="35000"/>
                  </a:prstClr>
                </a:solidFill>
                <a:latin typeface="Century Gothic" panose="020B0502020202020204" pitchFamily="34" charset="0"/>
              </a:rPr>
              <a:t>middle-range</a:t>
            </a:r>
            <a:r>
              <a:rPr lang="es-ES" sz="1300" b="1" spc="10" dirty="0">
                <a:solidFill>
                  <a:prstClr val="black">
                    <a:lumMod val="65000"/>
                    <a:lumOff val="35000"/>
                  </a:prstClr>
                </a:solidFill>
                <a:latin typeface="Century Gothic" panose="020B0502020202020204" pitchFamily="34" charset="0"/>
              </a:rPr>
              <a:t>”.</a:t>
            </a:r>
          </a:p>
          <a:p>
            <a:pPr lvl="0" algn="just">
              <a:lnSpc>
                <a:spcPct val="150000"/>
              </a:lnSpc>
              <a:defRPr/>
            </a:pPr>
            <a:endParaRPr lang="es-MX" sz="13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lvl="0" algn="just">
              <a:lnSpc>
                <a:spcPct val="150000"/>
              </a:lnSpc>
              <a:defRPr/>
            </a:pPr>
            <a:r>
              <a:rPr lang="es-MX" sz="1300" b="1" spc="10" dirty="0">
                <a:solidFill>
                  <a:prstClr val="black">
                    <a:lumMod val="65000"/>
                    <a:lumOff val="35000"/>
                  </a:prstClr>
                </a:solidFill>
                <a:latin typeface="Century Gothic" panose="020B0502020202020204" pitchFamily="34" charset="0"/>
                <a:ea typeface="Apex New Light" panose="02010600040501010103" pitchFamily="2" charset="77"/>
              </a:rPr>
              <a:t>A finales de los años 80, exactamente en 1988, IBM presentó el sistema AS/400 junto con el sistema operativo OS/400. Estas computadoras empresariales marcaron un hito al incorporar su propia base de datos relacional y soporte multiusuario, lo que condujo a una adopción generalizada en diversas industrias. </a:t>
            </a:r>
            <a:r>
              <a:rPr lang="es-MX" sz="1300" b="1" i="1" spc="10" dirty="0">
                <a:solidFill>
                  <a:prstClr val="black">
                    <a:lumMod val="65000"/>
                    <a:lumOff val="35000"/>
                  </a:prstClr>
                </a:solidFill>
                <a:latin typeface="Century Gothic" panose="020B0502020202020204" pitchFamily="34" charset="0"/>
                <a:ea typeface="Apex New Light" panose="02010600040501010103" pitchFamily="2" charset="77"/>
              </a:rPr>
              <a:t>Cuales Industrias ?.</a:t>
            </a:r>
          </a:p>
          <a:p>
            <a:pPr algn="just" fontAlgn="base">
              <a:lnSpc>
                <a:spcPct val="150000"/>
              </a:lnSpc>
            </a:pPr>
            <a:endParaRPr lang="es-MX" sz="13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fontAlgn="base">
              <a:lnSpc>
                <a:spcPct val="150000"/>
              </a:lnSpc>
            </a:pPr>
            <a:r>
              <a:rPr lang="es-MX" sz="1300" b="1" spc="10" dirty="0">
                <a:solidFill>
                  <a:prstClr val="black">
                    <a:lumMod val="65000"/>
                    <a:lumOff val="35000"/>
                  </a:prstClr>
                </a:solidFill>
                <a:latin typeface="Century Gothic" panose="020B0502020202020204" pitchFamily="34" charset="0"/>
                <a:ea typeface="Apex New Light" panose="02010600040501010103" pitchFamily="2" charset="77"/>
              </a:rPr>
              <a:t>Aunque el interés en estos sistemas disminuyó por un tiempo, sectores como la banca y los seguros siguen desarrollando y utilizando la plataforma. Además, la demanda de profesionales especializados en AS/400 se mantiene alta, asegurando una carrera prometedora para aquellos con experiencia en la plataforma.</a:t>
            </a:r>
          </a:p>
          <a:p>
            <a:pPr algn="just" fontAlgn="base">
              <a:lnSpc>
                <a:spcPct val="150000"/>
              </a:lnSpc>
            </a:pPr>
            <a:endParaRPr lang="es-MX" sz="13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fontAlgn="base">
              <a:lnSpc>
                <a:spcPct val="150000"/>
              </a:lnSpc>
            </a:pPr>
            <a:r>
              <a:rPr lang="es-MX" sz="1300" b="1" spc="10" dirty="0">
                <a:solidFill>
                  <a:prstClr val="black">
                    <a:lumMod val="65000"/>
                    <a:lumOff val="35000"/>
                  </a:prstClr>
                </a:solidFill>
                <a:latin typeface="Century Gothic" panose="020B0502020202020204" pitchFamily="34" charset="0"/>
                <a:ea typeface="Apex New Light" panose="02010600040501010103" pitchFamily="2" charset="77"/>
              </a:rPr>
              <a:t>Con el paso del tiempo, tanto el hardware como el software han experimentado numerosas actualizaciones, revisiones y cambios de nombre. Aunque muchas personas aún se refieren a él como AS/400 o IBM </a:t>
            </a:r>
            <a:r>
              <a:rPr lang="es-MX" sz="1300" b="1" spc="10" dirty="0" err="1">
                <a:solidFill>
                  <a:prstClr val="black">
                    <a:lumMod val="65000"/>
                    <a:lumOff val="35000"/>
                  </a:prstClr>
                </a:solidFill>
                <a:latin typeface="Century Gothic" panose="020B0502020202020204" pitchFamily="34" charset="0"/>
                <a:ea typeface="Apex New Light" panose="02010600040501010103" pitchFamily="2" charset="77"/>
              </a:rPr>
              <a:t>iSeries</a:t>
            </a:r>
            <a:r>
              <a:rPr lang="es-MX" sz="1300" b="1" spc="10" dirty="0">
                <a:solidFill>
                  <a:prstClr val="black">
                    <a:lumMod val="65000"/>
                    <a:lumOff val="35000"/>
                  </a:prstClr>
                </a:solidFill>
                <a:latin typeface="Century Gothic" panose="020B0502020202020204" pitchFamily="34" charset="0"/>
                <a:ea typeface="Apex New Light" panose="02010600040501010103" pitchFamily="2" charset="77"/>
              </a:rPr>
              <a:t>, el hardware actual es conocido como </a:t>
            </a:r>
            <a:r>
              <a:rPr lang="es-MX" sz="1300" b="1" spc="10" dirty="0" err="1">
                <a:solidFill>
                  <a:prstClr val="black">
                    <a:lumMod val="65000"/>
                    <a:lumOff val="35000"/>
                  </a:prstClr>
                </a:solidFill>
                <a:latin typeface="Century Gothic" panose="020B0502020202020204" pitchFamily="34" charset="0"/>
                <a:ea typeface="Apex New Light" panose="02010600040501010103" pitchFamily="2" charset="77"/>
              </a:rPr>
              <a:t>Power</a:t>
            </a:r>
            <a:r>
              <a:rPr lang="es-MX" sz="13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MX" sz="1300" b="1" spc="10" dirty="0" err="1">
                <a:solidFill>
                  <a:prstClr val="black">
                    <a:lumMod val="65000"/>
                    <a:lumOff val="35000"/>
                  </a:prstClr>
                </a:solidFill>
                <a:latin typeface="Century Gothic" panose="020B0502020202020204" pitchFamily="34" charset="0"/>
                <a:ea typeface="Apex New Light" panose="02010600040501010103" pitchFamily="2" charset="77"/>
              </a:rPr>
              <a:t>Systems</a:t>
            </a:r>
            <a:r>
              <a:rPr lang="es-MX" sz="1300" b="1" spc="10" dirty="0">
                <a:solidFill>
                  <a:prstClr val="black">
                    <a:lumMod val="65000"/>
                    <a:lumOff val="35000"/>
                  </a:prstClr>
                </a:solidFill>
                <a:latin typeface="Century Gothic" panose="020B0502020202020204" pitchFamily="34" charset="0"/>
                <a:ea typeface="Apex New Light" panose="02010600040501010103" pitchFamily="2" charset="77"/>
              </a:rPr>
              <a:t> y opera bajo el sistema operativo IBM i.</a:t>
            </a:r>
            <a:endParaRPr kumimoji="0" lang="es-CO" sz="1400" b="0" i="0" u="none" strike="noStrike" kern="1200" cap="none" spc="10" normalizeH="0" baseline="0" noProof="0" dirty="0">
              <a:ln>
                <a:noFill/>
              </a:ln>
              <a:solidFill>
                <a:prstClr val="black">
                  <a:lumMod val="65000"/>
                  <a:lumOff val="35000"/>
                </a:prstClr>
              </a:solidFill>
              <a:effectLst/>
              <a:uLnTx/>
              <a:uFillTx/>
              <a:latin typeface="Century Gothic" panose="020B0502020202020204" pitchFamily="34" charset="0"/>
              <a:ea typeface="Apex New Light" panose="02010600040501010103" pitchFamily="2" charset="77"/>
              <a:cs typeface="+mn-cs"/>
            </a:endParaRPr>
          </a:p>
        </p:txBody>
      </p:sp>
    </p:spTree>
    <p:extLst>
      <p:ext uri="{BB962C8B-B14F-4D97-AF65-F5344CB8AC3E}">
        <p14:creationId xmlns:p14="http://schemas.microsoft.com/office/powerpoint/2010/main" val="95425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2736532" y="184983"/>
            <a:ext cx="6940061"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Nacimiento y Evolución</a:t>
            </a:r>
            <a:r>
              <a:rPr kumimoji="0" lang="es-CO" sz="4800" b="1" i="0" u="none" strike="noStrike" kern="600" cap="none" normalizeH="0" noProof="0" dirty="0">
                <a:ln>
                  <a:noFill/>
                </a:ln>
                <a:solidFill>
                  <a:prstClr val="black"/>
                </a:solidFill>
                <a:effectLst/>
                <a:uLnTx/>
                <a:uFillTx/>
                <a:latin typeface="Arial" pitchFamily="34" charset="0"/>
                <a:cs typeface="Arial" pitchFamily="34" charset="0"/>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74" y="494794"/>
            <a:ext cx="2684585" cy="16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uadroTexto 36">
            <a:extLst>
              <a:ext uri="{FF2B5EF4-FFF2-40B4-BE49-F238E27FC236}">
                <a16:creationId xmlns:a16="http://schemas.microsoft.com/office/drawing/2014/main" id="{1622ED54-F50D-4345-B965-1126906CEFFA}"/>
              </a:ext>
            </a:extLst>
          </p:cNvPr>
          <p:cNvSpPr txBox="1"/>
          <p:nvPr/>
        </p:nvSpPr>
        <p:spPr>
          <a:xfrm>
            <a:off x="386370" y="2412780"/>
            <a:ext cx="10968547" cy="3543984"/>
          </a:xfrm>
          <a:prstGeom prst="rect">
            <a:avLst/>
          </a:prstGeom>
          <a:noFill/>
        </p:spPr>
        <p:txBody>
          <a:bodyPr wrap="square" rtlCol="0">
            <a:spAutoFit/>
          </a:bodyPr>
          <a:lstStyle/>
          <a:p>
            <a:pPr lvl="0" algn="just">
              <a:lnSpc>
                <a:spcPct val="150000"/>
              </a:lnSpc>
              <a:defRPr/>
            </a:pP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Una de las características destacadas de la plataforma desde sus inicios ha sido su compatibilidad sostenida. Los </a:t>
            </a:r>
            <a:r>
              <a:rPr lang="es-MX" sz="1400" b="1" spc="10" dirty="0">
                <a:solidFill>
                  <a:prstClr val="black">
                    <a:lumMod val="65000"/>
                    <a:lumOff val="35000"/>
                  </a:prstClr>
                </a:solidFill>
                <a:latin typeface="Century Gothic" panose="020B0502020202020204" pitchFamily="34" charset="0"/>
              </a:rPr>
              <a:t>programas desarrollados para el AS/400 de 1988 pueden ejecutarse en los servidores </a:t>
            </a:r>
            <a:r>
              <a:rPr lang="es-MX" sz="1400" b="1" spc="10" dirty="0" err="1">
                <a:solidFill>
                  <a:prstClr val="black">
                    <a:lumMod val="65000"/>
                    <a:lumOff val="35000"/>
                  </a:prstClr>
                </a:solidFill>
                <a:latin typeface="Century Gothic" panose="020B0502020202020204" pitchFamily="34" charset="0"/>
              </a:rPr>
              <a:t>Power</a:t>
            </a:r>
            <a:r>
              <a:rPr lang="es-MX" sz="1400" b="1" spc="10" dirty="0">
                <a:solidFill>
                  <a:prstClr val="black">
                    <a:lumMod val="65000"/>
                    <a:lumOff val="35000"/>
                  </a:prstClr>
                </a:solidFill>
                <a:latin typeface="Century Gothic" panose="020B0502020202020204" pitchFamily="34" charset="0"/>
              </a:rPr>
              <a:t> </a:t>
            </a:r>
            <a:r>
              <a:rPr lang="es-MX" sz="1400" b="1" spc="10" dirty="0" err="1">
                <a:solidFill>
                  <a:prstClr val="black">
                    <a:lumMod val="65000"/>
                    <a:lumOff val="35000"/>
                  </a:prstClr>
                </a:solidFill>
                <a:latin typeface="Century Gothic" panose="020B0502020202020204" pitchFamily="34" charset="0"/>
              </a:rPr>
              <a:t>Systems</a:t>
            </a:r>
            <a:r>
              <a:rPr lang="es-MX" sz="1400" b="1" spc="10" dirty="0">
                <a:solidFill>
                  <a:prstClr val="black">
                    <a:lumMod val="65000"/>
                    <a:lumOff val="35000"/>
                  </a:prstClr>
                </a:solidFill>
                <a:latin typeface="Century Gothic" panose="020B0502020202020204" pitchFamily="34" charset="0"/>
              </a:rPr>
              <a:t> actuales con mínimas o ninguna modificación. Este soporte constante es uno de los motivos por los que muchas empresas que adquirieron AS/400 hace décadas aún lo conocen con ese nombre, a pesar de que los servidores </a:t>
            </a:r>
            <a:r>
              <a:rPr lang="es-MX" sz="1400" b="1" spc="10" dirty="0" err="1">
                <a:solidFill>
                  <a:prstClr val="black">
                    <a:lumMod val="65000"/>
                    <a:lumOff val="35000"/>
                  </a:prstClr>
                </a:solidFill>
                <a:latin typeface="Century Gothic" panose="020B0502020202020204" pitchFamily="34" charset="0"/>
              </a:rPr>
              <a:t>Power</a:t>
            </a:r>
            <a:r>
              <a:rPr lang="es-MX" sz="1400" b="1" spc="10" dirty="0">
                <a:solidFill>
                  <a:prstClr val="black">
                    <a:lumMod val="65000"/>
                    <a:lumOff val="35000"/>
                  </a:prstClr>
                </a:solidFill>
                <a:latin typeface="Century Gothic" panose="020B0502020202020204" pitchFamily="34" charset="0"/>
              </a:rPr>
              <a:t> actuales son más rápidos y cuentan con tecnología avanzada.</a:t>
            </a:r>
          </a:p>
          <a:p>
            <a:pPr algn="just" fontAlgn="base"/>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fontAlgn="base">
              <a:lnSpc>
                <a:spcPct val="150000"/>
              </a:lnSpc>
            </a:pP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Más de 100.000 empresas utilizan la tecnología AS / 400 en su IBM i para dar soporte a sus aplicaciones más críticas. </a:t>
            </a:r>
          </a:p>
          <a:p>
            <a:pPr algn="just" fontAlgn="base">
              <a:lnSpc>
                <a:spcPct val="150000"/>
              </a:lnSpc>
            </a:pPr>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a:p>
            <a:pPr algn="just" fontAlgn="base">
              <a:lnSpc>
                <a:spcPct val="150000"/>
              </a:lnSpc>
            </a:pP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Estas empresas van desde bancos y hospitales hasta empresas de fabricación, centros de distribución y minoristas, así como gobiernos y agencias de seguros.</a:t>
            </a:r>
          </a:p>
          <a:p>
            <a:pPr fontAlgn="base">
              <a:lnSpc>
                <a:spcPct val="150000"/>
              </a:lnSpc>
            </a:pPr>
            <a:endParaRPr lang="es-MX"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spTree>
    <p:extLst>
      <p:ext uri="{BB962C8B-B14F-4D97-AF65-F5344CB8AC3E}">
        <p14:creationId xmlns:p14="http://schemas.microsoft.com/office/powerpoint/2010/main" val="188919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2719754" y="591629"/>
            <a:ext cx="6940061"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Nacimiento y Evolución</a:t>
            </a:r>
            <a:r>
              <a:rPr kumimoji="0" lang="es-CO" sz="4800" b="1" i="0" u="none" strike="noStrike" kern="600" cap="none" normalizeH="0" noProof="0" dirty="0">
                <a:ln>
                  <a:noFill/>
                </a:ln>
                <a:solidFill>
                  <a:prstClr val="black"/>
                </a:solidFill>
                <a:effectLst/>
                <a:uLnTx/>
                <a:uFillTx/>
                <a:latin typeface="Arial" pitchFamily="34" charset="0"/>
                <a:cs typeface="Arial" pitchFamily="34" charset="0"/>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74" y="494794"/>
            <a:ext cx="2684585" cy="197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uadroTexto 36">
            <a:extLst>
              <a:ext uri="{FF2B5EF4-FFF2-40B4-BE49-F238E27FC236}">
                <a16:creationId xmlns:a16="http://schemas.microsoft.com/office/drawing/2014/main" id="{1622ED54-F50D-4345-B965-1126906CEFFA}"/>
              </a:ext>
            </a:extLst>
          </p:cNvPr>
          <p:cNvSpPr txBox="1"/>
          <p:nvPr/>
        </p:nvSpPr>
        <p:spPr>
          <a:xfrm>
            <a:off x="420526" y="2561089"/>
            <a:ext cx="10968547" cy="1020216"/>
          </a:xfrm>
          <a:prstGeom prst="rect">
            <a:avLst/>
          </a:prstGeom>
          <a:noFill/>
        </p:spPr>
        <p:txBody>
          <a:bodyPr wrap="square" rtlCol="0">
            <a:spAutoFit/>
          </a:bodyPr>
          <a:lstStyle/>
          <a:p>
            <a:pPr algn="just">
              <a:lnSpc>
                <a:spcPct val="150000"/>
              </a:lnSpc>
            </a:pP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La simplicidad, potencia y fiabilidad de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hlinkClick r:id="rId7"/>
              </a:rPr>
              <a:t>IBM i </a:t>
            </a:r>
            <a:r>
              <a:rPr lang="es-CO" sz="1400" b="1" spc="10" dirty="0">
                <a:solidFill>
                  <a:prstClr val="black">
                    <a:lumMod val="65000"/>
                    <a:lumOff val="35000"/>
                  </a:prstClr>
                </a:solidFill>
                <a:latin typeface="Century Gothic" panose="020B0502020202020204" pitchFamily="34" charset="0"/>
                <a:ea typeface="Apex New Light" panose="02010600040501010103" pitchFamily="2" charset="77"/>
              </a:rPr>
              <a:t>es legendaria. Hoy en día, existen más de 15.000 aplicaciones que se ejecutan en esta plataforma. Está en constante evolución y, aún así, soporta aplicaciones programadas hace más de 30 años, que aún ejecutan procesos críticos de Negocio en organizaciones de todas las industrias alrededor del mundo.</a:t>
            </a:r>
          </a:p>
        </p:txBody>
      </p:sp>
      <p:pic>
        <p:nvPicPr>
          <p:cNvPr id="13" name="12 Imagen"/>
          <p:cNvPicPr/>
          <p:nvPr/>
        </p:nvPicPr>
        <p:blipFill>
          <a:blip r:embed="rId8"/>
          <a:stretch>
            <a:fillRect/>
          </a:stretch>
        </p:blipFill>
        <p:spPr>
          <a:xfrm>
            <a:off x="1875692" y="3781168"/>
            <a:ext cx="7852384" cy="2039814"/>
          </a:xfrm>
          <a:prstGeom prst="rect">
            <a:avLst/>
          </a:prstGeom>
        </p:spPr>
      </p:pic>
      <p:pic>
        <p:nvPicPr>
          <p:cNvPr id="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74" y="3581305"/>
            <a:ext cx="1819281" cy="24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73744" y="3581305"/>
            <a:ext cx="1969478" cy="24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id="{BE9B01A6-B99D-4451-BCF5-287A6F140859}"/>
              </a:ext>
            </a:extLst>
          </p:cNvPr>
          <p:cNvPicPr>
            <a:picLocks noChangeAspect="1"/>
          </p:cNvPicPr>
          <p:nvPr/>
        </p:nvPicPr>
        <p:blipFill>
          <a:blip r:embed="rId11"/>
          <a:stretch>
            <a:fillRect/>
          </a:stretch>
        </p:blipFill>
        <p:spPr>
          <a:xfrm>
            <a:off x="3449253" y="3833599"/>
            <a:ext cx="1178172" cy="644984"/>
          </a:xfrm>
          <a:prstGeom prst="rect">
            <a:avLst/>
          </a:prstGeom>
        </p:spPr>
      </p:pic>
      <p:pic>
        <p:nvPicPr>
          <p:cNvPr id="8" name="Imagen 7">
            <a:extLst>
              <a:ext uri="{FF2B5EF4-FFF2-40B4-BE49-F238E27FC236}">
                <a16:creationId xmlns:a16="http://schemas.microsoft.com/office/drawing/2014/main" id="{E7BF0E29-9333-47AF-BC25-49EA7097B195}"/>
              </a:ext>
            </a:extLst>
          </p:cNvPr>
          <p:cNvPicPr>
            <a:picLocks noChangeAspect="1"/>
          </p:cNvPicPr>
          <p:nvPr/>
        </p:nvPicPr>
        <p:blipFill>
          <a:blip r:embed="rId12"/>
          <a:stretch>
            <a:fillRect/>
          </a:stretch>
        </p:blipFill>
        <p:spPr>
          <a:xfrm>
            <a:off x="2269033" y="3875080"/>
            <a:ext cx="1134552" cy="617330"/>
          </a:xfrm>
          <a:prstGeom prst="rect">
            <a:avLst/>
          </a:prstGeom>
        </p:spPr>
      </p:pic>
    </p:spTree>
    <p:extLst>
      <p:ext uri="{BB962C8B-B14F-4D97-AF65-F5344CB8AC3E}">
        <p14:creationId xmlns:p14="http://schemas.microsoft.com/office/powerpoint/2010/main" val="395939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2719754" y="591629"/>
            <a:ext cx="7244861"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Nacimiento y Evolución</a:t>
            </a:r>
            <a:r>
              <a:rPr kumimoji="0" lang="es-CO" sz="4800" b="1" i="0" u="none" strike="noStrike" kern="600" cap="none" normalizeH="0" noProof="0" dirty="0">
                <a:ln>
                  <a:noFill/>
                </a:ln>
                <a:solidFill>
                  <a:prstClr val="black"/>
                </a:solidFill>
                <a:effectLst/>
                <a:uLnTx/>
                <a:uFillTx/>
                <a:latin typeface="Arial" pitchFamily="34" charset="0"/>
                <a:cs typeface="Arial" pitchFamily="34" charset="0"/>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44" y="494795"/>
            <a:ext cx="2684585" cy="143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91" y="2077919"/>
            <a:ext cx="4733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211015" y="2755487"/>
            <a:ext cx="11720729" cy="954107"/>
          </a:xfrm>
          <a:prstGeom prst="rect">
            <a:avLst/>
          </a:prstGeom>
        </p:spPr>
        <p:txBody>
          <a:bodyPr wrap="square">
            <a:spAutoFit/>
          </a:bodyPr>
          <a:lstStyle/>
          <a:p>
            <a:pPr algn="just"/>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1978 IBM introduce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/38 en el mercado como una computadora de rango medio para uso comercial general y departamental. El servidor utiliza un Sistema Operativo basado en objetos, lo que sentó las bases del IBM i que conocemos hoy en día. De aquí es de donde viene el concepto de controlar la gestión de la carga de trabajos en AS/400.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/38 también incluyó una base de datos relacional, que ahora conocemos como DB2.</a:t>
            </a:r>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sp>
        <p:nvSpPr>
          <p:cNvPr id="8" name="7 Rectángulo"/>
          <p:cNvSpPr/>
          <p:nvPr/>
        </p:nvSpPr>
        <p:spPr>
          <a:xfrm>
            <a:off x="264933" y="3690978"/>
            <a:ext cx="11617571" cy="523220"/>
          </a:xfrm>
          <a:prstGeom prst="rect">
            <a:avLst/>
          </a:prstGeom>
        </p:spPr>
        <p:txBody>
          <a:bodyPr wrap="square">
            <a:spAutoFit/>
          </a:bodyPr>
          <a:lstStyle/>
          <a:p>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1983 IBM lanza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/36 como una computadora de rango medio para uso comercial general y para pequeños negocios. Este servidor era un sistema de archivo plano cuyo lenguaje de programación principal era RPGII.</a:t>
            </a:r>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261" y="4320324"/>
            <a:ext cx="47434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14173" y="4949846"/>
            <a:ext cx="11568331" cy="1169551"/>
          </a:xfrm>
          <a:prstGeom prst="rect">
            <a:avLst/>
          </a:prstGeom>
        </p:spPr>
        <p:txBody>
          <a:bodyPr wrap="square">
            <a:spAutoFit/>
          </a:bodyPr>
          <a:lstStyle/>
          <a:p>
            <a:pPr algn="just"/>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1988 El equipo de gama media IBM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Application</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/400, conocido cariñosamente por muchos como AS/400, reemplaza al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/38 y es compatible con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/36 en un entorno de ejecución. La nueva plataforma AS/400 amplía la arquitectura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/38 de un sistema basado en objetos al agregar una base de datos relacional integrada conocida como DB2. Conserva el Sistema Operativo basado en objetos, renombrado OS/400, y sus conceptos de máquina virtual y almacenamiento de un solo nivel establecen a la plataforma como una computadora empresarial avanzada.</a:t>
            </a:r>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pic>
        <p:nvPicPr>
          <p:cNvPr id="11" name="Imagen 10">
            <a:extLst>
              <a:ext uri="{FF2B5EF4-FFF2-40B4-BE49-F238E27FC236}">
                <a16:creationId xmlns:a16="http://schemas.microsoft.com/office/drawing/2014/main" id="{B9CEEE4C-98ED-491A-9812-405CCBC0D985}"/>
              </a:ext>
            </a:extLst>
          </p:cNvPr>
          <p:cNvPicPr>
            <a:picLocks noChangeAspect="1"/>
          </p:cNvPicPr>
          <p:nvPr/>
        </p:nvPicPr>
        <p:blipFill>
          <a:blip r:embed="rId9"/>
          <a:stretch>
            <a:fillRect/>
          </a:stretch>
        </p:blipFill>
        <p:spPr>
          <a:xfrm>
            <a:off x="5964292" y="2077919"/>
            <a:ext cx="4733925" cy="523875"/>
          </a:xfrm>
          <a:prstGeom prst="rect">
            <a:avLst/>
          </a:prstGeom>
        </p:spPr>
      </p:pic>
    </p:spTree>
    <p:extLst>
      <p:ext uri="{BB962C8B-B14F-4D97-AF65-F5344CB8AC3E}">
        <p14:creationId xmlns:p14="http://schemas.microsoft.com/office/powerpoint/2010/main" val="293862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CB126C79-D043-486E-83A3-79CAE429B48F}"/>
              </a:ext>
            </a:extLst>
          </p:cNvPr>
          <p:cNvSpPr txBox="1"/>
          <p:nvPr/>
        </p:nvSpPr>
        <p:spPr>
          <a:xfrm>
            <a:off x="2719754" y="591629"/>
            <a:ext cx="7244861"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800" b="1" i="0" u="none" strike="noStrike" kern="600" cap="none" normalizeH="0" baseline="0" noProof="0" dirty="0">
                <a:ln>
                  <a:noFill/>
                </a:ln>
                <a:solidFill>
                  <a:prstClr val="black"/>
                </a:solidFill>
                <a:effectLst/>
                <a:uLnTx/>
                <a:uFillTx/>
                <a:latin typeface="Arial" pitchFamily="34" charset="0"/>
                <a:cs typeface="Arial" pitchFamily="34" charset="0"/>
              </a:rPr>
              <a:t>Nacimiento y Evolución</a:t>
            </a:r>
            <a:r>
              <a:rPr kumimoji="0" lang="es-CO" sz="4800" b="1" i="0" u="none" strike="noStrike" kern="600" cap="none" normalizeH="0" noProof="0" dirty="0">
                <a:ln>
                  <a:noFill/>
                </a:ln>
                <a:solidFill>
                  <a:prstClr val="black"/>
                </a:solidFill>
                <a:effectLst/>
                <a:uLnTx/>
                <a:uFillTx/>
                <a:latin typeface="Arial" pitchFamily="34" charset="0"/>
                <a:cs typeface="Arial" pitchFamily="34" charset="0"/>
              </a:rPr>
              <a:t> </a:t>
            </a:r>
            <a:r>
              <a:rPr kumimoji="0" lang="es-CO" sz="4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s-CO" sz="4400" b="0" i="0" u="none" strike="noStrike" kern="900" cap="none" spc="-150" normalizeH="0" baseline="0" noProof="0" dirty="0">
                <a:ln>
                  <a:noFill/>
                </a:ln>
                <a:solidFill>
                  <a:srgbClr val="00AFAA"/>
                </a:solidFill>
                <a:effectLst/>
                <a:uLnTx/>
                <a:uFillTx/>
                <a:latin typeface="Century Gothic" panose="020B0502020202020204" pitchFamily="34" charset="0"/>
                <a:ea typeface="Apex New Book" panose="02010600040501010103" pitchFamily="2" charset="77"/>
                <a:cs typeface="+mn-cs"/>
              </a:rPr>
              <a:t>AS/400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0E1058DA-F002-899F-F0A1-39F960FB876F}"/>
              </a:ext>
            </a:extLst>
          </p:cNvPr>
          <p:cNvGrpSpPr/>
          <p:nvPr/>
        </p:nvGrpSpPr>
        <p:grpSpPr>
          <a:xfrm>
            <a:off x="-126181" y="184983"/>
            <a:ext cx="2084065" cy="309811"/>
            <a:chOff x="9965695" y="319973"/>
            <a:chExt cx="2084065" cy="309811"/>
          </a:xfrm>
        </p:grpSpPr>
        <p:pic>
          <p:nvPicPr>
            <p:cNvPr id="3" name="Gráfico 95">
              <a:extLst>
                <a:ext uri="{FF2B5EF4-FFF2-40B4-BE49-F238E27FC236}">
                  <a16:creationId xmlns:a16="http://schemas.microsoft.com/office/drawing/2014/main" id="{A14B9B99-2B26-E341-2973-D7E7BD683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903" y="368706"/>
              <a:ext cx="1080857" cy="212345"/>
            </a:xfrm>
            <a:prstGeom prst="rect">
              <a:avLst/>
            </a:prstGeom>
          </p:spPr>
        </p:pic>
        <p:grpSp>
          <p:nvGrpSpPr>
            <p:cNvPr id="4" name="Grupo 3">
              <a:extLst>
                <a:ext uri="{FF2B5EF4-FFF2-40B4-BE49-F238E27FC236}">
                  <a16:creationId xmlns:a16="http://schemas.microsoft.com/office/drawing/2014/main" id="{0DA84008-144A-E269-6B78-199BB86C22FB}"/>
                </a:ext>
              </a:extLst>
            </p:cNvPr>
            <p:cNvGrpSpPr/>
            <p:nvPr/>
          </p:nvGrpSpPr>
          <p:grpSpPr>
            <a:xfrm>
              <a:off x="9965695" y="319973"/>
              <a:ext cx="920477" cy="309811"/>
              <a:chOff x="9965695" y="319973"/>
              <a:chExt cx="920477" cy="309811"/>
            </a:xfrm>
          </p:grpSpPr>
          <p:cxnSp>
            <p:nvCxnSpPr>
              <p:cNvPr id="6" name="Conector recto 5">
                <a:extLst>
                  <a:ext uri="{FF2B5EF4-FFF2-40B4-BE49-F238E27FC236}">
                    <a16:creationId xmlns:a16="http://schemas.microsoft.com/office/drawing/2014/main" id="{8440D8AD-E9AC-0BF3-DCB8-7F8D90585297}"/>
                  </a:ext>
                </a:extLst>
              </p:cNvPr>
              <p:cNvCxnSpPr>
                <a:cxnSpLocks/>
              </p:cNvCxnSpPr>
              <p:nvPr/>
            </p:nvCxnSpPr>
            <p:spPr>
              <a:xfrm>
                <a:off x="10886172" y="319973"/>
                <a:ext cx="0" cy="309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E73AB2F-D402-5B30-FE18-6D07403B1CEA}"/>
                  </a:ext>
                </a:extLst>
              </p:cNvPr>
              <p:cNvSpPr txBox="1"/>
              <p:nvPr/>
            </p:nvSpPr>
            <p:spPr>
              <a:xfrm>
                <a:off x="9965695" y="336379"/>
                <a:ext cx="88071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20" normalizeH="0" baseline="0" noProof="0" dirty="0">
                    <a:ln>
                      <a:noFill/>
                    </a:ln>
                    <a:solidFill>
                      <a:prstClr val="black"/>
                    </a:solidFill>
                    <a:effectLst/>
                    <a:uLnTx/>
                    <a:uFillTx/>
                    <a:latin typeface="Century Gothic" panose="020B0502020202020204" pitchFamily="34" charset="0"/>
                    <a:ea typeface="Apex New Medium" panose="02010600040501010103" pitchFamily="2" charset="77"/>
                    <a:cs typeface="+mn-cs"/>
                  </a:rPr>
                  <a:t>2023</a:t>
                </a:r>
                <a:endParaRPr kumimoji="0" lang="es-CO" sz="1200" b="1" i="0" u="none" strike="noStrike" kern="1200" cap="none" spc="0" normalizeH="0" baseline="0" noProof="0" dirty="0">
                  <a:ln>
                    <a:noFill/>
                  </a:ln>
                  <a:solidFill>
                    <a:prstClr val="black"/>
                  </a:solidFill>
                  <a:effectLst/>
                  <a:uLnTx/>
                  <a:uFillTx/>
                  <a:latin typeface="Century" panose="02040604050505020304" pitchFamily="18" charset="0"/>
                  <a:ea typeface="Apex New Heavy" panose="02010600040501010103" pitchFamily="2" charset="77"/>
                  <a:cs typeface="+mn-cs"/>
                </a:endParaRPr>
              </a:p>
            </p:txBody>
          </p:sp>
        </p:grpSp>
      </p:grpSp>
      <p:pic>
        <p:nvPicPr>
          <p:cNvPr id="14" name="Gráfico 13">
            <a:extLst>
              <a:ext uri="{FF2B5EF4-FFF2-40B4-BE49-F238E27FC236}">
                <a16:creationId xmlns:a16="http://schemas.microsoft.com/office/drawing/2014/main" id="{CA0DC058-1123-4D44-BFD6-9BD2F1A2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46406" y="5975093"/>
            <a:ext cx="1085338" cy="718044"/>
          </a:xfrm>
          <a:prstGeom prst="rect">
            <a:avLst/>
          </a:prstGeom>
        </p:spPr>
      </p:pic>
      <p:sp>
        <p:nvSpPr>
          <p:cNvPr id="16" name="Marcador de número de diapositiva 1">
            <a:extLst>
              <a:ext uri="{FF2B5EF4-FFF2-40B4-BE49-F238E27FC236}">
                <a16:creationId xmlns:a16="http://schemas.microsoft.com/office/drawing/2014/main" id="{9E654A5F-0A1A-4EEC-9BC0-CD109FC1C165}"/>
              </a:ext>
            </a:extLst>
          </p:cNvPr>
          <p:cNvSpPr>
            <a:spLocks noGrp="1"/>
          </p:cNvSpPr>
          <p:nvPr>
            <p:ph type="sldNum" sz="quarter" idx="12"/>
          </p:nvPr>
        </p:nvSpPr>
        <p:spPr>
          <a:xfrm>
            <a:off x="10698217" y="6158957"/>
            <a:ext cx="6567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1212F-E330-2248-8DAA-459415628544}" type="slidenum">
              <a:rPr kumimoji="0" lang="es-CO" sz="24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CO"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CuadroTexto 9">
            <a:extLst>
              <a:ext uri="{FF2B5EF4-FFF2-40B4-BE49-F238E27FC236}">
                <a16:creationId xmlns:a16="http://schemas.microsoft.com/office/drawing/2014/main" id="{DA314D3B-E764-400B-8D0F-794E89EABE42}"/>
              </a:ext>
            </a:extLst>
          </p:cNvPr>
          <p:cNvSpPr txBox="1"/>
          <p:nvPr/>
        </p:nvSpPr>
        <p:spPr>
          <a:xfrm>
            <a:off x="6734625" y="6195615"/>
            <a:ext cx="4023858"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200" b="0" i="0" u="none" strike="noStrike" kern="1200" cap="none" spc="0" normalizeH="0" baseline="0" noProof="0" dirty="0">
                <a:ln>
                  <a:noFill/>
                </a:ln>
                <a:solidFill>
                  <a:prstClr val="white">
                    <a:lumMod val="65000"/>
                  </a:prstClr>
                </a:solidFill>
                <a:effectLst/>
                <a:uLnTx/>
                <a:uFillTx/>
                <a:latin typeface="Century Gothic" panose="020B0502020202020204" pitchFamily="34" charset="0"/>
                <a:ea typeface="Apex New Book" panose="02010600040501010103" pitchFamily="50" charset="0"/>
                <a:cs typeface="+mn-cs"/>
              </a:rPr>
              <a:t>Material de uso interno elaborado por CredibanCo</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44" y="494795"/>
            <a:ext cx="2684585" cy="143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211015" y="2755487"/>
            <a:ext cx="11720729" cy="523220"/>
          </a:xfrm>
          <a:prstGeom prst="rect">
            <a:avLst/>
          </a:prstGeom>
        </p:spPr>
        <p:txBody>
          <a:bodyPr wrap="square">
            <a:spAutoFit/>
          </a:bodyPr>
          <a:lstStyle/>
          <a:p>
            <a:pPr algn="just"/>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2000 IBM presenta una nueva generación de servidores para ayudar a gestionar las necesidades sin precedentes del comercio electrónico. El AS/400 pasa a llamarse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eServer</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iSeries</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a:t>
            </a:r>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sp>
        <p:nvSpPr>
          <p:cNvPr id="9" name="8 Rectángulo"/>
          <p:cNvSpPr/>
          <p:nvPr/>
        </p:nvSpPr>
        <p:spPr>
          <a:xfrm>
            <a:off x="314173" y="4949846"/>
            <a:ext cx="11568331" cy="1600438"/>
          </a:xfrm>
          <a:prstGeom prst="rect">
            <a:avLst/>
          </a:prstGeom>
        </p:spPr>
        <p:txBody>
          <a:bodyPr wrap="square">
            <a:spAutoFit/>
          </a:bodyPr>
          <a:lstStyle/>
          <a:p>
            <a:pPr algn="just"/>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2008 IBM integra las plataformas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i y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p en un único servidor llamado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Power</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Systems</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que ahora soporta los Sistemas Operativos IBM i (anteriormente i5/OS) y AIX (UNIX), con capas en Linux en 2012. Este movimiento coincide con el lanzamiento de IBM i 6.1, cambiando nuevamente el nombre del Sistema Operativo y cambiando la convención de nomenclatura de V5R4 a 6.1.</a:t>
            </a:r>
          </a:p>
          <a:p>
            <a:pPr algn="just"/>
            <a:r>
              <a:rPr lang="es-ES" sz="1400" b="1" spc="10" dirty="0">
                <a:solidFill>
                  <a:prstClr val="black">
                    <a:lumMod val="65000"/>
                    <a:lumOff val="35000"/>
                  </a:prstClr>
                </a:solidFill>
                <a:latin typeface="Century Gothic" panose="020B0502020202020204" pitchFamily="34" charset="0"/>
              </a:rPr>
              <a:t>OS/400 tiene una base de datos relacional DB2 integrada en el KERNEL (núcleo del sistema operativo) la cual no puede ser sustituida, además de ser la única que acepta este sistema. Toda la configuración y sistema de seguridad se apoyan en esta base de datos, confirmando aun más su condición de exclusivo para los equipos </a:t>
            </a:r>
            <a:r>
              <a:rPr lang="es-ES" sz="1400" b="1" spc="10" dirty="0" err="1">
                <a:solidFill>
                  <a:prstClr val="black">
                    <a:lumMod val="65000"/>
                    <a:lumOff val="35000"/>
                  </a:prstClr>
                </a:solidFill>
                <a:latin typeface="Century Gothic" panose="020B0502020202020204" pitchFamily="34" charset="0"/>
              </a:rPr>
              <a:t>iserie</a:t>
            </a:r>
            <a:r>
              <a:rPr lang="es-ES" sz="1400" b="1" spc="10" dirty="0">
                <a:solidFill>
                  <a:prstClr val="black">
                    <a:lumMod val="65000"/>
                    <a:lumOff val="35000"/>
                  </a:prstClr>
                </a:solidFill>
                <a:latin typeface="Century Gothic" panose="020B0502020202020204" pitchFamily="34" charset="0"/>
              </a:rPr>
              <a:t>.</a:t>
            </a:r>
            <a:endParaRPr lang="es-CO" sz="1400" b="1" spc="10" dirty="0">
              <a:solidFill>
                <a:prstClr val="black">
                  <a:lumMod val="65000"/>
                  <a:lumOff val="35000"/>
                </a:prstClr>
              </a:solidFill>
              <a:latin typeface="Century Gothic" panose="020B0502020202020204" pitchFamily="34" charset="0"/>
            </a:endParaRP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54" y="2056671"/>
            <a:ext cx="472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4083" y="2045681"/>
            <a:ext cx="4724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19 Rectángulo"/>
          <p:cNvSpPr/>
          <p:nvPr/>
        </p:nvSpPr>
        <p:spPr>
          <a:xfrm>
            <a:off x="314172" y="3411979"/>
            <a:ext cx="11720729" cy="738664"/>
          </a:xfrm>
          <a:prstGeom prst="rect">
            <a:avLst/>
          </a:prstGeom>
        </p:spPr>
        <p:txBody>
          <a:bodyPr wrap="square">
            <a:spAutoFit/>
          </a:bodyPr>
          <a:lstStyle/>
          <a:p>
            <a:pPr algn="just"/>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2006 El servidor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iSeries</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pasa a llamarse IBM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i, lo que lo distingue del hardware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p, que ejecuta AIX y Linux. El Sistema Operativo es llamado i5/OS. </a:t>
            </a:r>
            <a:r>
              <a:rPr lang="es-MX" sz="1400" b="1" spc="10" dirty="0" err="1">
                <a:solidFill>
                  <a:prstClr val="black">
                    <a:lumMod val="65000"/>
                    <a:lumOff val="35000"/>
                  </a:prstClr>
                </a:solidFill>
                <a:latin typeface="Century Gothic" panose="020B0502020202020204" pitchFamily="34" charset="0"/>
                <a:ea typeface="Apex New Light" panose="02010600040501010103" pitchFamily="2" charset="77"/>
              </a:rPr>
              <a:t>System</a:t>
            </a:r>
            <a:r>
              <a:rPr lang="es-MX" sz="1400" b="1" spc="10" dirty="0">
                <a:solidFill>
                  <a:prstClr val="black">
                    <a:lumMod val="65000"/>
                    <a:lumOff val="35000"/>
                  </a:prstClr>
                </a:solidFill>
                <a:latin typeface="Century Gothic" panose="020B0502020202020204" pitchFamily="34" charset="0"/>
                <a:ea typeface="Apex New Light" panose="02010600040501010103" pitchFamily="2" charset="77"/>
              </a:rPr>
              <a:t> i, con el Sistema Operativo i5/OS, se posiciona como una alternativa a Windows de tipo “todo en uno” para pequeñas y medianas empresas.</a:t>
            </a:r>
            <a:endParaRPr lang="es-CO" sz="1400" b="1" spc="10" dirty="0">
              <a:solidFill>
                <a:prstClr val="black">
                  <a:lumMod val="65000"/>
                  <a:lumOff val="35000"/>
                </a:prstClr>
              </a:solidFill>
              <a:latin typeface="Century Gothic" panose="020B0502020202020204" pitchFamily="34" charset="0"/>
              <a:ea typeface="Apex New Light" panose="02010600040501010103" pitchFamily="2" charset="77"/>
            </a:endParaRPr>
          </a:p>
        </p:txBody>
      </p:sp>
      <p:pic>
        <p:nvPicPr>
          <p:cNvPr id="10" name="Imagen 9">
            <a:extLst>
              <a:ext uri="{FF2B5EF4-FFF2-40B4-BE49-F238E27FC236}">
                <a16:creationId xmlns:a16="http://schemas.microsoft.com/office/drawing/2014/main" id="{60EDCFA6-C70C-40AB-86EB-F3A3A379573B}"/>
              </a:ext>
            </a:extLst>
          </p:cNvPr>
          <p:cNvPicPr>
            <a:picLocks noChangeAspect="1"/>
          </p:cNvPicPr>
          <p:nvPr/>
        </p:nvPicPr>
        <p:blipFill>
          <a:blip r:embed="rId9"/>
          <a:stretch>
            <a:fillRect/>
          </a:stretch>
        </p:blipFill>
        <p:spPr>
          <a:xfrm>
            <a:off x="3534955" y="4317353"/>
            <a:ext cx="4752975" cy="581025"/>
          </a:xfrm>
          <a:prstGeom prst="rect">
            <a:avLst/>
          </a:prstGeom>
        </p:spPr>
      </p:pic>
    </p:spTree>
    <p:extLst>
      <p:ext uri="{BB962C8B-B14F-4D97-AF65-F5344CB8AC3E}">
        <p14:creationId xmlns:p14="http://schemas.microsoft.com/office/powerpoint/2010/main" val="32535599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8245EC72F3564DB0B0433CAB4CB1C9" ma:contentTypeVersion="13" ma:contentTypeDescription="Create a new document." ma:contentTypeScope="" ma:versionID="8e6c4b41e891863ed6318ca8a9f35a47">
  <xsd:schema xmlns:xsd="http://www.w3.org/2001/XMLSchema" xmlns:xs="http://www.w3.org/2001/XMLSchema" xmlns:p="http://schemas.microsoft.com/office/2006/metadata/properties" xmlns:ns2="03aaca96-f5bf-41fe-be5b-5568eacb78a6" xmlns:ns3="51f3f552-769f-4056-97bb-f1586955cf0b" targetNamespace="http://schemas.microsoft.com/office/2006/metadata/properties" ma:root="true" ma:fieldsID="b3dab3e9bd36569f694a886341a95a3b" ns2:_="" ns3:_="">
    <xsd:import namespace="03aaca96-f5bf-41fe-be5b-5568eacb78a6"/>
    <xsd:import namespace="51f3f552-769f-4056-97bb-f1586955cf0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aca96-f5bf-41fe-be5b-5568eacb7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9d6de97-83be-494d-96c3-c02279f57f3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f3f552-769f-4056-97bb-f1586955cf0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aadbb63a-b2d6-487b-97db-a68087b5e1a5}" ma:internalName="TaxCatchAll" ma:showField="CatchAllData" ma:web="51f3f552-769f-4056-97bb-f1586955cf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1f3f552-769f-4056-97bb-f1586955cf0b" xsi:nil="true"/>
    <lcf76f155ced4ddcb4097134ff3c332f xmlns="03aaca96-f5bf-41fe-be5b-5568eacb78a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FCDAB8E-8FCD-4E4D-9000-1DFEC4F06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aaca96-f5bf-41fe-be5b-5568eacb78a6"/>
    <ds:schemaRef ds:uri="51f3f552-769f-4056-97bb-f1586955cf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DE32D2-920C-4E38-9F2A-FD56EC8A64D9}">
  <ds:schemaRefs>
    <ds:schemaRef ds:uri="http://schemas.microsoft.com/sharepoint/v3/contenttype/forms"/>
  </ds:schemaRefs>
</ds:datastoreItem>
</file>

<file path=customXml/itemProps3.xml><?xml version="1.0" encoding="utf-8"?>
<ds:datastoreItem xmlns:ds="http://schemas.openxmlformats.org/officeDocument/2006/customXml" ds:itemID="{C9F86C49-5E57-4F17-B33C-F417BA35BE22}">
  <ds:schemaRefs>
    <ds:schemaRef ds:uri="03aaca96-f5bf-41fe-be5b-5568eacb78a6"/>
    <ds:schemaRef ds:uri="http://schemas.microsoft.com/office/2006/documentManagement/types"/>
    <ds:schemaRef ds:uri="51f3f552-769f-4056-97bb-f1586955cf0b"/>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16099</TotalTime>
  <Words>2918</Words>
  <Application>Microsoft Office PowerPoint</Application>
  <PresentationFormat>Panorámica</PresentationFormat>
  <Paragraphs>240</Paragraphs>
  <Slides>27</Slides>
  <Notes>0</Notes>
  <HiddenSlides>0</HiddenSlides>
  <MMClips>0</MMClips>
  <ScaleCrop>false</ScaleCrop>
  <HeadingPairs>
    <vt:vector size="4" baseType="variant">
      <vt:variant>
        <vt:lpstr>Tema</vt:lpstr>
      </vt:variant>
      <vt:variant>
        <vt:i4>2</vt:i4>
      </vt:variant>
      <vt:variant>
        <vt:lpstr>Títulos de diapositiva</vt:lpstr>
      </vt:variant>
      <vt:variant>
        <vt:i4>27</vt:i4>
      </vt:variant>
    </vt:vector>
  </HeadingPairs>
  <TitlesOfParts>
    <vt:vector size="29" baseType="lpstr">
      <vt:lpstr>Tema de Office</vt:lpstr>
      <vt:lpstr>1_Tema de Office</vt:lpstr>
      <vt:lpstr>Presentación de PowerPoint</vt:lpstr>
      <vt:lpstr>AVISO LEGAL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VALENTINA MATIZ ANDRADE</dc:creator>
  <cp:lastModifiedBy>MARCIAL ENRIQUE MENDEZ BRICEÑO</cp:lastModifiedBy>
  <cp:revision>62</cp:revision>
  <dcterms:created xsi:type="dcterms:W3CDTF">2022-12-01T16:44:19Z</dcterms:created>
  <dcterms:modified xsi:type="dcterms:W3CDTF">2023-06-08T15:14:01Z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0x010100B48245EC72F3564DB0B0433CAB4CB1C9</vt:lpwstr>
  </property>
  <property fmtid="{D5CDD505-2E9C-101B-9397-08002B2CF9AE}" pid="3" name="MediaServiceImageTags">
    <vt:lpwstr/>
  </property>
</Properties>
</file>