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147472437" r:id="rId3"/>
    <p:sldId id="2147472742" r:id="rId4"/>
    <p:sldId id="2147472743" r:id="rId5"/>
    <p:sldId id="2147472744" r:id="rId6"/>
    <p:sldId id="2147472747" r:id="rId7"/>
    <p:sldId id="2147472752" r:id="rId8"/>
    <p:sldId id="2147472753" r:id="rId9"/>
    <p:sldId id="2147472754" r:id="rId10"/>
    <p:sldId id="2147472755" r:id="rId11"/>
    <p:sldId id="2147472750" r:id="rId12"/>
    <p:sldId id="2147472748" r:id="rId13"/>
    <p:sldId id="2147472749" r:id="rId14"/>
    <p:sldId id="2147472756" r:id="rId15"/>
    <p:sldId id="2147472757" r:id="rId16"/>
    <p:sldId id="2147472758" r:id="rId17"/>
    <p:sldId id="2147472759" r:id="rId18"/>
    <p:sldId id="2147472745" r:id="rId19"/>
    <p:sldId id="2147472746" r:id="rId20"/>
    <p:sldId id="2147472760" r:id="rId21"/>
    <p:sldId id="309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03568-53A1-4466-885B-F50F76433274}" v="1" dt="2023-03-27T15:01:2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1712" autoAdjust="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5629-1367-4DEF-8915-F52A4B26DA0A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A34-E492-4BC2-85DB-D68C625D32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0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3D90-D94C-46F8-ACC7-C6ADB738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FD493-44FE-4936-BF4D-41F0B371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7210F-AFF0-4C87-84DF-A392ED6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29BB9-ABB6-4EE1-9531-A4E6B680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DAF84-A72C-40E7-96EC-39E6E6A6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6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41CD7-E49F-423B-AD52-79F9D857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45EA9F-3884-4C4D-BED8-2F521F27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BBB82-9C1E-42BA-8447-06F17639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F4334-1B6B-4AE6-8942-4E0D8336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9F19F-1E82-4165-A890-56FA6D46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0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433A9-7F44-46B4-AE4E-8A5C85C1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AAD38C-1C4F-4EFC-BBB1-D20E34A2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CDD895-6E84-456B-B876-923519D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F1E3E-AE88-4A55-B9E9-DE76D34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49EA1-3C24-46B2-93C2-AA0F8B3A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49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72550-155B-BB47-A5F2-19DC99BD0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016C24-1F2C-8E47-98DE-BABE1907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1CE39-596F-5944-ACCC-284C8E7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AD9-091F-419F-B647-23C860EAAB36}" type="datetime1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ED489-A82F-3B47-B0E8-D572A25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BBDE3-116F-6D4E-87F7-01875C3D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43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780CE-6096-4943-8A7E-6791FF27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5530E-18A9-D54A-8A16-5180F33C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86F00-9322-904D-A68C-0C00B0D1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D269-C6F5-4C55-A6AD-29D1464F7885}" type="datetime1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19DA1-9349-BF46-8B1C-508ACEEF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E18EB-9A05-5F44-82D3-E762F562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830" y="6139907"/>
            <a:ext cx="2743200" cy="365125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  <a:latin typeface="ApexSansMediumT" panose="02000503000000020004" pitchFamily="50" charset="0"/>
              </a:defRPr>
            </a:lvl1pPr>
          </a:lstStyle>
          <a:p>
            <a:fld id="{4BE1212F-E330-2248-8DAA-45941562854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40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881F-8657-6749-9696-9A3563AE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7E6DB-78E8-2443-83BF-E87C621C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FBEEB-1987-EB44-B498-07A5499E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93A5-83B0-4141-BD04-D3499E9EE70F}" type="datetime1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C3E06-9840-2343-88C9-EA2ECAAB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37908-F719-7846-AB65-C3F4712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05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1E0C-3F05-8947-9026-7A9BA7A8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1C82-CC0C-C740-A33A-948509EFF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F67068-04F7-514D-B85F-E1063C7DE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755E8E-C304-AB49-AF08-12AFE1CC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765-B849-4B31-BFFA-165D160CB0B3}" type="datetime1">
              <a:rPr lang="es-CO" smtClean="0"/>
              <a:t>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00490-094F-D74A-9448-2E10AA05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AF8ECD-A5B3-E04E-89B4-0A398D01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44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5277-40CF-1148-ACD3-3A452627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0E357A-D5D3-1C45-B54F-D5866AED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C9D5F0-354E-B146-BAEA-9E14015F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1284C5-794A-D64C-9708-8E0A029E7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265D06-F89B-2745-B32C-C2E53CA29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4F51DF-EE42-DB49-9F57-E6E89103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FE4-AB26-41CB-85A9-F514FB9F1BCD}" type="datetime1">
              <a:rPr lang="es-CO" smtClean="0"/>
              <a:t>1/06/2023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D8E2A2-D2A8-1449-8E23-AA4C0905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9BFD1D-4394-4544-88B8-E13849D7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9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AD74-B18A-4D40-9721-0A80A149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B0F486-46B8-C543-9D6F-BF16CF23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FB3-397C-447C-9331-1751BE26717A}" type="datetime1">
              <a:rPr lang="es-CO" smtClean="0"/>
              <a:t>1/06/2023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DD6047-FDCB-2E4E-8873-BE7F63DB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3A37F5-A372-7D40-843B-4E07B397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750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B6183A-2D86-2645-B1C1-6CA91846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2E67-2336-461C-ABC1-52AB2CA3F7DF}" type="datetime1">
              <a:rPr lang="es-CO" smtClean="0"/>
              <a:t>1/06/2023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8E75C-DCE4-B142-A67A-C257F26E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26F6B-3D66-E447-835B-1AA5204D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846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3432F-6FA0-A84E-9287-D246073E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C5478-CFB6-C640-B6E7-D3EEDA0F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1C1D7-3B89-F248-ADBD-246D0C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A2F266-FB21-E146-A69C-4C2F0E19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B32B-C7DF-48AC-A692-DF57F0ED7671}" type="datetime1">
              <a:rPr lang="es-CO" smtClean="0"/>
              <a:t>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9CBF79-677F-1946-9EF0-466BB61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855F3F-624A-0949-8EE3-7FC423A7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4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24107-F3F5-40C4-AAF2-260388E0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F5682-29C8-4D04-B8CF-EF61D592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879F4-9016-4879-8EB7-358E0703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E5700-F448-46DB-B1B2-9DE91CCA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AC0BC-6ABD-45F1-96B2-B15C0DD4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02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71DEC-CCA3-4D46-B8E8-DC7CB3B6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BDF6E5-966E-914C-A2F3-608AEBF51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7A167A-C2B3-7B4E-A780-FC26358F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AFC75F-09C5-DC42-9F46-63B1B430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ED8C-E091-491C-BBC5-5F42FD90302E}" type="datetime1">
              <a:rPr lang="es-CO" smtClean="0"/>
              <a:t>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95B13-6317-B347-96A3-5545FB94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7085B-3538-DD41-9F53-F962BF51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930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7C5A-5062-A34C-93F0-08CDDDEB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EA2A3-3255-6B48-8FC3-C88F2B8F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6788D-420B-C249-B76F-3901C8DC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C9D1-1102-4E68-92C5-13D22538BCCB}" type="datetime1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F033B-950D-CC45-82E1-C903A1EB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B4D2B-D8D9-BE44-B684-712E1E87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185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9BAC2-19AD-D146-948A-F3F43B1FA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EB3E-238F-1046-B48F-1D9172A1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1CB30-683E-2B4D-A53E-AD5EDF9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A189-0C0C-4559-8283-92CC54F935A3}" type="datetime1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F3D16-38A7-5B4D-BE44-5416C097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73C6E-2FC1-4041-9274-E15DC563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25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D409-968E-4501-ABAA-0220DA4B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076A0-F8EA-415A-9600-3A61FEE0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4552B-77CB-41B1-A44E-2F10663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748E2-4909-4CE4-A72E-A40087D2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D35D6-A34B-4EDC-8F82-924DDDB5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3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CCF06-0D6B-4110-BDC9-B995CAFF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261EE-31A1-4BDA-84D8-71C58ADF5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180F29-2E81-434B-89F5-A20F1495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B1FE76-9F92-47D5-BEB9-9E7B4E6E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8BD43A-DCEF-4600-926B-E582EC89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CA86DE-5932-45F7-A2A7-16407BD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5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D379-5E3A-4062-A8A7-82652EFF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AFC12-A675-42A7-9856-0C9ED42B4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B870D-39CA-4006-A143-9863BE90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CB606C-AABF-47BC-B3C1-441A70657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9BC0C4-108F-4A3B-96C9-4FC0CD30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99870-9EE5-4BCE-BB15-E26A36B9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DCC93D-B995-4011-93AA-590868D5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7E2C9A-3D59-46FE-8887-E4157574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12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A50B9-529A-48BA-B8C0-2B96CE42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E35F62-1155-44D2-B607-DA9F40ED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8FBD0C-8CF1-4214-AC79-AFF5264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4AA4F-0A1F-405E-A417-605E991A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1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F0957E-38C6-446E-9630-EB4F5B39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9D281E-2D8F-4AAC-9BFC-55B1243D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6AFB7-6F42-4D2D-A74E-171C0CAF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72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9D609-7052-44D9-B7CC-4C68AAD9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69BA6-7632-4546-AABD-AA0009E8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4D7FE-2C5B-4D8B-8E85-8D3CC118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90193-41EE-4C2B-A692-F3557284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D2815-8EA7-4D2D-A5D6-915BC514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7A552-564B-4D29-A29A-13EEA007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4E9DE-CA1C-49E4-92A7-4B6A038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332129-1F73-4EA3-8129-E54FE8807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06821-EE86-4881-8DF3-942341BE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7B739-832E-4A59-9728-2501DD25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F9E4D5-388B-4BC1-9E5D-A9401573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AB79F-135F-4E9A-A576-4C1065AD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6F777-F191-4798-8704-D006D2A0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CD25D-AD38-4511-8E0D-FE5D1895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EAF55-25D2-460E-84EA-E0F1EA1F0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BE39-F399-4EA7-BDAB-4013F3D9564D}" type="datetimeFigureOut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78345-8D52-4440-ADCF-A4FB413CD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7C320-45E5-4473-AFEE-7051018D2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156D-E9BD-4DD4-BB4D-8FDF8BB4C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6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687A3F-11FD-7443-874C-754A0F02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45C74-1FC2-594D-9CF1-A13554FF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81311-C254-BF44-80F8-52045A597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6DD5-8981-4120-B53F-8122A990B531}" type="datetime1">
              <a:rPr lang="es-CO" smtClean="0"/>
              <a:t>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082B0-E5E9-B74A-9C7E-207E6C15C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F4458-D857-6C43-B0FC-D6863A2F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212F-E330-2248-8DAA-4594156285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80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CBED1BD6-0F9C-408E-8120-776DCA28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76" y="4881364"/>
            <a:ext cx="3060449" cy="752872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683BD803-BC18-440A-91E4-B62AC3586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42" y="3967786"/>
            <a:ext cx="4121727" cy="757979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A98672AD-C7BC-47EC-842B-218ECEA5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290" y="840590"/>
            <a:ext cx="1871366" cy="776456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89C04000-34E4-4416-9EF3-E12016D9D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4017" y="5289776"/>
            <a:ext cx="1085338" cy="718044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B0624972-0FB4-461B-B635-0E2E3337B4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3637" y="0"/>
            <a:ext cx="1292087" cy="6858000"/>
          </a:xfrm>
          <a:prstGeom prst="rect">
            <a:avLst/>
          </a:pr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7AE8B034-75B5-4EA6-AB6D-B3E2D1EC5B03}"/>
              </a:ext>
            </a:extLst>
          </p:cNvPr>
          <p:cNvSpPr/>
          <p:nvPr/>
        </p:nvSpPr>
        <p:spPr>
          <a:xfrm>
            <a:off x="10885466" y="1512508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4058890-5CE4-46CA-851E-CA79A31B014A}"/>
              </a:ext>
            </a:extLst>
          </p:cNvPr>
          <p:cNvSpPr/>
          <p:nvPr/>
        </p:nvSpPr>
        <p:spPr>
          <a:xfrm>
            <a:off x="3290659" y="5706520"/>
            <a:ext cx="5553315" cy="60536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97C7EFFD-7AD0-4190-A65B-05AC416BFA15}"/>
              </a:ext>
            </a:extLst>
          </p:cNvPr>
          <p:cNvGrpSpPr/>
          <p:nvPr/>
        </p:nvGrpSpPr>
        <p:grpSpPr>
          <a:xfrm>
            <a:off x="3924557" y="5800165"/>
            <a:ext cx="4399817" cy="466047"/>
            <a:chOff x="4040646" y="5198236"/>
            <a:chExt cx="5126092" cy="537706"/>
          </a:xfrm>
        </p:grpSpPr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BDA25ED9-F10F-44FD-948B-19AC37A92553}"/>
                </a:ext>
              </a:extLst>
            </p:cNvPr>
            <p:cNvGrpSpPr/>
            <p:nvPr/>
          </p:nvGrpSpPr>
          <p:grpSpPr>
            <a:xfrm>
              <a:off x="4040646" y="5198237"/>
              <a:ext cx="4148807" cy="537705"/>
              <a:chOff x="3885988" y="5202982"/>
              <a:chExt cx="4148807" cy="537705"/>
            </a:xfrm>
          </p:grpSpPr>
          <p:pic>
            <p:nvPicPr>
              <p:cNvPr id="69" name="Picture 10" descr="Resultado de imagen para LOGO ISAE 3402 png">
                <a:extLst>
                  <a:ext uri="{FF2B5EF4-FFF2-40B4-BE49-F238E27FC236}">
                    <a16:creationId xmlns:a16="http://schemas.microsoft.com/office/drawing/2014/main" id="{6F4A0BDC-4454-4B2E-9ED5-93309A2B64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6020" y="5229227"/>
                <a:ext cx="537705" cy="48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Imagen 69">
                <a:extLst>
                  <a:ext uri="{FF2B5EF4-FFF2-40B4-BE49-F238E27FC236}">
                    <a16:creationId xmlns:a16="http://schemas.microsoft.com/office/drawing/2014/main" id="{1848B5FF-D1B8-445E-970E-AEBFB404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7090" y="5202982"/>
                <a:ext cx="537705" cy="537705"/>
              </a:xfrm>
              <a:prstGeom prst="rect">
                <a:avLst/>
              </a:prstGeom>
            </p:spPr>
          </p:pic>
          <p:pic>
            <p:nvPicPr>
              <p:cNvPr id="71" name="Picture 40" descr="Resultado de imagen para logo pci dss png">
                <a:extLst>
                  <a:ext uri="{FF2B5EF4-FFF2-40B4-BE49-F238E27FC236}">
                    <a16:creationId xmlns:a16="http://schemas.microsoft.com/office/drawing/2014/main" id="{AF125F3C-10EB-4118-9EEB-AB8DC4E9F8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6113" b="82353" l="5489" r="96398">
                            <a14:foregroundMark x1="5660" y1="29923" x2="5660" y2="29923"/>
                            <a14:foregroundMark x1="72727" y1="52430" x2="72727" y2="52430"/>
                            <a14:foregroundMark x1="81818" y1="51407" x2="81818" y2="51407"/>
                            <a14:foregroundMark x1="93139" y1="51407" x2="93139" y2="51407"/>
                            <a14:foregroundMark x1="59177" y1="32225" x2="59177" y2="32225"/>
                            <a14:foregroundMark x1="60720" y1="34527" x2="60720" y2="34527"/>
                            <a14:foregroundMark x1="56947" y1="53708" x2="56947" y2="53708"/>
                            <a14:foregroundMark x1="96226" y1="54731" x2="96226" y2="54731"/>
                            <a14:foregroundMark x1="59520" y1="68286" x2="59520" y2="68286"/>
                            <a14:foregroundMark x1="65180" y1="71100" x2="65180" y2="71100"/>
                            <a14:foregroundMark x1="16123" y1="45013" x2="16123" y2="45013"/>
                            <a14:foregroundMark x1="70326" y1="72634" x2="70326" y2="72634"/>
                            <a14:foregroundMark x1="78559" y1="70588" x2="78559" y2="70588"/>
                            <a14:foregroundMark x1="77702" y1="67775" x2="77702" y2="67775"/>
                            <a14:foregroundMark x1="81132" y1="65985" x2="81132" y2="65985"/>
                            <a14:foregroundMark x1="84906" y1="67263" x2="84906" y2="67263"/>
                            <a14:foregroundMark x1="84906" y1="72634" x2="84906" y2="72634"/>
                            <a14:foregroundMark x1="87822" y1="72123" x2="87822" y2="72123"/>
                            <a14:foregroundMark x1="96398" y1="71100" x2="96398" y2="71100"/>
                            <a14:foregroundMark x1="89365" y1="73402" x2="89365" y2="73402"/>
                            <a14:foregroundMark x1="40995" y1="54987" x2="40995" y2="54987"/>
                            <a14:backgroundMark x1="40995" y1="55499" x2="40995" y2="55499"/>
                            <a14:backgroundMark x1="41338" y1="54987" x2="41338" y2="54987"/>
                            <a14:backgroundMark x1="65523" y1="72123" x2="65523" y2="72123"/>
                            <a14:backgroundMark x1="88165" y1="73402" x2="88165" y2="73402"/>
                            <a14:backgroundMark x1="89708" y1="73402" x2="89708" y2="734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02" b="9170"/>
              <a:stretch/>
            </p:blipFill>
            <p:spPr bwMode="auto">
              <a:xfrm>
                <a:off x="5259423" y="5240428"/>
                <a:ext cx="833232" cy="462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DE0F2E98-8B3C-49A9-9D30-144F36EE229D}"/>
                  </a:ext>
                </a:extLst>
              </p:cNvPr>
              <p:cNvGrpSpPr/>
              <p:nvPr/>
            </p:nvGrpSpPr>
            <p:grpSpPr>
              <a:xfrm>
                <a:off x="3885988" y="5240428"/>
                <a:ext cx="1254792" cy="462813"/>
                <a:chOff x="978288" y="10385047"/>
                <a:chExt cx="1490407" cy="549716"/>
              </a:xfrm>
            </p:grpSpPr>
            <p:pic>
              <p:nvPicPr>
                <p:cNvPr id="73" name="Imagen 72">
                  <a:extLst>
                    <a:ext uri="{FF2B5EF4-FFF2-40B4-BE49-F238E27FC236}">
                      <a16:creationId xmlns:a16="http://schemas.microsoft.com/office/drawing/2014/main" id="{98842A8F-32F4-4450-833B-27B9E8F85F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288" y="10385047"/>
                  <a:ext cx="732955" cy="549716"/>
                </a:xfrm>
                <a:prstGeom prst="rect">
                  <a:avLst/>
                </a:prstGeom>
              </p:spPr>
            </p:pic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52B533C9-5C3A-4A1A-812C-4C8D6CA94ABA}"/>
                    </a:ext>
                  </a:extLst>
                </p:cNvPr>
                <p:cNvSpPr txBox="1"/>
                <p:nvPr/>
              </p:nvSpPr>
              <p:spPr>
                <a:xfrm>
                  <a:off x="1635252" y="10428484"/>
                  <a:ext cx="833443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6200" tIns="76200" rIns="76200" bIns="76200" numCol="1" spcCol="38100" rtlCol="0" anchor="ctr">
                  <a:spAutoFit/>
                </a:bodyPr>
                <a:lstStyle/>
                <a:p>
                  <a:pPr marL="0" marR="0" lvl="0" indent="0" algn="l" defTabSz="6858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A72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+mn-cs"/>
                      <a:sym typeface="Verdana"/>
                    </a:rPr>
                    <a:t>Security</a:t>
                  </a:r>
                </a:p>
                <a:p>
                  <a:pPr marL="0" marR="0" lvl="0" indent="0" algn="l" defTabSz="6858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8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006A72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+mn-cs"/>
                      <a:sym typeface="Verdana"/>
                    </a:rPr>
                    <a:t>Standards</a:t>
                  </a:r>
                  <a:r>
                    <a:rPr kumimoji="0" lang="es-CO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A72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+mn-cs"/>
                      <a:sym typeface="Verdana"/>
                    </a:rPr>
                    <a:t> Council</a:t>
                  </a:r>
                </a:p>
              </p:txBody>
            </p:sp>
          </p:grpSp>
        </p:grpSp>
        <p:pic>
          <p:nvPicPr>
            <p:cNvPr id="68" name="Picture 2" descr="Los Mejores Lugares para Trabajar en Colombia 2018 | Great Place To Work  Colombia">
              <a:extLst>
                <a:ext uri="{FF2B5EF4-FFF2-40B4-BE49-F238E27FC236}">
                  <a16:creationId xmlns:a16="http://schemas.microsoft.com/office/drawing/2014/main" id="{03C39C30-7CCA-458F-957E-018179BE3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864"/>
            <a:stretch/>
          </p:blipFill>
          <p:spPr bwMode="auto">
            <a:xfrm>
              <a:off x="8622818" y="5198236"/>
              <a:ext cx="543920" cy="537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A3E86ED-BE7E-47C1-A7EA-4503A8952B6D}"/>
              </a:ext>
            </a:extLst>
          </p:cNvPr>
          <p:cNvSpPr txBox="1"/>
          <p:nvPr/>
        </p:nvSpPr>
        <p:spPr>
          <a:xfrm>
            <a:off x="722508" y="1559355"/>
            <a:ext cx="878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0" dirty="0">
                <a:solidFill>
                  <a:prstClr val="white"/>
                </a:solidFill>
                <a:latin typeface="Century Gothic" panose="020B0502020202020204" pitchFamily="34" charset="0"/>
              </a:rPr>
              <a:t>L</a:t>
            </a:r>
            <a:r>
              <a:rPr lang="es-CO" sz="8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enguaje</a:t>
            </a:r>
            <a:r>
              <a:rPr lang="es-CO" sz="8000" dirty="0">
                <a:solidFill>
                  <a:prstClr val="white"/>
                </a:solidFill>
                <a:latin typeface="Century Gothic" panose="020B0502020202020204" pitchFamily="34" charset="0"/>
              </a:rPr>
              <a:t> SQL</a:t>
            </a:r>
            <a:endParaRPr kumimoji="0" lang="es-CO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5C1DB44-47B5-482B-873A-88152BD7A6FE}"/>
              </a:ext>
            </a:extLst>
          </p:cNvPr>
          <p:cNvSpPr txBox="1"/>
          <p:nvPr/>
        </p:nvSpPr>
        <p:spPr>
          <a:xfrm>
            <a:off x="803302" y="3997282"/>
            <a:ext cx="3949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2023  </a:t>
            </a:r>
          </a:p>
        </p:txBody>
      </p:sp>
    </p:spTree>
    <p:extLst>
      <p:ext uri="{BB962C8B-B14F-4D97-AF65-F5344CB8AC3E}">
        <p14:creationId xmlns:p14="http://schemas.microsoft.com/office/powerpoint/2010/main" val="35366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105836"/>
            <a:ext cx="6858002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Funciones de Agregación</a:t>
            </a:r>
            <a:endParaRPr kumimoji="0" lang="es-CO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317844" y="2600352"/>
            <a:ext cx="10384655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AVG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MAX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MIN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COUNT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SUM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105836"/>
            <a:ext cx="6858002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Operadores de Comparación</a:t>
            </a:r>
            <a:endParaRPr kumimoji="0" lang="es-CO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&lt;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=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&lt;=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&gt;=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&lt;&gt; </a:t>
            </a:r>
            <a:r>
              <a:rPr lang="es-ES" dirty="0" err="1">
                <a:solidFill>
                  <a:schemeClr val="bg1"/>
                </a:solidFill>
              </a:rPr>
              <a:t>ó</a:t>
            </a:r>
            <a:r>
              <a:rPr lang="es-ES" dirty="0">
                <a:solidFill>
                  <a:schemeClr val="bg1"/>
                </a:solidFill>
              </a:rPr>
              <a:t> !=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BETWEEN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LIKE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IN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IS NULL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105836"/>
            <a:ext cx="6858002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Operadores de Lógicos</a:t>
            </a:r>
            <a:endParaRPr kumimoji="0" lang="es-CO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317844" y="2600352"/>
            <a:ext cx="1038465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AND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OR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NOT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Instrucción </a:t>
            </a:r>
            <a:r>
              <a:rPr lang="es-ES" sz="4400" b="1" dirty="0" err="1">
                <a:solidFill>
                  <a:schemeClr val="bg1"/>
                </a:solidFill>
                <a:latin typeface="Century Gothic"/>
              </a:rPr>
              <a:t>Insert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INSERT INTO table (column1, column2, ... </a:t>
            </a:r>
            <a:r>
              <a:rPr lang="es-CO" dirty="0" err="1">
                <a:solidFill>
                  <a:schemeClr val="bg1"/>
                </a:solidFill>
              </a:rPr>
              <a:t>column_n</a:t>
            </a:r>
            <a:r>
              <a:rPr lang="es-CO" dirty="0">
                <a:solidFill>
                  <a:schemeClr val="bg1"/>
                </a:solidFill>
              </a:rPr>
              <a:t> )</a:t>
            </a:r>
          </a:p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VALUES (expression1, expression2, ... </a:t>
            </a:r>
            <a:r>
              <a:rPr lang="es-CO" dirty="0" err="1">
                <a:solidFill>
                  <a:schemeClr val="bg1"/>
                </a:solidFill>
              </a:rPr>
              <a:t>expression_n</a:t>
            </a:r>
            <a:r>
              <a:rPr lang="es-CO" dirty="0">
                <a:solidFill>
                  <a:schemeClr val="bg1"/>
                </a:solidFill>
              </a:rPr>
              <a:t> );</a:t>
            </a:r>
          </a:p>
          <a:p>
            <a:pPr algn="just">
              <a:defRPr/>
            </a:pPr>
            <a:endParaRPr lang="es-CO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INSERT INTO table (column1, column2, ... </a:t>
            </a:r>
            <a:r>
              <a:rPr lang="en-US" dirty="0" err="1">
                <a:solidFill>
                  <a:schemeClr val="bg1"/>
                </a:solidFill>
              </a:rPr>
              <a:t>column_n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SELECT expression1, expression2, ... </a:t>
            </a:r>
            <a:r>
              <a:rPr lang="en-US" dirty="0" err="1">
                <a:solidFill>
                  <a:schemeClr val="bg1"/>
                </a:solidFill>
              </a:rPr>
              <a:t>expression_n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source_table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[WHERE conditions];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Instrucción </a:t>
            </a:r>
            <a:r>
              <a:rPr lang="es-ES" sz="4400" b="1" dirty="0" err="1">
                <a:solidFill>
                  <a:schemeClr val="bg1"/>
                </a:solidFill>
                <a:latin typeface="Century Gothic"/>
              </a:rPr>
              <a:t>Update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UPDATE table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SET column1 = expression1,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column2 = expression2,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...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column_n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expression_n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[WHERE conditions];</a:t>
            </a:r>
          </a:p>
          <a:p>
            <a:pPr algn="just">
              <a:defRPr/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UPDATE table1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SET column1 = (SELECT expression1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           FROM table2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           WHERE conditions)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[WHERE conditions];</a:t>
            </a:r>
          </a:p>
          <a:p>
            <a:pPr algn="just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Instrucción </a:t>
            </a:r>
            <a:r>
              <a:rPr lang="es-ES" sz="4400" b="1" dirty="0" err="1">
                <a:solidFill>
                  <a:schemeClr val="bg1"/>
                </a:solidFill>
                <a:latin typeface="Century Gothic"/>
              </a:rPr>
              <a:t>delete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124676" y="2709250"/>
            <a:ext cx="1038465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DELETE FROM table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[WHERE conditions];</a:t>
            </a:r>
          </a:p>
        </p:txBody>
      </p:sp>
    </p:spTree>
    <p:extLst>
      <p:ext uri="{BB962C8B-B14F-4D97-AF65-F5344CB8AC3E}">
        <p14:creationId xmlns:p14="http://schemas.microsoft.com/office/powerpoint/2010/main" val="10485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Instrucción </a:t>
            </a:r>
            <a:r>
              <a:rPr lang="es-ES" sz="4400" b="1" dirty="0" err="1">
                <a:solidFill>
                  <a:schemeClr val="bg1"/>
                </a:solidFill>
                <a:latin typeface="Century Gothic"/>
              </a:rPr>
              <a:t>Merge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124676" y="2709250"/>
            <a:ext cx="1038465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MERGE INTO table1 t1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USING (SELECT column1, column2 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            FROM table2 [WHERE conditions]) t2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ON (t1.column1 = t2.column1)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WHEN MATCHED THEN UPDATE SET column2 = column2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WHEN NOT MATCHED THEN INSERT (column1, column2)</a:t>
            </a:r>
          </a:p>
          <a:p>
            <a:pPr algn="just">
              <a:defRPr/>
            </a:pPr>
            <a:r>
              <a:rPr lang="en-US" dirty="0">
                <a:solidFill>
                  <a:schemeClr val="bg1"/>
                </a:solidFill>
              </a:rPr>
              <a:t>     VALUES (t2.column1, t2.column1);</a:t>
            </a:r>
          </a:p>
        </p:txBody>
      </p:sp>
    </p:spTree>
    <p:extLst>
      <p:ext uri="{BB962C8B-B14F-4D97-AF65-F5344CB8AC3E}">
        <p14:creationId xmlns:p14="http://schemas.microsoft.com/office/powerpoint/2010/main" val="18718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50745-84A0-4314-8D6A-93967CC5B7D1}"/>
              </a:ext>
            </a:extLst>
          </p:cNvPr>
          <p:cNvSpPr txBox="1"/>
          <p:nvPr/>
        </p:nvSpPr>
        <p:spPr>
          <a:xfrm>
            <a:off x="1292087" y="1459230"/>
            <a:ext cx="10384655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CREATE TABLE FIRMA_DIGITAL_T.TRANSACTIONS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(	ID NUMBER(19,0) GENERATED ALWAYS AS IDENTITY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     MINVALUE 1 MAXVALUE 9999999999999999999999999999 INCREMENT BY 1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     START WITH 88144 CACHE 20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     NOORDER  NOCYCLE  NOKEEP  NOSCALE  NOT NULL ENABLE,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	COMMERCE_CODE VARCHAR2(20),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	COMMERCE_NAME VARCHAR2(255),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	TRANSACTION_DATE TIMESTAMP (6) DEFAULT CURRENT_TIMESTAMP,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	TRANSACTION_AMOUNT NUMBER(20,2),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	TRANSACTION_STATUS VARCHAR2(10),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	SIGNATURE CLOB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)  TABLESPACE DATA_TS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C</a:t>
            </a:r>
            <a:r>
              <a:rPr lang="es-CO" sz="4400" b="1" dirty="0" err="1">
                <a:solidFill>
                  <a:schemeClr val="bg1"/>
                </a:solidFill>
                <a:latin typeface="Century Gothic"/>
              </a:rPr>
              <a:t>rear</a:t>
            </a:r>
            <a:r>
              <a:rPr lang="es-CO" sz="4400" b="1" dirty="0">
                <a:solidFill>
                  <a:schemeClr val="bg1"/>
                </a:solidFill>
                <a:latin typeface="Century Gothic"/>
              </a:rPr>
              <a:t> tablas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6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50745-84A0-4314-8D6A-93967CC5B7D1}"/>
              </a:ext>
            </a:extLst>
          </p:cNvPr>
          <p:cNvSpPr txBox="1"/>
          <p:nvPr/>
        </p:nvSpPr>
        <p:spPr>
          <a:xfrm>
            <a:off x="1292087" y="1459230"/>
            <a:ext cx="10384655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s-CO" sz="2000" dirty="0">
                <a:solidFill>
                  <a:schemeClr val="bg1"/>
                </a:solidFill>
              </a:rPr>
              <a:t>Campos </a:t>
            </a:r>
            <a:r>
              <a:rPr lang="es-ES" sz="2000" dirty="0">
                <a:solidFill>
                  <a:schemeClr val="bg1"/>
                </a:solidFill>
              </a:rPr>
              <a:t>Obligatorios: NOT NULL </a:t>
            </a:r>
          </a:p>
          <a:p>
            <a:pPr algn="just">
              <a:defRPr/>
            </a:pPr>
            <a:r>
              <a:rPr lang="es-ES" sz="2000" dirty="0">
                <a:solidFill>
                  <a:schemeClr val="bg1"/>
                </a:solidFill>
              </a:rPr>
              <a:t>Clave primaria, PRIMARY KEY (A1 , ..., </a:t>
            </a:r>
            <a:r>
              <a:rPr lang="es-ES" sz="2000" dirty="0" err="1">
                <a:solidFill>
                  <a:schemeClr val="bg1"/>
                </a:solidFill>
              </a:rPr>
              <a:t>An</a:t>
            </a:r>
            <a:r>
              <a:rPr lang="es-ES" sz="2000" dirty="0">
                <a:solidFill>
                  <a:schemeClr val="bg1"/>
                </a:solidFill>
              </a:rPr>
              <a:t> )- los atributos han de ser no nulos y únicos </a:t>
            </a:r>
          </a:p>
          <a:p>
            <a:pPr algn="just">
              <a:defRPr/>
            </a:pPr>
            <a:r>
              <a:rPr lang="es-ES" sz="2000" dirty="0">
                <a:solidFill>
                  <a:schemeClr val="bg1"/>
                </a:solidFill>
              </a:rPr>
              <a:t>Clave Foránea, FOREIGN KEY (A1 ) REFERENCES r (A) </a:t>
            </a:r>
          </a:p>
          <a:p>
            <a:pPr algn="just">
              <a:defRPr/>
            </a:pPr>
            <a:r>
              <a:rPr lang="es-ES" sz="2000" dirty="0">
                <a:solidFill>
                  <a:schemeClr val="bg1"/>
                </a:solidFill>
              </a:rPr>
              <a:t>Verificación de condiciones: CHECK </a:t>
            </a:r>
          </a:p>
          <a:p>
            <a:pPr algn="just">
              <a:defRPr/>
            </a:pPr>
            <a:r>
              <a:rPr lang="es-ES" sz="2000" dirty="0">
                <a:solidFill>
                  <a:schemeClr val="bg1"/>
                </a:solidFill>
              </a:rPr>
              <a:t>Valores por defecto: DEFAULT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dirty="0">
                <a:solidFill>
                  <a:schemeClr val="bg1"/>
                </a:solidFill>
              </a:rPr>
              <a:t>Restricciones de integridad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5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50745-84A0-4314-8D6A-93967CC5B7D1}"/>
              </a:ext>
            </a:extLst>
          </p:cNvPr>
          <p:cNvSpPr txBox="1"/>
          <p:nvPr/>
        </p:nvSpPr>
        <p:spPr>
          <a:xfrm>
            <a:off x="1292087" y="1459230"/>
            <a:ext cx="10384655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CREATE INDEX FIRMA_DIGITAL_T.TRANSACTIONS_COMMERCE_TRANSDATE_INDX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        ON FIRMA_DIGITAL_T.TRANSACTIONS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              (COMMERCE_CODE, TRANSACTION_DATE, TERMINAL_CODE) </a:t>
            </a:r>
          </a:p>
          <a:p>
            <a:pPr algn="just">
              <a:defRPr/>
            </a:pPr>
            <a:r>
              <a:rPr lang="es-CO" sz="2000" b="1" dirty="0">
                <a:solidFill>
                  <a:schemeClr val="bg1"/>
                </a:solidFill>
              </a:rPr>
              <a:t>  TABLESPACE INDX_TS;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C</a:t>
            </a:r>
            <a:r>
              <a:rPr lang="es-CO" sz="4400" b="1" dirty="0" err="1">
                <a:solidFill>
                  <a:schemeClr val="bg1"/>
                </a:solidFill>
                <a:latin typeface="Century Gothic"/>
              </a:rPr>
              <a:t>rear</a:t>
            </a:r>
            <a:r>
              <a:rPr lang="es-CO" sz="4400" b="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s-CO" sz="4400" b="1" dirty="0" err="1">
                <a:solidFill>
                  <a:schemeClr val="bg1"/>
                </a:solidFill>
                <a:latin typeface="Century Gothic"/>
              </a:rPr>
              <a:t>Indices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50745-84A0-4314-8D6A-93967CC5B7D1}"/>
              </a:ext>
            </a:extLst>
          </p:cNvPr>
          <p:cNvSpPr txBox="1"/>
          <p:nvPr/>
        </p:nvSpPr>
        <p:spPr>
          <a:xfrm>
            <a:off x="1292087" y="1459230"/>
            <a:ext cx="10384655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s-ES" dirty="0">
                <a:solidFill>
                  <a:schemeClr val="bg1"/>
                </a:solidFill>
              </a:rPr>
              <a:t>El lenguaje de consulta estructurada (SQL) es un lenguaje de programación para almacenar y procesar información en una base de datos relacional. Una base de datos relacional almacena información en forma de tabla, con filas y columnas que representan diferentes atributos de datos y las diversas relaciones entre los valores de datos. Se usan las sentencias SQL para almacenar, actualizar, eliminar, buscar y recuperar información de la base de datos. También se usa para mantener y optimizar el rendimiento de la base de da</a:t>
            </a:r>
            <a:r>
              <a:rPr lang="es-ES" dirty="0"/>
              <a:t>tos. </a:t>
            </a:r>
            <a:endParaRPr lang="es-CO" dirty="0"/>
          </a:p>
          <a:p>
            <a:pPr lvl="0" algn="just">
              <a:defRPr/>
            </a:pPr>
            <a:endParaRPr kumimoji="0" lang="es-CO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13503"/>
            <a:ext cx="6858002" cy="83099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Lenguaje SQL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2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CBED1BD6-0F9C-408E-8120-776DCA28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76" y="4881364"/>
            <a:ext cx="3060449" cy="75287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A98672AD-C7BC-47EC-842B-218ECEA5D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616" y="669507"/>
            <a:ext cx="1871366" cy="776456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B0624972-0FB4-461B-B635-0E2E3337B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3637" y="0"/>
            <a:ext cx="1292087" cy="6858000"/>
          </a:xfrm>
          <a:prstGeom prst="rect">
            <a:avLst/>
          </a:pr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7AE8B034-75B5-4EA6-AB6D-B3E2D1EC5B03}"/>
              </a:ext>
            </a:extLst>
          </p:cNvPr>
          <p:cNvSpPr/>
          <p:nvPr/>
        </p:nvSpPr>
        <p:spPr>
          <a:xfrm>
            <a:off x="10885466" y="1512508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4058890-5CE4-46CA-851E-CA79A31B014A}"/>
              </a:ext>
            </a:extLst>
          </p:cNvPr>
          <p:cNvSpPr/>
          <p:nvPr/>
        </p:nvSpPr>
        <p:spPr>
          <a:xfrm>
            <a:off x="3290659" y="5706520"/>
            <a:ext cx="5553315" cy="60536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97C7EFFD-7AD0-4190-A65B-05AC416BFA15}"/>
              </a:ext>
            </a:extLst>
          </p:cNvPr>
          <p:cNvGrpSpPr/>
          <p:nvPr/>
        </p:nvGrpSpPr>
        <p:grpSpPr>
          <a:xfrm>
            <a:off x="3924557" y="5800165"/>
            <a:ext cx="4399817" cy="466047"/>
            <a:chOff x="4040646" y="5198236"/>
            <a:chExt cx="5126092" cy="537706"/>
          </a:xfrm>
        </p:grpSpPr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BDA25ED9-F10F-44FD-948B-19AC37A92553}"/>
                </a:ext>
              </a:extLst>
            </p:cNvPr>
            <p:cNvGrpSpPr/>
            <p:nvPr/>
          </p:nvGrpSpPr>
          <p:grpSpPr>
            <a:xfrm>
              <a:off x="4040646" y="5198237"/>
              <a:ext cx="4148807" cy="537705"/>
              <a:chOff x="3885988" y="5202982"/>
              <a:chExt cx="4148807" cy="537705"/>
            </a:xfrm>
          </p:grpSpPr>
          <p:pic>
            <p:nvPicPr>
              <p:cNvPr id="69" name="Picture 10" descr="Resultado de imagen para LOGO ISAE 3402 png">
                <a:extLst>
                  <a:ext uri="{FF2B5EF4-FFF2-40B4-BE49-F238E27FC236}">
                    <a16:creationId xmlns:a16="http://schemas.microsoft.com/office/drawing/2014/main" id="{6F4A0BDC-4454-4B2E-9ED5-93309A2B64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6020" y="5229227"/>
                <a:ext cx="537705" cy="48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Imagen 69">
                <a:extLst>
                  <a:ext uri="{FF2B5EF4-FFF2-40B4-BE49-F238E27FC236}">
                    <a16:creationId xmlns:a16="http://schemas.microsoft.com/office/drawing/2014/main" id="{1848B5FF-D1B8-445E-970E-AEBFB404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7090" y="5202982"/>
                <a:ext cx="537705" cy="537705"/>
              </a:xfrm>
              <a:prstGeom prst="rect">
                <a:avLst/>
              </a:prstGeom>
            </p:spPr>
          </p:pic>
          <p:pic>
            <p:nvPicPr>
              <p:cNvPr id="71" name="Picture 40" descr="Resultado de imagen para logo pci dss png">
                <a:extLst>
                  <a:ext uri="{FF2B5EF4-FFF2-40B4-BE49-F238E27FC236}">
                    <a16:creationId xmlns:a16="http://schemas.microsoft.com/office/drawing/2014/main" id="{AF125F3C-10EB-4118-9EEB-AB8DC4E9F8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6113" b="82353" l="5489" r="96398">
                            <a14:foregroundMark x1="5660" y1="29923" x2="5660" y2="29923"/>
                            <a14:foregroundMark x1="72727" y1="52430" x2="72727" y2="52430"/>
                            <a14:foregroundMark x1="81818" y1="51407" x2="81818" y2="51407"/>
                            <a14:foregroundMark x1="93139" y1="51407" x2="93139" y2="51407"/>
                            <a14:foregroundMark x1="59177" y1="32225" x2="59177" y2="32225"/>
                            <a14:foregroundMark x1="60720" y1="34527" x2="60720" y2="34527"/>
                            <a14:foregroundMark x1="56947" y1="53708" x2="56947" y2="53708"/>
                            <a14:foregroundMark x1="96226" y1="54731" x2="96226" y2="54731"/>
                            <a14:foregroundMark x1="59520" y1="68286" x2="59520" y2="68286"/>
                            <a14:foregroundMark x1="65180" y1="71100" x2="65180" y2="71100"/>
                            <a14:foregroundMark x1="16123" y1="45013" x2="16123" y2="45013"/>
                            <a14:foregroundMark x1="70326" y1="72634" x2="70326" y2="72634"/>
                            <a14:foregroundMark x1="78559" y1="70588" x2="78559" y2="70588"/>
                            <a14:foregroundMark x1="77702" y1="67775" x2="77702" y2="67775"/>
                            <a14:foregroundMark x1="81132" y1="65985" x2="81132" y2="65985"/>
                            <a14:foregroundMark x1="84906" y1="67263" x2="84906" y2="67263"/>
                            <a14:foregroundMark x1="84906" y1="72634" x2="84906" y2="72634"/>
                            <a14:foregroundMark x1="87822" y1="72123" x2="87822" y2="72123"/>
                            <a14:foregroundMark x1="96398" y1="71100" x2="96398" y2="71100"/>
                            <a14:foregroundMark x1="89365" y1="73402" x2="89365" y2="73402"/>
                            <a14:foregroundMark x1="40995" y1="54987" x2="40995" y2="54987"/>
                            <a14:backgroundMark x1="40995" y1="55499" x2="40995" y2="55499"/>
                            <a14:backgroundMark x1="41338" y1="54987" x2="41338" y2="54987"/>
                            <a14:backgroundMark x1="65523" y1="72123" x2="65523" y2="72123"/>
                            <a14:backgroundMark x1="88165" y1="73402" x2="88165" y2="73402"/>
                            <a14:backgroundMark x1="89708" y1="73402" x2="89708" y2="734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02" b="9170"/>
              <a:stretch/>
            </p:blipFill>
            <p:spPr bwMode="auto">
              <a:xfrm>
                <a:off x="5259423" y="5240428"/>
                <a:ext cx="833232" cy="462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DE0F2E98-8B3C-49A9-9D30-144F36EE229D}"/>
                  </a:ext>
                </a:extLst>
              </p:cNvPr>
              <p:cNvGrpSpPr/>
              <p:nvPr/>
            </p:nvGrpSpPr>
            <p:grpSpPr>
              <a:xfrm>
                <a:off x="3885988" y="5240428"/>
                <a:ext cx="1254792" cy="462813"/>
                <a:chOff x="978288" y="10385047"/>
                <a:chExt cx="1490407" cy="549716"/>
              </a:xfrm>
            </p:grpSpPr>
            <p:pic>
              <p:nvPicPr>
                <p:cNvPr id="73" name="Imagen 72">
                  <a:extLst>
                    <a:ext uri="{FF2B5EF4-FFF2-40B4-BE49-F238E27FC236}">
                      <a16:creationId xmlns:a16="http://schemas.microsoft.com/office/drawing/2014/main" id="{98842A8F-32F4-4450-833B-27B9E8F85F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288" y="10385047"/>
                  <a:ext cx="732955" cy="549716"/>
                </a:xfrm>
                <a:prstGeom prst="rect">
                  <a:avLst/>
                </a:prstGeom>
              </p:spPr>
            </p:pic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52B533C9-5C3A-4A1A-812C-4C8D6CA94ABA}"/>
                    </a:ext>
                  </a:extLst>
                </p:cNvPr>
                <p:cNvSpPr txBox="1"/>
                <p:nvPr/>
              </p:nvSpPr>
              <p:spPr>
                <a:xfrm>
                  <a:off x="1635252" y="10428484"/>
                  <a:ext cx="833443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6200" tIns="76200" rIns="76200" bIns="76200" numCol="1" spcCol="38100" rtlCol="0" anchor="ctr">
                  <a:spAutoFit/>
                </a:bodyPr>
                <a:lstStyle/>
                <a:p>
                  <a:pPr marL="0" marR="0" lvl="0" indent="0" algn="l" defTabSz="6858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A72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+mn-cs"/>
                      <a:sym typeface="Verdana"/>
                    </a:rPr>
                    <a:t>Security</a:t>
                  </a:r>
                </a:p>
                <a:p>
                  <a:pPr marL="0" marR="0" lvl="0" indent="0" algn="l" defTabSz="6858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8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006A72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+mn-cs"/>
                      <a:sym typeface="Verdana"/>
                    </a:rPr>
                    <a:t>Standards</a:t>
                  </a:r>
                  <a:r>
                    <a:rPr kumimoji="0" lang="es-CO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A72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+mn-ea"/>
                      <a:cs typeface="+mn-cs"/>
                      <a:sym typeface="Verdana"/>
                    </a:rPr>
                    <a:t> Council</a:t>
                  </a:r>
                </a:p>
              </p:txBody>
            </p:sp>
          </p:grpSp>
        </p:grpSp>
        <p:pic>
          <p:nvPicPr>
            <p:cNvPr id="68" name="Picture 2" descr="Los Mejores Lugares para Trabajar en Colombia 2018 | Great Place To Work  Colombia">
              <a:extLst>
                <a:ext uri="{FF2B5EF4-FFF2-40B4-BE49-F238E27FC236}">
                  <a16:creationId xmlns:a16="http://schemas.microsoft.com/office/drawing/2014/main" id="{03C39C30-7CCA-458F-957E-018179BE3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864"/>
            <a:stretch/>
          </p:blipFill>
          <p:spPr bwMode="auto">
            <a:xfrm>
              <a:off x="8622818" y="5198236"/>
              <a:ext cx="543920" cy="537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A3E86ED-BE7E-47C1-A7EA-4503A8952B6D}"/>
              </a:ext>
            </a:extLst>
          </p:cNvPr>
          <p:cNvSpPr txBox="1"/>
          <p:nvPr/>
        </p:nvSpPr>
        <p:spPr>
          <a:xfrm>
            <a:off x="2246388" y="2338343"/>
            <a:ext cx="7699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¡GRACIAS!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6142ACD1-6FF1-4763-BAD9-A809BF05C4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4017" y="5289776"/>
            <a:ext cx="1085338" cy="7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50745-84A0-4314-8D6A-93967CC5B7D1}"/>
              </a:ext>
            </a:extLst>
          </p:cNvPr>
          <p:cNvSpPr txBox="1"/>
          <p:nvPr/>
        </p:nvSpPr>
        <p:spPr>
          <a:xfrm>
            <a:off x="1292087" y="1459230"/>
            <a:ext cx="10384655" cy="45858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DDL (Lenguaje de definición de datos): Son sentencias para definir, modificar o eliminar los distintos objetos de la base de datos (tablas, vistas, índices…). (CREATE, DROP, ALTER, ..)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(DML) Lenguaje de Manipulación de Datos: Se utilizan para insertar, suprimir y modificar registros o filas de las tablas. También contempla la realización de consultas sobre la BD. (SELECT, INSERT, UPDATE y DELETE)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DCL (Lenguaje de Control de Dato): Se utiliza para definir derechos de acceso de los usuarios sobre los distintos objetos de la base de datos. Lo forman las instrucciones GRANT y REVOKE</a:t>
            </a:r>
            <a:r>
              <a:rPr lang="es-ES" sz="2800" dirty="0">
                <a:solidFill>
                  <a:schemeClr val="bg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TCL (Lenguaje de Control de transacciones):  </a:t>
            </a:r>
            <a:r>
              <a:rPr lang="es-ES" dirty="0" err="1">
                <a:solidFill>
                  <a:schemeClr val="bg1"/>
                </a:solidFill>
              </a:rPr>
              <a:t>Commit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Rollback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Savepoint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Tipos de Sentencias SQL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7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50745-84A0-4314-8D6A-93967CC5B7D1}"/>
              </a:ext>
            </a:extLst>
          </p:cNvPr>
          <p:cNvSpPr txBox="1"/>
          <p:nvPr/>
        </p:nvSpPr>
        <p:spPr>
          <a:xfrm>
            <a:off x="1238943" y="474674"/>
            <a:ext cx="10384655" cy="64940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fontAlgn="base"/>
            <a:r>
              <a:rPr lang="es-CO" sz="1600" b="1" dirty="0">
                <a:solidFill>
                  <a:schemeClr val="bg1"/>
                </a:solidFill>
              </a:rPr>
              <a:t>Tipos </a:t>
            </a:r>
            <a:r>
              <a:rPr lang="es-CO" sz="1600" b="1" dirty="0" err="1">
                <a:solidFill>
                  <a:schemeClr val="bg1"/>
                </a:solidFill>
              </a:rPr>
              <a:t>Caracter</a:t>
            </a:r>
            <a:r>
              <a:rPr lang="es-CO" sz="1600" b="1" dirty="0">
                <a:solidFill>
                  <a:schemeClr val="bg1"/>
                </a:solidFill>
              </a:rPr>
              <a:t>: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CHAR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NCHAR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VARCHAR2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NVARCHAR2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LONG (2 GB)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RAW</a:t>
            </a:r>
          </a:p>
          <a:p>
            <a:pPr fontAlgn="base"/>
            <a:endParaRPr lang="es-CO" sz="1600" b="1" dirty="0">
              <a:solidFill>
                <a:schemeClr val="bg1"/>
              </a:solidFill>
            </a:endParaRPr>
          </a:p>
          <a:p>
            <a:pPr fontAlgn="base"/>
            <a:r>
              <a:rPr lang="es-CO" sz="1600" b="1" dirty="0">
                <a:solidFill>
                  <a:schemeClr val="bg1"/>
                </a:solidFill>
              </a:rPr>
              <a:t>Tipos numéricos: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NUMBER </a:t>
            </a:r>
            <a:r>
              <a:rPr lang="es-CO" sz="1400" dirty="0">
                <a:solidFill>
                  <a:schemeClr val="bg1"/>
                </a:solidFill>
              </a:rPr>
              <a:t>(</a:t>
            </a:r>
            <a:r>
              <a:rPr lang="es-ES" sz="1600" dirty="0">
                <a:solidFill>
                  <a:schemeClr val="bg1"/>
                </a:solidFill>
              </a:rPr>
              <a:t>La precisión puede variar de 1 a 38. La escala puede tener un valor máximo de127.)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endParaRPr lang="es-CO" sz="1600" b="1" dirty="0">
              <a:solidFill>
                <a:schemeClr val="bg1"/>
              </a:solidFill>
            </a:endParaRPr>
          </a:p>
          <a:p>
            <a:pPr fontAlgn="base"/>
            <a:r>
              <a:rPr lang="es-CO" sz="1600" b="1" dirty="0">
                <a:solidFill>
                  <a:schemeClr val="bg1"/>
                </a:solidFill>
              </a:rPr>
              <a:t>Tipos de datos de fecha y hora: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DATE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TIMESTAMP (</a:t>
            </a:r>
            <a:r>
              <a:rPr lang="es-ES" sz="1600" dirty="0">
                <a:solidFill>
                  <a:schemeClr val="bg1"/>
                </a:solidFill>
              </a:rPr>
              <a:t>pueden conservar hasta 9 dígitos a la derecha del punto decimal)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TIMESTAMP WITH TIME ZONE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TIMESTATM WITH LOCAL TIME ZONE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INTERVAL</a:t>
            </a:r>
          </a:p>
          <a:p>
            <a:pPr fontAlgn="base"/>
            <a:endParaRPr lang="es-CO" sz="1600" b="1" dirty="0">
              <a:solidFill>
                <a:schemeClr val="bg1"/>
              </a:solidFill>
            </a:endParaRPr>
          </a:p>
          <a:p>
            <a:pPr fontAlgn="base"/>
            <a:r>
              <a:rPr lang="es-CO" sz="1600" b="1" dirty="0">
                <a:solidFill>
                  <a:schemeClr val="bg1"/>
                </a:solidFill>
              </a:rPr>
              <a:t>Tipos de datos Objetos / binarios: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BLOB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CLOB</a:t>
            </a: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NCLOB</a:t>
            </a:r>
          </a:p>
          <a:p>
            <a:pPr fontAlgn="base"/>
            <a:endParaRPr lang="es-CO" sz="1600" b="1" dirty="0">
              <a:solidFill>
                <a:schemeClr val="bg1"/>
              </a:solidFill>
            </a:endParaRPr>
          </a:p>
          <a:p>
            <a:pPr fontAlgn="base"/>
            <a:r>
              <a:rPr lang="es-CO" sz="1600" b="1" dirty="0">
                <a:solidFill>
                  <a:schemeClr val="bg1"/>
                </a:solidFill>
              </a:rPr>
              <a:t>Tipos de datos ROWID</a:t>
            </a:r>
            <a:endParaRPr lang="es-CO" sz="1600" dirty="0">
              <a:solidFill>
                <a:schemeClr val="bg1"/>
              </a:solidFill>
            </a:endParaRPr>
          </a:p>
          <a:p>
            <a:pPr fontAlgn="base"/>
            <a:r>
              <a:rPr lang="es-CO" sz="1600" dirty="0">
                <a:solidFill>
                  <a:schemeClr val="bg1"/>
                </a:solidFill>
              </a:rPr>
              <a:t>ROWID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Tipos de Datos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Instrucción </a:t>
            </a:r>
            <a:r>
              <a:rPr lang="es-ES" sz="4400" b="1" dirty="0" err="1">
                <a:solidFill>
                  <a:schemeClr val="bg1"/>
                </a:solidFill>
                <a:latin typeface="Century Gothic"/>
              </a:rPr>
              <a:t>Select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SELECT [ DISTINCT ] expresión[, expresión...] </a:t>
            </a:r>
          </a:p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FROM tablas </a:t>
            </a:r>
          </a:p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[WHERE condición] </a:t>
            </a:r>
          </a:p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[GROUP BY {</a:t>
            </a:r>
            <a:r>
              <a:rPr lang="es-CO" dirty="0" err="1">
                <a:solidFill>
                  <a:schemeClr val="bg1"/>
                </a:solidFill>
              </a:rPr>
              <a:t>nombreColumna</a:t>
            </a:r>
            <a:r>
              <a:rPr lang="es-CO" dirty="0">
                <a:solidFill>
                  <a:schemeClr val="bg1"/>
                </a:solidFill>
              </a:rPr>
              <a:t>} [ASC | DESC], ... ] </a:t>
            </a:r>
          </a:p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[HAVING condición] </a:t>
            </a:r>
          </a:p>
          <a:p>
            <a:pPr algn="just">
              <a:defRPr/>
            </a:pPr>
            <a:r>
              <a:rPr lang="es-CO" dirty="0">
                <a:solidFill>
                  <a:schemeClr val="bg1"/>
                </a:solidFill>
              </a:rPr>
              <a:t>[ORDER BY {</a:t>
            </a:r>
            <a:r>
              <a:rPr lang="es-CO" dirty="0" err="1">
                <a:solidFill>
                  <a:schemeClr val="bg1"/>
                </a:solidFill>
              </a:rPr>
              <a:t>nombreColumna</a:t>
            </a:r>
            <a:r>
              <a:rPr lang="es-CO" dirty="0">
                <a:solidFill>
                  <a:schemeClr val="bg1"/>
                </a:solidFill>
              </a:rPr>
              <a:t>} [ASC | DESC], ...</a:t>
            </a:r>
          </a:p>
        </p:txBody>
      </p:sp>
    </p:spTree>
    <p:extLst>
      <p:ext uri="{BB962C8B-B14F-4D97-AF65-F5344CB8AC3E}">
        <p14:creationId xmlns:p14="http://schemas.microsoft.com/office/powerpoint/2010/main" val="8822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Funciones de Cadenas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ASCII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CHR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CONCAT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CONVERT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INSTR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LENGTH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LOWER y UPPER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LPAD y RPAD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LTRIM y RTRIM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REPLACE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SUBSTR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Funciones </a:t>
            </a:r>
            <a:r>
              <a:rPr lang="es-ES" sz="4400" b="1" dirty="0" err="1">
                <a:solidFill>
                  <a:schemeClr val="bg1"/>
                </a:solidFill>
                <a:latin typeface="Century Gothic"/>
              </a:rPr>
              <a:t>Numericas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ABS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ACOS, ASIN, ATAN, COS, SIN, TAN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AVG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CEIL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FLOOR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EXP (e elevado a la n potencia)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GREATEST y LEAST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MOD o REMAINDER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POWER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ROUND (</a:t>
            </a:r>
            <a:r>
              <a:rPr lang="es-ES" dirty="0" err="1">
                <a:solidFill>
                  <a:schemeClr val="bg1"/>
                </a:solidFill>
              </a:rPr>
              <a:t>m,n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TRUNC(</a:t>
            </a:r>
            <a:r>
              <a:rPr lang="es-ES" dirty="0" err="1">
                <a:solidFill>
                  <a:schemeClr val="bg1"/>
                </a:solidFill>
              </a:rPr>
              <a:t>m,n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44281"/>
            <a:ext cx="68580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chemeClr val="bg1"/>
                </a:solidFill>
                <a:latin typeface="Century Gothic"/>
              </a:rPr>
              <a:t>Funciones de Fecha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92087" y="1459230"/>
            <a:ext cx="10384655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SYSDATE, SYSTIMESTAMP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TZ_OFFSET(</a:t>
            </a:r>
            <a:r>
              <a:rPr lang="es-ES" dirty="0" err="1">
                <a:solidFill>
                  <a:schemeClr val="bg1"/>
                </a:solidFill>
              </a:rPr>
              <a:t>sessiontimezone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ADD_MONTHS(fecha, meses)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LAST_DAY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MONTHS_BETWEEN(fecha1, fecha2)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NEXT_DAY(</a:t>
            </a:r>
            <a:r>
              <a:rPr lang="es-ES" dirty="0" err="1">
                <a:solidFill>
                  <a:schemeClr val="bg1"/>
                </a:solidFill>
              </a:rPr>
              <a:t>sysdate</a:t>
            </a:r>
            <a:r>
              <a:rPr lang="es-ES" dirty="0">
                <a:solidFill>
                  <a:schemeClr val="bg1"/>
                </a:solidFill>
              </a:rPr>
              <a:t>,'LUNES’)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TRUNC: ‘MM’, ‘DD’,’YYYY’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ROUND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275C81-8226-4CA5-8390-7289500A3F26}"/>
              </a:ext>
            </a:extLst>
          </p:cNvPr>
          <p:cNvGrpSpPr/>
          <p:nvPr/>
        </p:nvGrpSpPr>
        <p:grpSpPr>
          <a:xfrm>
            <a:off x="9965695" y="164863"/>
            <a:ext cx="2084065" cy="309811"/>
            <a:chOff x="9965695" y="319973"/>
            <a:chExt cx="2084065" cy="309811"/>
          </a:xfrm>
        </p:grpSpPr>
        <p:pic>
          <p:nvPicPr>
            <p:cNvPr id="5" name="Gráfico 95">
              <a:extLst>
                <a:ext uri="{FF2B5EF4-FFF2-40B4-BE49-F238E27FC236}">
                  <a16:creationId xmlns:a16="http://schemas.microsoft.com/office/drawing/2014/main" id="{F271A8B4-7C32-4380-A774-9BF221EC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903" y="368706"/>
              <a:ext cx="1080857" cy="212345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51BD599-D13E-4EF9-A766-F50B616CB313}"/>
                </a:ext>
              </a:extLst>
            </p:cNvPr>
            <p:cNvGrpSpPr/>
            <p:nvPr/>
          </p:nvGrpSpPr>
          <p:grpSpPr>
            <a:xfrm>
              <a:off x="9965695" y="319973"/>
              <a:ext cx="920477" cy="309811"/>
              <a:chOff x="9965695" y="319973"/>
              <a:chExt cx="920477" cy="309811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614DDE02-D90D-4FDC-AE0D-EA60DC7FC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6172" y="319973"/>
                <a:ext cx="0" cy="3098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D0072BB-2FB5-4EE7-9AD5-EED603BEA83D}"/>
                  </a:ext>
                </a:extLst>
              </p:cNvPr>
              <p:cNvSpPr txBox="1"/>
              <p:nvPr/>
            </p:nvSpPr>
            <p:spPr>
              <a:xfrm>
                <a:off x="9965695" y="336379"/>
                <a:ext cx="880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200" b="1" i="0" u="none" strike="noStrike" kern="1200" cap="none" spc="-2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Apex New Medium" panose="02010600040501010103" pitchFamily="2" charset="77"/>
                    <a:cs typeface="+mn-cs"/>
                  </a:rPr>
                  <a:t>2023</a:t>
                </a:r>
                <a:endParaRPr kumimoji="0" lang="es-CO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" panose="02040604050505020304" pitchFamily="18" charset="0"/>
                  <a:ea typeface="Apex New Heavy" panose="02010600040501010103" pitchFamily="2" charset="77"/>
                  <a:cs typeface="+mn-cs"/>
                </a:endParaRPr>
              </a:p>
            </p:txBody>
          </p:sp>
        </p:grp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F8F04DDD-4748-4CB7-9781-1EAFBC17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6406" y="5975093"/>
            <a:ext cx="1085338" cy="718044"/>
          </a:xfrm>
          <a:prstGeom prst="rect">
            <a:avLst/>
          </a:prstGeom>
        </p:spPr>
      </p:pic>
      <p:sp>
        <p:nvSpPr>
          <p:cNvPr id="11" name="Marcador de número de diapositiva 1">
            <a:extLst>
              <a:ext uri="{FF2B5EF4-FFF2-40B4-BE49-F238E27FC236}">
                <a16:creationId xmlns:a16="http://schemas.microsoft.com/office/drawing/2014/main" id="{CF1D81FA-232F-4BEA-87ED-BBFB323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217" y="6158957"/>
            <a:ext cx="656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1212F-E330-2248-8DAA-459415628544}" type="slidenum">
              <a:rPr kumimoji="0" lang="es-CO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B1A84A8-7D26-47D4-9097-0E02D266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144" y="163975"/>
            <a:ext cx="1292087" cy="6858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70A49DE5-691D-486A-98FA-479AA984B6C8}"/>
              </a:ext>
            </a:extLst>
          </p:cNvPr>
          <p:cNvSpPr/>
          <p:nvPr/>
        </p:nvSpPr>
        <p:spPr>
          <a:xfrm>
            <a:off x="699000" y="434765"/>
            <a:ext cx="286723" cy="286723"/>
          </a:xfrm>
          <a:prstGeom prst="ellipse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A5C359-FD98-4BA6-B055-DCA926373F73}"/>
              </a:ext>
            </a:extLst>
          </p:cNvPr>
          <p:cNvSpPr txBox="1"/>
          <p:nvPr/>
        </p:nvSpPr>
        <p:spPr>
          <a:xfrm rot="16200000">
            <a:off x="-3013502" y="3075059"/>
            <a:ext cx="6858002" cy="70788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bg1"/>
                </a:solidFill>
                <a:latin typeface="Century Gothic"/>
              </a:rPr>
              <a:t>Funciones de Conversión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DFDAAE1-1954-1FF0-1333-6BEA3A84812B}"/>
              </a:ext>
            </a:extLst>
          </p:cNvPr>
          <p:cNvSpPr txBox="1"/>
          <p:nvPr/>
        </p:nvSpPr>
        <p:spPr>
          <a:xfrm>
            <a:off x="1238943" y="2524584"/>
            <a:ext cx="1038465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TO_CHAR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TO_DATE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/>
                </a:solidFill>
              </a:rPr>
              <a:t>TO_NUMBER</a:t>
            </a:r>
          </a:p>
        </p:txBody>
      </p:sp>
    </p:spTree>
    <p:extLst>
      <p:ext uri="{BB962C8B-B14F-4D97-AF65-F5344CB8AC3E}">
        <p14:creationId xmlns:p14="http://schemas.microsoft.com/office/powerpoint/2010/main" val="28191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939</Words>
  <Application>Microsoft Office PowerPoint</Application>
  <PresentationFormat>Panorámica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ApexSansMediumT</vt:lpstr>
      <vt:lpstr>Arial</vt:lpstr>
      <vt:lpstr>Arial Narrow</vt:lpstr>
      <vt:lpstr>Calibri</vt:lpstr>
      <vt:lpstr>Calibri Light</vt:lpstr>
      <vt:lpstr>Century</vt:lpstr>
      <vt:lpstr>Century Gothic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CASTAÑEDA GONZALEZ</dc:creator>
  <cp:lastModifiedBy>CARLOS ALBERTO DUARTE RODRIGUEZ</cp:lastModifiedBy>
  <cp:revision>5</cp:revision>
  <dcterms:created xsi:type="dcterms:W3CDTF">2023-03-14T18:53:52Z</dcterms:created>
  <dcterms:modified xsi:type="dcterms:W3CDTF">2023-06-06T13:39:19Z</dcterms:modified>
</cp:coreProperties>
</file>