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60" r:id="rId2"/>
    <p:sldMasterId id="2147483699" r:id="rId3"/>
    <p:sldMasterId id="2147483680" r:id="rId4"/>
  </p:sldMasterIdLst>
  <p:notesMasterIdLst>
    <p:notesMasterId r:id="rId15"/>
  </p:notesMasterIdLst>
  <p:sldIdLst>
    <p:sldId id="256" r:id="rId5"/>
    <p:sldId id="274" r:id="rId6"/>
    <p:sldId id="268" r:id="rId7"/>
    <p:sldId id="280" r:id="rId8"/>
    <p:sldId id="281" r:id="rId9"/>
    <p:sldId id="285" r:id="rId10"/>
    <p:sldId id="282" r:id="rId11"/>
    <p:sldId id="283" r:id="rId12"/>
    <p:sldId id="284" r:id="rId13"/>
    <p:sldId id="276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8BCE4B"/>
    <a:srgbClr val="662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599" autoAdjust="0"/>
  </p:normalViewPr>
  <p:slideViewPr>
    <p:cSldViewPr snapToGrid="0" snapToObjects="1">
      <p:cViewPr varScale="1">
        <p:scale>
          <a:sx n="56" d="100"/>
          <a:sy n="56" d="100"/>
        </p:scale>
        <p:origin x="1620" y="48"/>
      </p:cViewPr>
      <p:guideLst>
        <p:guide orient="horz" pos="21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85A6C-1A32-4678-A9B3-5B14668ABB16}" type="datetimeFigureOut">
              <a:rPr lang="es-CO" smtClean="0"/>
              <a:pPr/>
              <a:t>15/06/2023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93EAD-A408-40CB-A730-28C8759CC5B9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METEORO%202013/CIAC%20Colombia/Credibanco/ppt/power_point-04.jpg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626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pexSansMediumT"/>
                <a:cs typeface="ApexSansMedium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pexSansMediumT"/>
                <a:cs typeface="ApexSansMedium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866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7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73979" y="3245392"/>
            <a:ext cx="2407608" cy="1764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A6A6A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8" name="Marcador de posición de imagen 2"/>
          <p:cNvSpPr>
            <a:spLocks noGrp="1"/>
          </p:cNvSpPr>
          <p:nvPr>
            <p:ph type="pic" idx="13"/>
          </p:nvPr>
        </p:nvSpPr>
        <p:spPr>
          <a:xfrm>
            <a:off x="3381841" y="3245392"/>
            <a:ext cx="2407608" cy="1764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A6A6A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9" name="Marcador de posición de imagen 2"/>
          <p:cNvSpPr>
            <a:spLocks noGrp="1"/>
          </p:cNvSpPr>
          <p:nvPr>
            <p:ph type="pic" idx="14"/>
          </p:nvPr>
        </p:nvSpPr>
        <p:spPr>
          <a:xfrm>
            <a:off x="6279192" y="3245392"/>
            <a:ext cx="2407608" cy="1764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A6A6A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10" name="Marcador de texto 2"/>
          <p:cNvSpPr>
            <a:spLocks noGrp="1"/>
          </p:cNvSpPr>
          <p:nvPr>
            <p:ph type="body" idx="15"/>
          </p:nvPr>
        </p:nvSpPr>
        <p:spPr>
          <a:xfrm>
            <a:off x="497626" y="1567794"/>
            <a:ext cx="8189173" cy="14364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pexSansBookItalicT"/>
                <a:cs typeface="ApexSansBookItali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idx="16"/>
          </p:nvPr>
        </p:nvSpPr>
        <p:spPr>
          <a:xfrm>
            <a:off x="473979" y="5167585"/>
            <a:ext cx="2363076" cy="1024760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662190"/>
                </a:solidFill>
                <a:latin typeface="ApexSansBookItalicT"/>
                <a:cs typeface="ApexSansBookItali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  <p:sp>
        <p:nvSpPr>
          <p:cNvPr id="12" name="Marcador de texto 2"/>
          <p:cNvSpPr>
            <a:spLocks noGrp="1"/>
          </p:cNvSpPr>
          <p:nvPr>
            <p:ph type="body" idx="17"/>
          </p:nvPr>
        </p:nvSpPr>
        <p:spPr>
          <a:xfrm>
            <a:off x="3381841" y="5167585"/>
            <a:ext cx="2407608" cy="1024760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8BCE4B"/>
                </a:solidFill>
                <a:latin typeface="ApexSansBookItalicT"/>
                <a:cs typeface="ApexSansBookItali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  <p:sp>
        <p:nvSpPr>
          <p:cNvPr id="13" name="Marcador de texto 2"/>
          <p:cNvSpPr>
            <a:spLocks noGrp="1"/>
          </p:cNvSpPr>
          <p:nvPr>
            <p:ph type="body" idx="18"/>
          </p:nvPr>
        </p:nvSpPr>
        <p:spPr>
          <a:xfrm>
            <a:off x="6279192" y="5167585"/>
            <a:ext cx="2407608" cy="1024760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  <a:latin typeface="ApexSansBookItalicT"/>
                <a:cs typeface="ApexSansBookItali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60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agen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634828" y="274638"/>
            <a:ext cx="5051972" cy="1143000"/>
          </a:xfrm>
        </p:spPr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6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73979" y="3245392"/>
            <a:ext cx="3265952" cy="26316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A6A6A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5"/>
          </p:nvPr>
        </p:nvSpPr>
        <p:spPr>
          <a:xfrm>
            <a:off x="497626" y="1672897"/>
            <a:ext cx="8189173" cy="42917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pexSansBookItalicT"/>
                <a:cs typeface="ApexSansBookItali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idx="16"/>
          </p:nvPr>
        </p:nvSpPr>
        <p:spPr>
          <a:xfrm>
            <a:off x="3909848" y="3227874"/>
            <a:ext cx="2363076" cy="2649160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662190"/>
                </a:solidFill>
                <a:latin typeface="ApexSansBookItalicT"/>
                <a:cs typeface="ApexSansBookItali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  <p:sp>
        <p:nvSpPr>
          <p:cNvPr id="10" name="Marcador de texto 2"/>
          <p:cNvSpPr>
            <a:spLocks noGrp="1"/>
          </p:cNvSpPr>
          <p:nvPr>
            <p:ph type="body" idx="17"/>
          </p:nvPr>
        </p:nvSpPr>
        <p:spPr>
          <a:xfrm>
            <a:off x="6484883" y="3227874"/>
            <a:ext cx="2363076" cy="2649160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8BCE4B"/>
                </a:solidFill>
                <a:latin typeface="ApexSansBookItalicT"/>
                <a:cs typeface="ApexSansBookItali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9346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8163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086068"/>
            <a:ext cx="5486400" cy="34225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14837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3"/>
          </p:nvPr>
        </p:nvSpPr>
        <p:spPr>
          <a:xfrm>
            <a:off x="6166069" y="1086067"/>
            <a:ext cx="2520731" cy="4867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3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34828" y="274638"/>
            <a:ext cx="5051972" cy="969086"/>
          </a:xfrm>
        </p:spPr>
        <p:txBody>
          <a:bodyPr/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  <p:sp>
        <p:nvSpPr>
          <p:cNvPr id="9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900">
                <a:solidFill>
                  <a:srgbClr val="8BCE4B"/>
                </a:solidFill>
                <a:latin typeface="ApexSansBoldItalicT"/>
                <a:cs typeface="ApexSansBoldItalicT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10" name="Marcador de posición de imagen 2"/>
          <p:cNvSpPr>
            <a:spLocks noGrp="1"/>
          </p:cNvSpPr>
          <p:nvPr>
            <p:ph type="pic" idx="13"/>
          </p:nvPr>
        </p:nvSpPr>
        <p:spPr>
          <a:xfrm>
            <a:off x="4834759" y="1535113"/>
            <a:ext cx="3852041" cy="4591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A6A6A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4953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 para gráfic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 hasCustomPrompt="1"/>
          </p:nvPr>
        </p:nvSpPr>
        <p:spPr>
          <a:xfrm>
            <a:off x="3929078" y="511665"/>
            <a:ext cx="5480307" cy="758335"/>
          </a:xfr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rgbClr val="662190"/>
                </a:solidFill>
                <a:latin typeface="ApexSansExtraBoldT"/>
                <a:cs typeface="ApexSansExtraBoldT"/>
              </a:defRPr>
            </a:lvl1pPr>
          </a:lstStyle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13"/>
          </p:nvPr>
        </p:nvSpPr>
        <p:spPr>
          <a:xfrm>
            <a:off x="6446345" y="1446173"/>
            <a:ext cx="2363076" cy="4571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rgbClr val="662190"/>
                </a:solidFill>
                <a:latin typeface="ApexSansBookItalicT"/>
                <a:cs typeface="ApexSansBookItalic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6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 para gráfic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526181" y="511665"/>
            <a:ext cx="5480307" cy="1071961"/>
          </a:xfr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rgbClr val="662190"/>
                </a:solidFill>
                <a:latin typeface="ApexSansExtraBoldT"/>
                <a:cs typeface="ApexSansExtraBoldT"/>
              </a:defRPr>
            </a:lvl1pPr>
          </a:lstStyle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437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jemplo tort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526181" y="511665"/>
            <a:ext cx="5480307" cy="1071961"/>
          </a:xfr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rgbClr val="662190"/>
                </a:solidFill>
                <a:latin typeface="ApexSansExtraBoldT"/>
                <a:cs typeface="ApexSansExtraBoldT"/>
              </a:defRPr>
            </a:lvl1pPr>
          </a:lstStyle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43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y Subti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541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pexSansExtraBoldT"/>
                <a:cs typeface="ApexSansExtraBoldT"/>
              </a:defRPr>
            </a:lvl1pPr>
          </a:lstStyle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79969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8BCE4B"/>
                </a:solidFill>
                <a:latin typeface="ApexSansBoldItalicT"/>
                <a:cs typeface="ApexSansBoldItalic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subtítulo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575"/>
            <a:ext cx="213360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pexSansBookT"/>
                <a:cs typeface="ApexSansBookT"/>
              </a:defRPr>
            </a:lvl1pPr>
          </a:lstStyle>
          <a:p>
            <a:fld id="{B4BCFF62-0175-5A40-A9FD-C8865D11598A}" type="datetimeFigureOut">
              <a:rPr lang="es-ES" smtClean="0"/>
              <a:pPr/>
              <a:t>15/06/2023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1003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jemplo gráfica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 hasCustomPrompt="1"/>
          </p:nvPr>
        </p:nvSpPr>
        <p:spPr>
          <a:xfrm>
            <a:off x="3813046" y="511665"/>
            <a:ext cx="5480307" cy="1071961"/>
          </a:xfr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rgbClr val="662190"/>
                </a:solidFill>
                <a:latin typeface="ApexSansExtraBoldT"/>
                <a:cs typeface="ApexSansExtraBoldT"/>
              </a:defRPr>
            </a:lvl1pPr>
          </a:lstStyle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4480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jemplo tor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 hasCustomPrompt="1"/>
          </p:nvPr>
        </p:nvSpPr>
        <p:spPr>
          <a:xfrm>
            <a:off x="3929078" y="511665"/>
            <a:ext cx="5480307" cy="758335"/>
          </a:xfr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rgbClr val="662190"/>
                </a:solidFill>
                <a:latin typeface="ApexSansExtraBoldT"/>
                <a:cs typeface="ApexSansExtraBoldT"/>
              </a:defRPr>
            </a:lvl1pPr>
          </a:lstStyle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13"/>
          </p:nvPr>
        </p:nvSpPr>
        <p:spPr>
          <a:xfrm>
            <a:off x="6446345" y="1446173"/>
            <a:ext cx="2363076" cy="4571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rgbClr val="662190"/>
                </a:solidFill>
                <a:latin typeface="ApexSansBookItalicT"/>
                <a:cs typeface="ApexSansBookItalic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66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ower_point-04.jpg" descr="/METEORO 2013/CIAC Colombia/Credibanco/ppt/power_point-04.jp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273"/>
            <a:ext cx="9157706" cy="70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7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de caratu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815114"/>
            <a:ext cx="7772400" cy="12416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8BCE4B"/>
                </a:solidFill>
                <a:latin typeface="ApexSansExtraBoldT"/>
                <a:cs typeface="ApexSansExtraBoldT"/>
              </a:defRPr>
            </a:lvl1pPr>
          </a:lstStyle>
          <a:p>
            <a:r>
              <a:rPr lang="es-ES" dirty="0"/>
              <a:t>Título de Carátulas</a:t>
            </a:r>
            <a:endParaRPr lang="es-ES" dirty="0">
              <a:solidFill>
                <a:srgbClr val="50047C"/>
              </a:solidFill>
              <a:latin typeface="ApexSansExtraBoldT"/>
              <a:cs typeface="ApexSansExtraBold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pexSansBookT"/>
                <a:cs typeface="ApexSansBookT"/>
              </a:defRPr>
            </a:lvl1pPr>
          </a:lstStyle>
          <a:p>
            <a:fld id="{662C06C4-7B95-EB47-BE64-CF1E62C6162D}" type="datetimeFigureOut">
              <a:rPr lang="es-ES" smtClean="0"/>
              <a:pPr/>
              <a:t>15/06/2023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pexSansBookT"/>
                <a:cs typeface="ApexSansBookT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662190"/>
                </a:solidFill>
                <a:latin typeface="ApexSansBookT"/>
                <a:cs typeface="ApexSansBookT"/>
              </a:defRPr>
            </a:lvl1pPr>
          </a:lstStyle>
          <a:p>
            <a:fld id="{D46FF1B6-5BE8-3C46-BDFB-E72B7F69D9F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570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60960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>
                <a:solidFill>
                  <a:srgbClr val="8BCE4B"/>
                </a:solidFill>
                <a:latin typeface="ApexSansExtraBoldT"/>
                <a:cs typeface="ApexSansExtraBoldT"/>
              </a:defRPr>
            </a:lvl1pPr>
          </a:lstStyle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662190"/>
                </a:solidFill>
                <a:latin typeface="ApexSansBookT"/>
                <a:cs typeface="ApexSansBookT"/>
              </a:defRPr>
            </a:lvl1pPr>
            <a:lvl2pPr>
              <a:defRPr>
                <a:solidFill>
                  <a:srgbClr val="8BCE4B"/>
                </a:solidFill>
                <a:latin typeface="ApexSansBoldItalicT"/>
                <a:cs typeface="ApexSansBoldItalicT"/>
              </a:defRPr>
            </a:lvl2pPr>
            <a:lvl3pPr>
              <a:defRPr>
                <a:solidFill>
                  <a:schemeClr val="tx1"/>
                </a:solidFill>
                <a:latin typeface="ApexSansBookT"/>
                <a:cs typeface="ApexSansBookT"/>
              </a:defRPr>
            </a:lvl3pPr>
            <a:lvl4pPr>
              <a:defRPr>
                <a:latin typeface="ApexSansBookT"/>
                <a:cs typeface="ApexSansBookT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pexSansBookItalicST"/>
                <a:cs typeface="ApexSansBookItalicST"/>
              </a:defRPr>
            </a:lvl5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pexSansBookT"/>
                <a:cs typeface="ApexSansBookT"/>
              </a:defRPr>
            </a:lvl1pPr>
          </a:lstStyle>
          <a:p>
            <a:fld id="{662C06C4-7B95-EB47-BE64-CF1E62C6162D}" type="datetimeFigureOut">
              <a:rPr lang="es-ES" smtClean="0"/>
              <a:pPr/>
              <a:t>15/06/2023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pexSansBookT"/>
                <a:cs typeface="ApexSansBookT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662190"/>
                </a:solidFill>
                <a:latin typeface="ApexSansBookT"/>
                <a:cs typeface="ApexSansBookT"/>
              </a:defRPr>
            </a:lvl1pPr>
          </a:lstStyle>
          <a:p>
            <a:fld id="{D46FF1B6-5BE8-3C46-BDFB-E72B7F69D9F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20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uer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87669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2190"/>
                </a:solidFill>
                <a:latin typeface="ApexSansExtraBoldT"/>
                <a:cs typeface="ApexSansExtraBoldT"/>
              </a:defRPr>
            </a:lvl1pPr>
          </a:lstStyle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pexSansBookT"/>
                <a:cs typeface="ApexSansBookT"/>
              </a:defRPr>
            </a:lvl1pPr>
          </a:lstStyle>
          <a:p>
            <a:fld id="{662C06C4-7B95-EB47-BE64-CF1E62C6162D}" type="datetimeFigureOut">
              <a:rPr lang="es-ES" smtClean="0"/>
              <a:pPr/>
              <a:t>15/06/2023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662190"/>
                </a:solidFill>
                <a:latin typeface="ApexSansBookT"/>
                <a:cs typeface="ApexSansBookT"/>
              </a:defRPr>
            </a:lvl1pPr>
          </a:lstStyle>
          <a:p>
            <a:fld id="{D46FF1B6-5BE8-3C46-BDFB-E72B7F69D9F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3"/>
          </p:nvPr>
        </p:nvSpPr>
        <p:spPr>
          <a:xfrm>
            <a:off x="457201" y="3230669"/>
            <a:ext cx="8229600" cy="2388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300">
                <a:solidFill>
                  <a:srgbClr val="8BCE4B"/>
                </a:solidFill>
                <a:latin typeface="ApexSansMediumItalicT"/>
                <a:cs typeface="ApexSansMediumItalic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0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3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7943"/>
            <a:ext cx="7772400" cy="1470025"/>
          </a:xfrm>
        </p:spPr>
        <p:txBody>
          <a:bodyPr/>
          <a:lstStyle>
            <a:lvl1pPr>
              <a:defRPr>
                <a:solidFill>
                  <a:srgbClr val="8BCE4B"/>
                </a:solidFill>
              </a:defRPr>
            </a:lvl1pPr>
          </a:lstStyle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2336582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  <a:latin typeface="ApexSansBookT"/>
                <a:cs typeface="ApexSansBook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subtítulo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1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931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844" y="1647936"/>
            <a:ext cx="8199956" cy="874548"/>
          </a:xfrm>
        </p:spPr>
        <p:txBody>
          <a:bodyPr anchor="t">
            <a:normAutofit/>
          </a:bodyPr>
          <a:lstStyle>
            <a:lvl1pPr algn="l">
              <a:defRPr sz="3700" b="1" cap="all">
                <a:solidFill>
                  <a:srgbClr val="8BCE4B"/>
                </a:solidFill>
              </a:defRPr>
            </a:lvl1pPr>
          </a:lstStyle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6844" y="823307"/>
            <a:ext cx="8199956" cy="7282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  <p:sp>
        <p:nvSpPr>
          <p:cNvPr id="7" name="Marcador de posición de imagen 2"/>
          <p:cNvSpPr>
            <a:spLocks noGrp="1"/>
          </p:cNvSpPr>
          <p:nvPr>
            <p:ph type="pic" idx="13"/>
          </p:nvPr>
        </p:nvSpPr>
        <p:spPr>
          <a:xfrm>
            <a:off x="473978" y="2662621"/>
            <a:ext cx="8212821" cy="33983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A6A6A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983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file://localhost/METEORO%202013/CIAC%20Colombia/Credibanco/ppt/power_point-03.jpg" TargetMode="Externa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file://localhost/METEORO%202013/CIAC%20Colombia/Credibanco/ppt/power_point-03.jpg" TargetMode="Externa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Relationship Id="rId4" Type="http://schemas.openxmlformats.org/officeDocument/2006/relationships/image" Target="file://localhost/METEORO%202013/CIAC%20Colombia/Credibanco/ppt/power_point-04.jp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FF62-0175-5A40-A9FD-C8865D11598A}" type="datetimeFigureOut">
              <a:rPr lang="es-ES" smtClean="0"/>
              <a:pPr/>
              <a:t>15/06/2023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7339-DAF4-C849-B49A-9D00BB0DEB62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 descr="power_point-01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92" y="-130740"/>
            <a:ext cx="9213444" cy="7119480"/>
          </a:xfrm>
          <a:prstGeom prst="rect">
            <a:avLst/>
          </a:prstGeom>
        </p:spPr>
      </p:pic>
      <p:sp>
        <p:nvSpPr>
          <p:cNvPr id="8" name="Rectangle 8"/>
          <p:cNvSpPr txBox="1">
            <a:spLocks noChangeArrowheads="1"/>
          </p:cNvSpPr>
          <p:nvPr userDrawn="1"/>
        </p:nvSpPr>
        <p:spPr bwMode="black">
          <a:xfrm>
            <a:off x="5153025" y="6707619"/>
            <a:ext cx="1795463" cy="182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ApexSansMediumST" pitchFamily="50" charset="0"/>
              </a:rPr>
              <a:t>Información de </a:t>
            </a:r>
            <a:r>
              <a:rPr lang="en-US" sz="900" dirty="0" err="1">
                <a:solidFill>
                  <a:schemeClr val="bg1"/>
                </a:solidFill>
                <a:latin typeface="ApexSansMediumST" pitchFamily="50" charset="0"/>
              </a:rPr>
              <a:t>Uso</a:t>
            </a:r>
            <a:r>
              <a:rPr lang="en-US" sz="900" dirty="0">
                <a:solidFill>
                  <a:schemeClr val="bg1"/>
                </a:solidFill>
                <a:latin typeface="ApexSansMediumST" pitchFamily="50" charset="0"/>
              </a:rPr>
              <a:t> </a:t>
            </a:r>
            <a:r>
              <a:rPr lang="en-US" sz="900" baseline="0" dirty="0">
                <a:solidFill>
                  <a:schemeClr val="bg1"/>
                </a:solidFill>
                <a:latin typeface="ApexSansMediumST" pitchFamily="50" charset="0"/>
              </a:rPr>
              <a:t> </a:t>
            </a:r>
            <a:r>
              <a:rPr lang="en-US" sz="900" baseline="0" dirty="0" err="1">
                <a:solidFill>
                  <a:schemeClr val="bg1"/>
                </a:solidFill>
                <a:latin typeface="ApexSansMediumST" pitchFamily="50" charset="0"/>
              </a:rPr>
              <a:t>Pú</a:t>
            </a:r>
            <a:r>
              <a:rPr lang="en-US" sz="900" dirty="0" err="1">
                <a:solidFill>
                  <a:schemeClr val="bg1"/>
                </a:solidFill>
                <a:latin typeface="ApexSansMediumST" pitchFamily="50" charset="0"/>
              </a:rPr>
              <a:t>blico</a:t>
            </a:r>
            <a:r>
              <a:rPr lang="en-US" sz="900" dirty="0">
                <a:solidFill>
                  <a:schemeClr val="bg1"/>
                </a:solidFill>
                <a:latin typeface="ApexSansMediumST" pitchFamily="50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pexSansMediumST" pitchFamily="50" charset="0"/>
              </a:rPr>
              <a:t>elaborada</a:t>
            </a:r>
            <a:r>
              <a:rPr lang="en-US" sz="900" dirty="0">
                <a:solidFill>
                  <a:schemeClr val="bg1"/>
                </a:solidFill>
                <a:latin typeface="ApexSansMediumST" pitchFamily="50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pexSansMediumST" pitchFamily="50" charset="0"/>
              </a:rPr>
              <a:t>por</a:t>
            </a:r>
            <a:r>
              <a:rPr lang="en-US" sz="900" dirty="0">
                <a:solidFill>
                  <a:schemeClr val="bg1"/>
                </a:solidFill>
                <a:latin typeface="ApexSansMediumST" pitchFamily="50" charset="0"/>
              </a:rPr>
              <a:t> Credibanco. </a:t>
            </a:r>
          </a:p>
        </p:txBody>
      </p:sp>
    </p:spTree>
    <p:extLst>
      <p:ext uri="{BB962C8B-B14F-4D97-AF65-F5344CB8AC3E}">
        <p14:creationId xmlns:p14="http://schemas.microsoft.com/office/powerpoint/2010/main" val="116736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3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ower_point-03.jpg" descr="/METEORO 2013/CIAC Colombia/Credibanco/ppt/power_point-03.jpg"/>
          <p:cNvPicPr>
            <a:picLocks noChangeAspect="1"/>
          </p:cNvPicPr>
          <p:nvPr userDrawn="1"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31273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 userDrawn="1"/>
        </p:nvSpPr>
        <p:spPr bwMode="black">
          <a:xfrm>
            <a:off x="5153025" y="6707619"/>
            <a:ext cx="1795463" cy="182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Información de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Uso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 </a:t>
            </a:r>
            <a:r>
              <a:rPr lang="en-US" sz="9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 </a:t>
            </a:r>
            <a:r>
              <a:rPr lang="en-US" sz="9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Pú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blico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elaborada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por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 Credibanco. </a:t>
            </a:r>
          </a:p>
        </p:txBody>
      </p:sp>
    </p:spTree>
    <p:extLst>
      <p:ext uri="{BB962C8B-B14F-4D97-AF65-F5344CB8AC3E}">
        <p14:creationId xmlns:p14="http://schemas.microsoft.com/office/powerpoint/2010/main" val="107715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ower_point-03.jpg" descr="/METEORO 2013/CIAC Colombia/Credibanco/ppt/power_point-03.jpg"/>
          <p:cNvPicPr>
            <a:picLocks noChangeAspect="1"/>
          </p:cNvPicPr>
          <p:nvPr userDrawn="1"/>
        </p:nvPicPr>
        <p:blipFill>
          <a:blip r:embed="rId17" r:link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31273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634828" y="274638"/>
            <a:ext cx="50519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9" name="Rectangle 8"/>
          <p:cNvSpPr txBox="1">
            <a:spLocks noChangeArrowheads="1"/>
          </p:cNvSpPr>
          <p:nvPr userDrawn="1"/>
        </p:nvSpPr>
        <p:spPr bwMode="black">
          <a:xfrm>
            <a:off x="5153025" y="6707619"/>
            <a:ext cx="1795463" cy="182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Información de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Uso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 </a:t>
            </a:r>
            <a:r>
              <a:rPr lang="en-US" sz="9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 </a:t>
            </a:r>
            <a:r>
              <a:rPr lang="en-US" sz="9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Pú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blico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elaborada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por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MediumST" pitchFamily="50" charset="0"/>
              </a:rPr>
              <a:t> Credibanco. </a:t>
            </a:r>
          </a:p>
        </p:txBody>
      </p:sp>
    </p:spTree>
    <p:extLst>
      <p:ext uri="{BB962C8B-B14F-4D97-AF65-F5344CB8AC3E}">
        <p14:creationId xmlns:p14="http://schemas.microsoft.com/office/powerpoint/2010/main" val="9474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5" r:id="rId11"/>
    <p:sldLayoutId id="2147483716" r:id="rId12"/>
    <p:sldLayoutId id="2147483712" r:id="rId13"/>
    <p:sldLayoutId id="2147483713" r:id="rId14"/>
    <p:sldLayoutId id="2147483714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3700" kern="1200">
          <a:solidFill>
            <a:srgbClr val="662190"/>
          </a:solidFill>
          <a:latin typeface="ApexSansExtraBoldT"/>
          <a:ea typeface="+mj-ea"/>
          <a:cs typeface="ApexSansExtraBold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BCE4B"/>
          </a:solidFill>
          <a:latin typeface="ApexSansBookT"/>
          <a:ea typeface="+mn-ea"/>
          <a:cs typeface="ApexSansBook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ApexSansBoldItalicT"/>
          <a:ea typeface="+mn-ea"/>
          <a:cs typeface="ApexSansBoldItalic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ApexSansBookT"/>
          <a:ea typeface="+mn-ea"/>
          <a:cs typeface="ApexSansBook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ApexSansBookT"/>
          <a:ea typeface="+mn-ea"/>
          <a:cs typeface="ApexSansBook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ApexSansBookT"/>
          <a:ea typeface="+mn-ea"/>
          <a:cs typeface="ApexSansBook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ower_point-04.jpg" descr="/METEORO 2013/CIAC Colombia/Credibanco/ppt/power_point-04.jp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273"/>
            <a:ext cx="9157706" cy="70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1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61901"/>
            <a:ext cx="7772400" cy="1762249"/>
          </a:xfrm>
        </p:spPr>
        <p:txBody>
          <a:bodyPr>
            <a:normAutofit/>
          </a:bodyPr>
          <a:lstStyle/>
          <a:p>
            <a:r>
              <a:rPr lang="es-ES" dirty="0"/>
              <a:t>Temporada Mayo 2013</a:t>
            </a:r>
            <a:br>
              <a:rPr lang="es-ES" dirty="0"/>
            </a:br>
            <a:r>
              <a:rPr lang="es-ES" dirty="0"/>
              <a:t>Canje y Compensación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68483" y="3826328"/>
            <a:ext cx="6400800" cy="1348839"/>
          </a:xfrm>
        </p:spPr>
        <p:txBody>
          <a:bodyPr>
            <a:normAutofit/>
          </a:bodyPr>
          <a:lstStyle/>
          <a:p>
            <a:pPr algn="r">
              <a:lnSpc>
                <a:spcPct val="80000"/>
              </a:lnSpc>
            </a:pPr>
            <a:r>
              <a:rPr lang="es-MX" sz="2400" b="1" dirty="0"/>
              <a:t>Dirección II de Sistemas  </a:t>
            </a:r>
          </a:p>
          <a:p>
            <a:pPr algn="r">
              <a:lnSpc>
                <a:spcPct val="80000"/>
              </a:lnSpc>
            </a:pPr>
            <a:endParaRPr lang="es-MX" sz="2400" b="1" dirty="0"/>
          </a:p>
          <a:p>
            <a:pPr algn="r">
              <a:lnSpc>
                <a:spcPct val="80000"/>
              </a:lnSpc>
            </a:pPr>
            <a:r>
              <a:rPr lang="es-MX" sz="2400" b="1" dirty="0"/>
              <a:t>Mayo 10 de 2013</a:t>
            </a:r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 bwMode="auto">
          <a:xfrm>
            <a:off x="323850" y="1405498"/>
            <a:ext cx="8510868" cy="51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</a:pPr>
            <a:endParaRPr lang="es-CO" sz="1600" dirty="0">
              <a:solidFill>
                <a:srgbClr val="50047C"/>
              </a:solidFill>
              <a:latin typeface="ApexSansBookItalicT" pitchFamily="50" charset="0"/>
              <a:ea typeface="MS PGothic" pitchFamily="34" charset="-128"/>
            </a:endParaRPr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>
          <a:xfrm>
            <a:off x="685800" y="2048484"/>
            <a:ext cx="7772400" cy="1752600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s-CO" sz="1400" dirty="0"/>
              <a:t>Estos materiales procuran efectuar una aproximación general hacia los productos y/o servicios ofrecidos por Credibanco en su calidad de administrador de un Sistema de Pagos en forma no detallada, precisa o acorde con las necesidades de cada posible cliente ni con las exigencias del entorno legal. Los términos y condiciones de los negocios jurídicos sobre estas mismas materias, de llegar a realizarse, pueden ser diferentes y/o más específicos; en cualquier caso, quienes tengan acceso a estos materiales, están llamados a dejar sin efecto cualquier mención o afirmación que en el mismo se haga, sobre los alcances o características del producto y/o del servicio, en razón a que aquí no se expresa la voluntad de las partes propiamente dicha. </a:t>
            </a:r>
          </a:p>
          <a:p>
            <a:pPr algn="just">
              <a:lnSpc>
                <a:spcPct val="130000"/>
              </a:lnSpc>
            </a:pPr>
            <a:r>
              <a:rPr lang="es-CO" sz="1400" dirty="0"/>
              <a:t>Quien acceda a este material, debe evaluar todo el contenido y recomendaciones de acuerdo a sus necesidades, operaciones y políticas específicas así como frente a las leyes y regulaciones aplicables a su negocio. </a:t>
            </a:r>
          </a:p>
          <a:p>
            <a:pPr algn="just">
              <a:lnSpc>
                <a:spcPct val="130000"/>
              </a:lnSpc>
            </a:pPr>
            <a:r>
              <a:rPr lang="es-CO" sz="1400" dirty="0"/>
              <a:t>La información contenida en esta presentación es de propiedad de Credibanco y es confidencial por lo que está prohibida su distribución o reproducción total o parcial, así como su traducción a cualquier idioma.</a:t>
            </a:r>
          </a:p>
          <a:p>
            <a:pPr algn="just"/>
            <a:endParaRPr lang="es-CO" sz="1400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589845"/>
            <a:ext cx="7772400" cy="1470025"/>
          </a:xfrm>
        </p:spPr>
        <p:txBody>
          <a:bodyPr/>
          <a:lstStyle/>
          <a:p>
            <a:r>
              <a:rPr lang="es-CO" dirty="0"/>
              <a:t>Aviso legal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807522"/>
            <a:ext cx="7772400" cy="1413164"/>
          </a:xfrm>
        </p:spPr>
        <p:txBody>
          <a:bodyPr/>
          <a:lstStyle/>
          <a:p>
            <a:pPr algn="l"/>
            <a:r>
              <a:rPr lang="es-ES" dirty="0"/>
              <a:t>Temporada Transaccional</a:t>
            </a:r>
            <a:br>
              <a:rPr lang="es-ES" dirty="0"/>
            </a:br>
            <a:r>
              <a:rPr lang="es-ES" dirty="0"/>
              <a:t> (Mayo – Junio 2013)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57199" y="2505694"/>
            <a:ext cx="8473045" cy="380010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s-CO" sz="2000" dirty="0">
                <a:solidFill>
                  <a:srgbClr val="8BCE4B"/>
                </a:solidFill>
                <a:latin typeface="ApexSansExtraBoldT"/>
                <a:ea typeface="+mj-ea"/>
              </a:rPr>
              <a:t>Objetivo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Planear y realizar las tareas necesarias que permitan asegurar el correcto procesamiento de transacciones en el Sistema AS/400,  para el día de la Madre.</a:t>
            </a:r>
          </a:p>
          <a:p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s-MX" sz="2000" dirty="0">
                <a:solidFill>
                  <a:srgbClr val="8BCE4B"/>
                </a:solidFill>
                <a:latin typeface="ApexSansExtraBoldT"/>
                <a:ea typeface="+mj-ea"/>
              </a:rPr>
              <a:t>ASPECTOS A CONSIDERAR:</a:t>
            </a:r>
          </a:p>
          <a:p>
            <a:pPr marL="342900" indent="-342900" algn="just">
              <a:spcBef>
                <a:spcPct val="20000"/>
              </a:spcBef>
            </a:pPr>
            <a:endParaRPr lang="es-MX" sz="2000" dirty="0">
              <a:solidFill>
                <a:srgbClr val="8BCE4B"/>
              </a:solidFill>
              <a:latin typeface="ApexSansExtraBoldT"/>
              <a:ea typeface="+mj-ea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Se han considerado principalmente los siguientes aspectos: Hardware, Software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y los recursos de Soporte Técnico de la Dirección de Sistemas II para estos días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especiales.</a:t>
            </a:r>
          </a:p>
          <a:p>
            <a:pPr marL="342900" indent="-342900" algn="just">
              <a:spcBef>
                <a:spcPct val="20000"/>
              </a:spcBef>
            </a:pPr>
            <a:endParaRPr lang="es-MX" sz="2000" dirty="0">
              <a:solidFill>
                <a:srgbClr val="8BCE4B"/>
              </a:solidFill>
              <a:latin typeface="ApexSansExtraBoldT"/>
              <a:ea typeface="+mj-ea"/>
            </a:endParaRPr>
          </a:p>
          <a:p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pexSansBookT" pitchFamily="50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457199" y="1733798"/>
            <a:ext cx="8473045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CO" sz="2000" dirty="0">
                <a:solidFill>
                  <a:srgbClr val="8BCE4B"/>
                </a:solidFill>
                <a:latin typeface="ApexSansExtraBoldT"/>
                <a:ea typeface="+mj-ea"/>
              </a:rPr>
              <a:t>HARDWARE: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Revisar y ofrecer el soporte requerido por la DIT, validando aquellos archivos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cuyo volumen de información es alto para que se realice la respectiva depuración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y así optimizar el espacio en Disco y evitar que los mismos lleguen a limites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críticos.</a:t>
            </a:r>
          </a:p>
          <a:p>
            <a:pPr marL="342900" indent="-342900" algn="just">
              <a:spcBef>
                <a:spcPct val="20000"/>
              </a:spcBef>
            </a:pP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Se recomendara a la DIT que antes del día 09/05/2013  se realice la depuración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de los archivos mas críticos, con el fin que la maquina quede por debajo del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75% de espacio en disco. Para esto se le estará enviando el top  30 de los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archivos con mayor volumen de información.</a:t>
            </a:r>
          </a:p>
          <a:p>
            <a:pPr marL="342900" indent="-342900" algn="just">
              <a:spcBef>
                <a:spcPct val="20000"/>
              </a:spcBef>
            </a:pPr>
            <a:endParaRPr lang="es-MX" sz="2000" dirty="0">
              <a:solidFill>
                <a:srgbClr val="8BCE4B"/>
              </a:solidFill>
              <a:latin typeface="ApexSansExtraBoldT"/>
              <a:ea typeface="+mj-ea"/>
            </a:endParaRPr>
          </a:p>
          <a:p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pexSansBookT" pitchFamily="50" charset="0"/>
              <a:ea typeface="+mn-ea"/>
              <a:cs typeface="+mn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85800" y="807522"/>
            <a:ext cx="7772400" cy="141316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Temporada Transaccional</a:t>
            </a:r>
            <a:b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 (Mayo – Junio</a:t>
            </a:r>
            <a:r>
              <a:rPr kumimoji="0" lang="es-ES" sz="3800" b="0" i="0" u="none" strike="noStrike" kern="1200" cap="none" spc="0" normalizeH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 </a:t>
            </a: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2013)</a:t>
            </a:r>
            <a:br>
              <a:rPr kumimoji="0" lang="es-CO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br>
              <a:rPr kumimoji="0" lang="es-CO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endParaRPr kumimoji="0" lang="es-CO" sz="3800" b="0" i="0" u="none" strike="noStrike" kern="1200" cap="none" spc="0" normalizeH="0" baseline="0" noProof="0" dirty="0">
              <a:ln>
                <a:noFill/>
              </a:ln>
              <a:solidFill>
                <a:srgbClr val="8BCE4B"/>
              </a:solidFill>
              <a:effectLst/>
              <a:uLnTx/>
              <a:uFillTx/>
              <a:latin typeface="ApexSansExtraBoldT"/>
              <a:ea typeface="+mj-ea"/>
              <a:cs typeface="ApexSansExtraBold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5800" y="807522"/>
            <a:ext cx="7772400" cy="141316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Temporada Transaccional</a:t>
            </a:r>
            <a:b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 (Mayo – Junio</a:t>
            </a:r>
            <a:r>
              <a:rPr kumimoji="0" lang="es-ES" sz="3800" b="0" i="0" u="none" strike="noStrike" kern="1200" cap="none" spc="0" normalizeH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 </a:t>
            </a: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2013)</a:t>
            </a:r>
            <a:br>
              <a:rPr kumimoji="0" lang="es-CO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br>
              <a:rPr kumimoji="0" lang="es-CO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endParaRPr kumimoji="0" lang="es-CO" sz="3800" b="0" i="0" u="none" strike="noStrike" kern="1200" cap="none" spc="0" normalizeH="0" baseline="0" noProof="0" dirty="0">
              <a:ln>
                <a:noFill/>
              </a:ln>
              <a:solidFill>
                <a:srgbClr val="8BCE4B"/>
              </a:solidFill>
              <a:effectLst/>
              <a:uLnTx/>
              <a:uFillTx/>
              <a:latin typeface="ApexSansExtraBoldT"/>
              <a:ea typeface="+mj-ea"/>
              <a:cs typeface="ApexSansExtraBoldT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199" y="1733798"/>
            <a:ext cx="8473045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>
              <a:spcBef>
                <a:spcPct val="20000"/>
              </a:spcBef>
            </a:pPr>
            <a:r>
              <a:rPr lang="es-CO" sz="2000" dirty="0">
                <a:solidFill>
                  <a:srgbClr val="8BCE4B"/>
                </a:solidFill>
                <a:latin typeface="ApexSansExtraBoldT"/>
                <a:ea typeface="+mj-ea"/>
              </a:rPr>
              <a:t>SOFTWARE: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Re-programar cualquier implementación o ajuste en el ambiente de producción a nivel de aplicación y datos, que pueda impactar en cualquier grado los procesos de Canje y Compensación.</a:t>
            </a:r>
          </a:p>
          <a:p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Esta coordinación no enviará cambios de software que afecten el ambiente de producción, con el fin de asegurar la disponibilidad y estabilidad del sistema 7x24.</a:t>
            </a:r>
          </a:p>
          <a:p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es-MX" sz="2000" dirty="0">
              <a:solidFill>
                <a:srgbClr val="8BCE4B"/>
              </a:solidFill>
              <a:latin typeface="ApexSansExtraBoldT"/>
              <a:ea typeface="+mj-ea"/>
            </a:endParaRPr>
          </a:p>
          <a:p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pexSansBookT" pitchFamily="50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685800" y="807522"/>
            <a:ext cx="7772400" cy="141316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Temporada Transaccional</a:t>
            </a:r>
            <a:b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 (Mayo 2013)</a:t>
            </a:r>
            <a:br>
              <a:rPr kumimoji="0" lang="es-CO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br>
              <a:rPr kumimoji="0" lang="es-CO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endParaRPr kumimoji="0" lang="es-CO" sz="3800" b="0" i="0" u="none" strike="noStrike" kern="1200" cap="none" spc="0" normalizeH="0" baseline="0" noProof="0" dirty="0">
              <a:ln>
                <a:noFill/>
              </a:ln>
              <a:solidFill>
                <a:srgbClr val="8BCE4B"/>
              </a:solidFill>
              <a:effectLst/>
              <a:uLnTx/>
              <a:uFillTx/>
              <a:latin typeface="ApexSansExtraBoldT"/>
              <a:ea typeface="+mj-ea"/>
              <a:cs typeface="ApexSansExtraBoldT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57199" y="1733798"/>
            <a:ext cx="8473045" cy="66527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s-MX" sz="2000" dirty="0">
                <a:solidFill>
                  <a:srgbClr val="8BCE4B"/>
                </a:solidFill>
                <a:latin typeface="ApexSansExtraBoldT"/>
                <a:ea typeface="+mj-ea"/>
              </a:rPr>
              <a:t>Tiempos Estimados Procesos C&amp;C 2012 VS 2013</a:t>
            </a:r>
          </a:p>
          <a:p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pexSansBookT" pitchFamily="50" charset="0"/>
              <a:ea typeface="+mn-ea"/>
              <a:cs typeface="+mn-cs"/>
            </a:endParaRPr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315432"/>
            <a:ext cx="8229600" cy="109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5800" y="807522"/>
            <a:ext cx="7772400" cy="141316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Temporada Transaccional</a:t>
            </a:r>
            <a:b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 (Mayo – Junio 2013)</a:t>
            </a:r>
            <a:br>
              <a:rPr kumimoji="0" lang="es-CO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br>
              <a:rPr kumimoji="0" lang="es-CO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endParaRPr kumimoji="0" lang="es-CO" sz="3800" b="0" i="0" u="none" strike="noStrike" kern="1200" cap="none" spc="0" normalizeH="0" baseline="0" noProof="0" dirty="0">
              <a:ln>
                <a:noFill/>
              </a:ln>
              <a:solidFill>
                <a:srgbClr val="8BCE4B"/>
              </a:solidFill>
              <a:effectLst/>
              <a:uLnTx/>
              <a:uFillTx/>
              <a:latin typeface="ApexSansExtraBoldT"/>
              <a:ea typeface="+mj-ea"/>
              <a:cs typeface="ApexSansExtraBoldT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199" y="1733798"/>
            <a:ext cx="8473045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>
              <a:spcBef>
                <a:spcPct val="20000"/>
              </a:spcBef>
            </a:pPr>
            <a:r>
              <a:rPr lang="es-CO" sz="2000" dirty="0">
                <a:solidFill>
                  <a:srgbClr val="8BCE4B"/>
                </a:solidFill>
                <a:latin typeface="ApexSansExtraBoldT"/>
                <a:ea typeface="+mj-ea"/>
              </a:rPr>
              <a:t>SOPORTE TÉCNICO: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Por parte de esta coordinación estaremos disponibles  7X24 a cualquier eventualidad con el fin de brindar el soporte técnico requerido garantizando el correcto procesamiento de los aplicativos de C&amp;C.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es-MX" sz="2000" dirty="0">
              <a:solidFill>
                <a:srgbClr val="8BCE4B"/>
              </a:solidFill>
              <a:latin typeface="ApexSansExtraBoldT"/>
              <a:ea typeface="+mj-ea"/>
            </a:endParaRPr>
          </a:p>
          <a:p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pexSansBookT" pitchFamily="50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5800" y="807522"/>
            <a:ext cx="7772400" cy="141316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Temporada Transaccional</a:t>
            </a:r>
            <a:b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 (Mayo – Junio 2013)</a:t>
            </a:r>
            <a:br>
              <a:rPr kumimoji="0" lang="es-CO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br>
              <a:rPr kumimoji="0" lang="es-CO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endParaRPr kumimoji="0" lang="es-CO" sz="3800" b="0" i="0" u="none" strike="noStrike" kern="1200" cap="none" spc="0" normalizeH="0" baseline="0" noProof="0" dirty="0">
              <a:ln>
                <a:noFill/>
              </a:ln>
              <a:solidFill>
                <a:srgbClr val="8BCE4B"/>
              </a:solidFill>
              <a:effectLst/>
              <a:uLnTx/>
              <a:uFillTx/>
              <a:latin typeface="ApexSansExtraBoldT"/>
              <a:ea typeface="+mj-ea"/>
              <a:cs typeface="ApexSansExtraBoldT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199" y="1733798"/>
            <a:ext cx="8473045" cy="1365662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>
              <a:spcBef>
                <a:spcPct val="20000"/>
              </a:spcBef>
            </a:pPr>
            <a:r>
              <a:rPr lang="es-CO" sz="2000" dirty="0">
                <a:solidFill>
                  <a:srgbClr val="8BCE4B"/>
                </a:solidFill>
                <a:latin typeface="ApexSansExtraBoldT"/>
                <a:ea typeface="+mj-ea"/>
              </a:rPr>
              <a:t>SOPORTE DIAS DE TEMPORADA ALTA: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Los siguientes funcionarios realizaran el soporte presencial en las instalaciones de </a:t>
            </a:r>
            <a:r>
              <a:rPr lang="es-CO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Credibanco</a:t>
            </a:r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 en el evento de requerirse: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es-MX" sz="2000" dirty="0">
              <a:solidFill>
                <a:srgbClr val="8BCE4B"/>
              </a:solidFill>
              <a:latin typeface="ApexSansExtraBoldT"/>
              <a:ea typeface="+mj-ea"/>
            </a:endParaRPr>
          </a:p>
          <a:p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pexSansBookT" pitchFamily="50" charset="0"/>
              <a:ea typeface="+mn-ea"/>
              <a:cs typeface="+mn-cs"/>
            </a:endParaRPr>
          </a:p>
        </p:txBody>
      </p:sp>
      <p:graphicFrame>
        <p:nvGraphicFramePr>
          <p:cNvPr id="6" name="Group 51"/>
          <p:cNvGraphicFramePr>
            <a:graphicFrameLocks noGrp="1"/>
          </p:cNvGraphicFramePr>
          <p:nvPr>
            <p:ph sz="half" idx="4294967295"/>
          </p:nvPr>
        </p:nvGraphicFramePr>
        <p:xfrm>
          <a:off x="611188" y="3284538"/>
          <a:ext cx="8083550" cy="1641158"/>
        </p:xfrm>
        <a:graphic>
          <a:graphicData uri="http://schemas.openxmlformats.org/drawingml/2006/table">
            <a:tbl>
              <a:tblPr/>
              <a:tblGrid>
                <a:gridCol w="19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s-MX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NOMBRE FUNCIONARIO</a:t>
                      </a:r>
                      <a:endParaRPr lang="es-E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exSansBookT" pitchFamily="50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s-MX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CARGO </a:t>
                      </a:r>
                      <a:endParaRPr lang="es-E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exSansBookT" pitchFamily="50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s-MX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TELEFONO</a:t>
                      </a:r>
                      <a:endParaRPr lang="es-E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exSansBookT" pitchFamily="50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s-MX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FECHA SOPORTE</a:t>
                      </a:r>
                      <a:endParaRPr lang="es-E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exSansBookT" pitchFamily="50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s-MX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Jorge Cercado</a:t>
                      </a:r>
                      <a:endParaRPr lang="es-E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exSansBookT" pitchFamily="50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s-MX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Coordinador</a:t>
                      </a:r>
                      <a:endParaRPr lang="es-E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exSansBookT" pitchFamily="50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s-MX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310 5581798</a:t>
                      </a:r>
                      <a:endParaRPr lang="es-E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exSansBookT" pitchFamily="50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s-MX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7x24</a:t>
                      </a:r>
                      <a:endParaRPr lang="es-E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exSansBookT" pitchFamily="50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s-MX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Gilberto Vargas</a:t>
                      </a:r>
                      <a:endParaRPr lang="es-E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exSansBookT" pitchFamily="50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s-MX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Analista de Sistemas</a:t>
                      </a:r>
                      <a:endParaRPr lang="es-E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exSansBookT" pitchFamily="50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s-ES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321 2414432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7x24</a:t>
                      </a:r>
                      <a:endParaRPr lang="es-E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exSansBookT" pitchFamily="50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s-ES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Andrés Silva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Analista de Sistemas</a:t>
                      </a:r>
                      <a:endParaRPr lang="es-E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exSansBookT" pitchFamily="50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s-ES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300 4342792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exSansBookT" pitchFamily="50" charset="0"/>
                          <a:ea typeface="+mn-ea"/>
                          <a:cs typeface="+mn-cs"/>
                        </a:rPr>
                        <a:t>7x24</a:t>
                      </a:r>
                      <a:endParaRPr lang="es-E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exSansBookT" pitchFamily="50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5800" y="807522"/>
            <a:ext cx="7772400" cy="141316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Temporada Transaccional</a:t>
            </a:r>
            <a:b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r>
              <a:rPr kumimoji="0" lang="es-ES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  <a:t> (Mayo 2013)</a:t>
            </a:r>
            <a:br>
              <a:rPr kumimoji="0" lang="es-CO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br>
              <a:rPr kumimoji="0" lang="es-CO" sz="3800" b="0" i="0" u="none" strike="noStrike" kern="1200" cap="none" spc="0" normalizeH="0" baseline="0" noProof="0" dirty="0">
                <a:ln>
                  <a:noFill/>
                </a:ln>
                <a:solidFill>
                  <a:srgbClr val="8BCE4B"/>
                </a:solidFill>
                <a:effectLst/>
                <a:uLnTx/>
                <a:uFillTx/>
                <a:latin typeface="ApexSansExtraBoldT"/>
                <a:ea typeface="+mj-ea"/>
                <a:cs typeface="ApexSansExtraBoldT"/>
              </a:rPr>
            </a:br>
            <a:endParaRPr kumimoji="0" lang="es-CO" sz="3800" b="0" i="0" u="none" strike="noStrike" kern="1200" cap="none" spc="0" normalizeH="0" baseline="0" noProof="0" dirty="0">
              <a:ln>
                <a:noFill/>
              </a:ln>
              <a:solidFill>
                <a:srgbClr val="8BCE4B"/>
              </a:solidFill>
              <a:effectLst/>
              <a:uLnTx/>
              <a:uFillTx/>
              <a:latin typeface="ApexSansExtraBoldT"/>
              <a:ea typeface="+mj-ea"/>
              <a:cs typeface="ApexSansExtraBoldT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199" y="1733798"/>
            <a:ext cx="8473045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s-CO" sz="2000" dirty="0">
                <a:solidFill>
                  <a:srgbClr val="8BCE4B"/>
                </a:solidFill>
                <a:latin typeface="ApexSansExtraBoldT"/>
                <a:ea typeface="+mj-ea"/>
              </a:rPr>
              <a:t>RECOMENDACIONES: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419100" indent="-419100">
              <a:buFontTx/>
              <a:buAutoNum type="arabicPeriod"/>
            </a:pP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No se realizaran cambios de alto impacto sobre el software y las bases de datos que afecten la correcta operación de los procesos de canje y compensación durante este fin de semana.</a:t>
            </a:r>
          </a:p>
          <a:p>
            <a:pPr marL="419100" indent="-419100"/>
            <a:endParaRPr lang="es-ES_tradnl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420688" lvl="1" indent="-419100">
              <a:buFont typeface="Arial" charset="0"/>
              <a:buAutoNum type="arabicPeriod" startAt="2"/>
            </a:pP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ApexSansBookT" pitchFamily="50" charset="0"/>
              </a:rPr>
              <a:t>Solo se realizaran cambios al software y a las bases de datos, de aquellos que estén debidamente autorizados por la Dirección de Sistemas II y la Gerencia de Sistemas.</a:t>
            </a:r>
          </a:p>
          <a:p>
            <a:pPr marL="342900" indent="-342900" algn="just">
              <a:spcBef>
                <a:spcPct val="20000"/>
              </a:spcBef>
            </a:pPr>
            <a:endParaRPr lang="es-MX" sz="2000" dirty="0">
              <a:solidFill>
                <a:srgbClr val="8BCE4B"/>
              </a:solidFill>
              <a:latin typeface="ApexSansExtraBoldT"/>
              <a:ea typeface="+mj-ea"/>
            </a:endParaRPr>
          </a:p>
          <a:p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pexSansBookT" pitchFamily="50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pexSansBookT" pitchFamily="50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ad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apositivas de cuerpo principa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tras diapositivas de cuerp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iapositiva 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684</Words>
  <Application>Microsoft Office PowerPoint</Application>
  <PresentationFormat>Presentación en pantalla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10</vt:i4>
      </vt:variant>
    </vt:vector>
  </HeadingPairs>
  <TitlesOfParts>
    <vt:vector size="24" baseType="lpstr">
      <vt:lpstr>ApexSansBoldItalicT</vt:lpstr>
      <vt:lpstr>ApexSansBookItalicST</vt:lpstr>
      <vt:lpstr>ApexSansBookItalicT</vt:lpstr>
      <vt:lpstr>ApexSansBookT</vt:lpstr>
      <vt:lpstr>ApexSansExtraBoldT</vt:lpstr>
      <vt:lpstr>ApexSansMediumItalicT</vt:lpstr>
      <vt:lpstr>ApexSansMediumST</vt:lpstr>
      <vt:lpstr>ApexSansMediumT</vt:lpstr>
      <vt:lpstr>Arial</vt:lpstr>
      <vt:lpstr>Calibri</vt:lpstr>
      <vt:lpstr>Portadas</vt:lpstr>
      <vt:lpstr>Diapositivas de cuerpo principales</vt:lpstr>
      <vt:lpstr>Otras diapositivas de cuerpo</vt:lpstr>
      <vt:lpstr>Diapositiva final</vt:lpstr>
      <vt:lpstr>Temporada Mayo 2013 Canje y Compensación</vt:lpstr>
      <vt:lpstr>Aviso legal</vt:lpstr>
      <vt:lpstr>Temporada Transaccional  (Mayo – Junio 2013)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Macintosh</dc:creator>
  <cp:lastModifiedBy>LUZ ADRIANA MORENO CARDOZO</cp:lastModifiedBy>
  <cp:revision>103</cp:revision>
  <dcterms:created xsi:type="dcterms:W3CDTF">2013-03-18T16:00:13Z</dcterms:created>
  <dcterms:modified xsi:type="dcterms:W3CDTF">2023-06-15T14:10:22Z</dcterms:modified>
</cp:coreProperties>
</file>