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DD286B-9B62-42D4-ADE7-197BEA8E9336}">
  <a:tblStyle styleId="{5ADD286B-9B62-42D4-ADE7-197BEA8E9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449b1cc4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449b1cc4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449b1cc4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449b1cc4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449b1cc4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449b1cc4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449b1cc4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449b1cc4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449b1cc4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449b1cc4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449b1cc4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449b1cc4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455cda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455cda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455cdad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455cdad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455cdadf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455cdadf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455cdadf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455cdadf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449b1cc4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449b1cc4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455cdadf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455cdadf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455cdadf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455cdadf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455cdadf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455cdadf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455cdadf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455cdadf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455cdadf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455cdadf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455cdadf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455cdadf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455cdadf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455cdadf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455cdadf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455cdadf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449b1cc4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449b1cc4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449b1cc4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449b1cc4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449b1cc4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449b1cc4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449b1cc48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449b1cc4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449b1cc4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449b1cc4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449b1cc4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449b1cc4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49b1cc4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49b1cc4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LuzButter/SE_Order_System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軟體工程專題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4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蕭傳原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411077009 林佑澤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410977038 吳宣萱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  </a:t>
            </a:r>
            <a:r>
              <a:rPr lang="zh-TW"/>
              <a:t>使用案例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67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使用案例圖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99" y="1074651"/>
            <a:ext cx="5747802" cy="37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使用案例說明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櫃檯人員：可更新、查看座位狀態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服務生：可點餐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廚房人員：可更新訂單狀態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雜工：可更新、查看座位狀態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經理：可檢查個數據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04  </a:t>
            </a:r>
            <a:r>
              <a:rPr lang="zh-TW"/>
              <a:t>系統模型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88" y="1152427"/>
            <a:ext cx="7045026" cy="36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05  </a:t>
            </a:r>
            <a:r>
              <a:rPr lang="zh-TW"/>
              <a:t>測試案例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職位選擇與登入畫面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75" y="1152425"/>
            <a:ext cx="3678872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547" y="1152425"/>
            <a:ext cx="3048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櫃檯入座與離座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60594" l="0" r="0" t="0"/>
          <a:stretch/>
        </p:blipFill>
        <p:spPr>
          <a:xfrm>
            <a:off x="368225" y="1304825"/>
            <a:ext cx="4666100" cy="8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66042" l="4048" r="3307" t="0"/>
          <a:stretch/>
        </p:blipFill>
        <p:spPr>
          <a:xfrm>
            <a:off x="311700" y="2470125"/>
            <a:ext cx="4817675" cy="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 rotWithShape="1">
          <a:blip r:embed="rId5">
            <a:alphaModFix/>
          </a:blip>
          <a:srcRect b="49432" l="6196" r="7855" t="5730"/>
          <a:stretch/>
        </p:blipFill>
        <p:spPr>
          <a:xfrm>
            <a:off x="368225" y="3576725"/>
            <a:ext cx="4666100" cy="8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>
            <a:off x="5292775" y="1304825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2140"/>
              <a:t>初始畫面</a:t>
            </a:r>
            <a:endParaRPr b="0" sz="2140"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5292775" y="2522700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261"/>
              <a:buNone/>
            </a:pPr>
            <a:r>
              <a:rPr b="0" lang="zh-TW" sz="2140"/>
              <a:t>選中桌號入座</a:t>
            </a:r>
            <a:endParaRPr b="0"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261"/>
              <a:buNone/>
            </a:pPr>
            <a:r>
              <a:rPr b="0" lang="zh-TW" sz="2140"/>
              <a:t>設定X桌為使用中</a:t>
            </a:r>
            <a:endParaRPr b="0" sz="2140"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5292775" y="3658650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261"/>
              <a:buNone/>
            </a:pPr>
            <a:r>
              <a:rPr b="0" lang="zh-TW" sz="2140"/>
              <a:t>離座</a:t>
            </a:r>
            <a:endParaRPr b="0"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261"/>
              <a:buNone/>
            </a:pPr>
            <a:r>
              <a:rPr b="0" lang="zh-TW" sz="2140"/>
              <a:t>設定X桌為未清理</a:t>
            </a:r>
            <a:endParaRPr b="0" sz="214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後台回報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26761" t="0"/>
          <a:stretch/>
        </p:blipFill>
        <p:spPr>
          <a:xfrm>
            <a:off x="194800" y="1624025"/>
            <a:ext cx="3564425" cy="24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/>
          <p:nvPr/>
        </p:nvSpPr>
        <p:spPr>
          <a:xfrm>
            <a:off x="339300" y="3250325"/>
            <a:ext cx="2707500" cy="386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4213850" y="3089975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2140"/>
              <a:t>後端回報更改狀態</a:t>
            </a:r>
            <a:endParaRPr b="0" sz="21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桌號選擇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50" y="1152425"/>
            <a:ext cx="3489675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>
            <p:ph type="title"/>
          </p:nvPr>
        </p:nvSpPr>
        <p:spPr>
          <a:xfrm>
            <a:off x="3938825" y="1152425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261"/>
              <a:buNone/>
            </a:pPr>
            <a:r>
              <a:rPr b="0" lang="zh-TW" sz="2140"/>
              <a:t>桌號選擇介面</a:t>
            </a:r>
            <a:endParaRPr b="0"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2482"/>
              <a:buNone/>
            </a:pPr>
            <a:r>
              <a:rPr b="0" lang="zh-TW" sz="1584"/>
              <a:t>沿用至之後的各個職位</a:t>
            </a:r>
            <a:endParaRPr b="0" sz="158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目錄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862" y="1114800"/>
            <a:ext cx="3686275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55475" y="1476275"/>
            <a:ext cx="197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861A2"/>
                </a:solidFill>
                <a:latin typeface="Open Sans"/>
                <a:ea typeface="Open Sans"/>
                <a:cs typeface="Open Sans"/>
                <a:sym typeface="Open Sans"/>
              </a:rPr>
              <a:t>01  風險評估</a:t>
            </a:r>
            <a:endParaRPr b="1" sz="2400">
              <a:solidFill>
                <a:srgbClr val="3861A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467050" y="3917513"/>
            <a:ext cx="197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05  </a:t>
            </a:r>
            <a:r>
              <a:rPr b="1" lang="zh-TW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測試案例</a:t>
            </a:r>
            <a:endParaRPr b="1"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467050" y="1476275"/>
            <a:ext cx="197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03  </a:t>
            </a:r>
            <a:r>
              <a:rPr b="1" lang="zh-TW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使用案例</a:t>
            </a:r>
            <a:endParaRPr b="1"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55475" y="3917525"/>
            <a:ext cx="197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02  </a:t>
            </a:r>
            <a:r>
              <a:rPr b="1" lang="zh-TW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專案規劃</a:t>
            </a:r>
            <a:endParaRPr b="1"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467050" y="2696888"/>
            <a:ext cx="197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861A2"/>
                </a:solidFill>
                <a:latin typeface="Open Sans"/>
                <a:ea typeface="Open Sans"/>
                <a:cs typeface="Open Sans"/>
                <a:sym typeface="Open Sans"/>
              </a:rPr>
              <a:t>04  系統模型</a:t>
            </a:r>
            <a:endParaRPr b="1" sz="2400">
              <a:solidFill>
                <a:srgbClr val="3861A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服務生介面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500"/>
            <a:ext cx="3281300" cy="325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951" y="1227500"/>
            <a:ext cx="3235342" cy="32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>
            <p:ph type="title"/>
          </p:nvPr>
        </p:nvSpPr>
        <p:spPr>
          <a:xfrm>
            <a:off x="3433700" y="1227500"/>
            <a:ext cx="21633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b="0" lang="zh-TW" sz="1840"/>
              <a:t>選擇餐點</a:t>
            </a:r>
            <a:endParaRPr b="0"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b="0" lang="zh-TW" sz="1840"/>
              <a:t>(不同餐點分類</a:t>
            </a:r>
            <a:endParaRPr b="0"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b="0" lang="zh-TW" sz="1840"/>
              <a:t>與之下拉式選單)</a:t>
            </a:r>
            <a:endParaRPr b="0" sz="1840"/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3433700" y="3537725"/>
            <a:ext cx="21633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b="0" lang="zh-TW" sz="1840"/>
              <a:t>送出</a:t>
            </a:r>
            <a:r>
              <a:rPr b="0" lang="zh-TW" sz="1840"/>
              <a:t>餐點</a:t>
            </a:r>
            <a:endParaRPr b="0" sz="1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b="0" lang="zh-TW" sz="1840"/>
              <a:t>(</a:t>
            </a:r>
            <a:r>
              <a:rPr b="0" lang="zh-TW" sz="1840"/>
              <a:t>傳入各桌訂單</a:t>
            </a:r>
            <a:r>
              <a:rPr b="0" lang="zh-TW" sz="1840"/>
              <a:t>)</a:t>
            </a:r>
            <a:endParaRPr b="0" sz="18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後台回報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5" y="1304825"/>
            <a:ext cx="4496525" cy="30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/>
          <p:nvPr/>
        </p:nvSpPr>
        <p:spPr>
          <a:xfrm>
            <a:off x="637850" y="3901725"/>
            <a:ext cx="3311400" cy="24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type="title"/>
          </p:nvPr>
        </p:nvSpPr>
        <p:spPr>
          <a:xfrm>
            <a:off x="5170625" y="3714250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2140"/>
              <a:t>後端回報</a:t>
            </a:r>
            <a:r>
              <a:rPr b="0" lang="zh-TW" sz="2140"/>
              <a:t>增加訂單品項</a:t>
            </a:r>
            <a:endParaRPr b="0" sz="214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廚師介面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250"/>
            <a:ext cx="3308904" cy="32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000" y="1218250"/>
            <a:ext cx="3256301" cy="32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>
            <p:ph type="title"/>
          </p:nvPr>
        </p:nvSpPr>
        <p:spPr>
          <a:xfrm>
            <a:off x="3620600" y="1218250"/>
            <a:ext cx="1955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zh-TW" sz="1626"/>
              <a:t>廚師確認訂單</a:t>
            </a:r>
            <a:endParaRPr b="0" sz="1626"/>
          </a:p>
        </p:txBody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3620600" y="3365625"/>
            <a:ext cx="1955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zh-TW" sz="1626"/>
              <a:t>出菜</a:t>
            </a:r>
            <a:endParaRPr b="0" sz="1626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zh-TW" sz="1626"/>
              <a:t>(清除訂單)</a:t>
            </a:r>
            <a:endParaRPr b="0" sz="1626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後台回報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425"/>
            <a:ext cx="4140300" cy="30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/>
          <p:nvPr/>
        </p:nvSpPr>
        <p:spPr>
          <a:xfrm>
            <a:off x="352850" y="4017075"/>
            <a:ext cx="3501300" cy="258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4572000" y="3567675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2140"/>
              <a:t>後端回報</a:t>
            </a:r>
            <a:r>
              <a:rPr b="0" lang="zh-TW" sz="2140"/>
              <a:t>清空訂單</a:t>
            </a:r>
            <a:endParaRPr b="0" sz="214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雜工介面</a:t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270850" cy="32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>
            <p:ph type="title"/>
          </p:nvPr>
        </p:nvSpPr>
        <p:spPr>
          <a:xfrm>
            <a:off x="3657400" y="1152425"/>
            <a:ext cx="3539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2140"/>
              <a:t>雜工檢視各桌使用狀態</a:t>
            </a:r>
            <a:endParaRPr b="0"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584"/>
              <a:t>分為 Empty, Serving, Dirty</a:t>
            </a:r>
            <a:endParaRPr b="0" sz="158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584"/>
              <a:t>可使各桌狀態改回 Empty</a:t>
            </a:r>
            <a:endParaRPr b="0" sz="1584"/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4">
            <a:alphaModFix/>
          </a:blip>
          <a:srcRect b="46081" l="4962" r="59179" t="11258"/>
          <a:stretch/>
        </p:blipFill>
        <p:spPr>
          <a:xfrm>
            <a:off x="7077400" y="2422825"/>
            <a:ext cx="1476700" cy="17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後台回報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5588"/>
            <a:ext cx="3366100" cy="23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>
            <p:ph type="title"/>
          </p:nvPr>
        </p:nvSpPr>
        <p:spPr>
          <a:xfrm>
            <a:off x="4071350" y="2947475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2140"/>
              <a:t>後端回報</a:t>
            </a:r>
            <a:r>
              <a:rPr b="0" lang="zh-TW" sz="2140"/>
              <a:t>更改狀態</a:t>
            </a:r>
            <a:endParaRPr b="0" sz="214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結束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72675"/>
            <a:ext cx="4666100" cy="22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>
            <p:ph type="title"/>
          </p:nvPr>
        </p:nvSpPr>
        <p:spPr>
          <a:xfrm>
            <a:off x="5082400" y="1522525"/>
            <a:ext cx="3539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261"/>
              <a:buNone/>
            </a:pPr>
            <a:r>
              <a:rPr b="0" lang="zh-TW" sz="2140"/>
              <a:t>最後更新成Empty的桌號</a:t>
            </a:r>
            <a:endParaRPr b="0"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261"/>
              <a:buNone/>
            </a:pPr>
            <a:r>
              <a:rPr b="0" lang="zh-TW" sz="2140"/>
              <a:t>重新出現在櫃檯</a:t>
            </a:r>
            <a:endParaRPr b="0" sz="214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1864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報告結束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rgbClr val="3D85C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https://github.com/LuzButter/SE_Order_System.git</a:t>
            </a:r>
            <a:endParaRPr sz="1600" u="sng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  </a:t>
            </a:r>
            <a:r>
              <a:rPr lang="zh-TW"/>
              <a:t>風險評估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  </a:t>
            </a:r>
            <a:r>
              <a:rPr lang="zh-TW"/>
              <a:t>風險評估 - 風險識別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572000" y="1761825"/>
            <a:ext cx="3413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成員間專業能力無法互補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專業能力不足無法完成專案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低估軟體撰寫的時間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系統連接發生問題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組員資訊不流通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軟體需求反覆變更</a:t>
            </a:r>
            <a:endParaRPr sz="18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675" y="1904325"/>
            <a:ext cx="2254801" cy="22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  風險評估 - </a:t>
            </a:r>
            <a:r>
              <a:rPr lang="zh-TW"/>
              <a:t>風險分析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{5ADD286B-9B62-42D4-ADE7-197BEA8E9336}</a:tableStyleId>
              </a:tblPr>
              <a:tblGrid>
                <a:gridCol w="3372100"/>
                <a:gridCol w="1971050"/>
                <a:gridCol w="189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accent3"/>
                          </a:solidFill>
                        </a:rPr>
                        <a:t>風險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accent3"/>
                          </a:solidFill>
                        </a:rPr>
                        <a:t>嚴重程度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accent3"/>
                          </a:solidFill>
                        </a:rPr>
                        <a:t>機率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成員間專業能力無法互補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專業能力不足無法完成專案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低估軟體撰寫的時間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系統連接發生問題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組員資訊不流通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軟體需求反覆變更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中度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  風險評估 - </a:t>
            </a:r>
            <a:r>
              <a:rPr lang="zh-TW"/>
              <a:t>風險規劃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{5ADD286B-9B62-42D4-ADE7-197BEA8E9336}</a:tableStyleId>
              </a:tblPr>
              <a:tblGrid>
                <a:gridCol w="3619500"/>
                <a:gridCol w="359960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accent3"/>
                          </a:solidFill>
                        </a:rPr>
                        <a:t>風險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accent3"/>
                          </a:solidFill>
                        </a:rPr>
                        <a:t>策略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成員間專業能力無法互補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互助學習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專業能力不足無法完成專案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互助學習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低估軟體撰寫的時間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能提早完成的東西盡量提早完成，以避免後面東西做不完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系統連接發生問題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廣泛查詢資料，事先提出備用的資料庫方案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組員資訊不流通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使用meeting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軟體需求反覆變更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事先協議出介面配置及功能的定義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  </a:t>
            </a:r>
            <a:r>
              <a:rPr lang="zh-TW"/>
              <a:t>專案規劃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任務、期間與相依圖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00" y="1152425"/>
            <a:ext cx="8092191" cy="36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人員任務分配表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78" y="1619925"/>
            <a:ext cx="83920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