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85" r:id="rId4"/>
    <p:sldId id="257" r:id="rId6"/>
    <p:sldId id="259" r:id="rId7"/>
    <p:sldId id="311" r:id="rId8"/>
    <p:sldId id="312" r:id="rId9"/>
    <p:sldId id="313" r:id="rId10"/>
    <p:sldId id="314" r:id="rId11"/>
    <p:sldId id="318" r:id="rId12"/>
    <p:sldId id="315" r:id="rId13"/>
    <p:sldId id="317" r:id="rId14"/>
    <p:sldId id="316" r:id="rId15"/>
    <p:sldId id="261" r:id="rId16"/>
    <p:sldId id="260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 userDrawn="1">
          <p15:clr>
            <a:srgbClr val="A4A3A4"/>
          </p15:clr>
        </p15:guide>
        <p15:guide id="2" pos="3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B0A2"/>
    <a:srgbClr val="2C6A80"/>
    <a:srgbClr val="9BD4CC"/>
    <a:srgbClr val="436982"/>
    <a:srgbClr val="6491B0"/>
    <a:srgbClr val="2F728B"/>
    <a:srgbClr val="307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3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064" y="-1146"/>
      </p:cViewPr>
      <p:guideLst>
        <p:guide orient="horz" pos="2169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8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B2EBA4CA-242C-40F2-AFC7-1AC6DDCAB43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BFD2A187-060C-48C8-A788-B4928D1A8C8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inpin heiti" charset="-122"/>
                <a:ea typeface="inpin heiti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807805" y="672624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inpin heiti" charset="-122"/>
                <a:ea typeface="inpin heiti" charset="-122"/>
              </a:defRPr>
            </a:lvl1pPr>
            <a:lvl2pPr>
              <a:defRPr sz="2800" b="0" i="0">
                <a:latin typeface="inpin heiti" charset="-122"/>
                <a:ea typeface="inpin heiti" charset="-122"/>
              </a:defRPr>
            </a:lvl2pPr>
            <a:lvl3pPr>
              <a:defRPr sz="2400" b="0" i="0">
                <a:latin typeface="inpin heiti" charset="-122"/>
                <a:ea typeface="inpin heiti" charset="-122"/>
              </a:defRPr>
            </a:lvl3pPr>
            <a:lvl4pPr>
              <a:defRPr sz="2000" b="0" i="0">
                <a:latin typeface="inpin heiti" charset="-122"/>
                <a:ea typeface="inpin heiti" charset="-122"/>
              </a:defRPr>
            </a:lvl4pPr>
            <a:lvl5pPr>
              <a:defRPr sz="2000" b="0" i="0">
                <a:latin typeface="inpin heiti" charset="-122"/>
                <a:ea typeface="inpin heiti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5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91886" y="-1291771"/>
            <a:ext cx="1059542" cy="1059542"/>
          </a:xfrm>
          <a:prstGeom prst="rect">
            <a:avLst/>
          </a:prstGeom>
          <a:solidFill>
            <a:srgbClr val="4369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inpin heiti" charset="-122"/>
              <a:ea typeface="inpin heiti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57829" y="-1291771"/>
            <a:ext cx="1059542" cy="1059542"/>
          </a:xfrm>
          <a:prstGeom prst="rect">
            <a:avLst/>
          </a:prstGeom>
          <a:solidFill>
            <a:srgbClr val="6491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inpin heiti" charset="-122"/>
              <a:ea typeface="inpin heiti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Tm="5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9602" y="-921225"/>
            <a:ext cx="11136187" cy="8047838"/>
            <a:chOff x="569602" y="-921225"/>
            <a:chExt cx="11136187" cy="8047838"/>
          </a:xfrm>
        </p:grpSpPr>
        <p:sp>
          <p:nvSpPr>
            <p:cNvPr id="18" name="椭圆 17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0" y="1480458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4360" y="2603559"/>
            <a:ext cx="10342880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436982"/>
                </a:solidFill>
                <a:cs typeface="+mn-ea"/>
                <a:sym typeface="+mn-lt"/>
              </a:rPr>
              <a:t>智能家居远程控制系统</a:t>
            </a:r>
            <a:endParaRPr lang="zh-CN" altLang="en-US" sz="8000" b="1" dirty="0">
              <a:solidFill>
                <a:srgbClr val="436982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71709" y="3722918"/>
            <a:ext cx="8919034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Remote control system of smart home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51610" y="4500938"/>
            <a:ext cx="375409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6491B0"/>
                </a:solidFill>
                <a:cs typeface="+mn-ea"/>
                <a:sym typeface="+mn-lt"/>
              </a:rPr>
              <a:t>贾晨艳</a:t>
            </a:r>
            <a:r>
              <a:rPr lang="en-US" altLang="zh-CN" sz="1600" dirty="0">
                <a:solidFill>
                  <a:srgbClr val="6491B0"/>
                </a:solidFill>
                <a:cs typeface="+mn-ea"/>
                <a:sym typeface="+mn-lt"/>
              </a:rPr>
              <a:t> </a:t>
            </a:r>
            <a:r>
              <a:rPr lang="zh-CN" altLang="en-US" sz="1600" dirty="0">
                <a:solidFill>
                  <a:srgbClr val="6491B0"/>
                </a:solidFill>
                <a:cs typeface="+mn-ea"/>
                <a:sym typeface="+mn-lt"/>
              </a:rPr>
              <a:t>葛相怡</a:t>
            </a:r>
            <a:endParaRPr lang="zh-CN" altLang="en-US" sz="1600" dirty="0">
              <a:solidFill>
                <a:srgbClr val="6491B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5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4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47" tmFilter="0, 0; 0.125,0.2665; 0.25,0.4; 0.375,0.465; 0.5,0.5;  0.625,0.535; 0.75,0.6; 0.875,0.7335; 1,1">
                                          <p:stCondLst>
                                            <p:cond delay="74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3" tmFilter="0, 0; 0.125,0.2665; 0.25,0.4; 0.375,0.465; 0.5,0.5;  0.625,0.535; 0.75,0.6; 0.875,0.7335; 1,1">
                                          <p:stCondLst>
                                            <p:cond delay="14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85" tmFilter="0, 0; 0.125,0.2665; 0.25,0.4; 0.375,0.465; 0.5,0.5;  0.625,0.535; 0.75,0.6; 0.875,0.7335; 1,1">
                                          <p:stCondLst>
                                            <p:cond delay="18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9">
                                          <p:stCondLst>
                                            <p:cond delay="7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87" decel="50000">
                                          <p:stCondLst>
                                            <p:cond delay="76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9">
                                          <p:stCondLst>
                                            <p:cond delay="14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87" decel="50000">
                                          <p:stCondLst>
                                            <p:cond delay="15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9">
                                          <p:stCondLst>
                                            <p:cond delay="184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87" decel="50000">
                                          <p:stCondLst>
                                            <p:cond delay="18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9">
                                          <p:stCondLst>
                                            <p:cond delay="20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87" decel="50000">
                                          <p:stCondLst>
                                            <p:cond delay="20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5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 rot="2837432">
            <a:off x="-1737692" y="-1044422"/>
            <a:ext cx="4226169" cy="3054144"/>
            <a:chOff x="569602" y="-921225"/>
            <a:chExt cx="11136187" cy="8047838"/>
          </a:xfrm>
        </p:grpSpPr>
        <p:sp>
          <p:nvSpPr>
            <p:cNvPr id="42" name="椭圆 41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56" name="椭圆 55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7" name="Oval 45"/>
          <p:cNvSpPr>
            <a:spLocks noChangeAspect="1"/>
          </p:cNvSpPr>
          <p:nvPr/>
        </p:nvSpPr>
        <p:spPr>
          <a:xfrm>
            <a:off x="3492822" y="2484016"/>
            <a:ext cx="1935595" cy="1935595"/>
          </a:xfrm>
          <a:prstGeom prst="ellipse">
            <a:avLst/>
          </a:prstGeom>
          <a:solidFill>
            <a:srgbClr val="30748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Oval 50"/>
          <p:cNvSpPr>
            <a:spLocks noChangeAspect="1"/>
          </p:cNvSpPr>
          <p:nvPr/>
        </p:nvSpPr>
        <p:spPr>
          <a:xfrm>
            <a:off x="5008526" y="2484016"/>
            <a:ext cx="1935595" cy="1935595"/>
          </a:xfrm>
          <a:prstGeom prst="ellipse">
            <a:avLst/>
          </a:prstGeom>
          <a:solidFill>
            <a:srgbClr val="2EB0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65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Oval 52"/>
          <p:cNvSpPr>
            <a:spLocks noChangeAspect="1"/>
          </p:cNvSpPr>
          <p:nvPr/>
        </p:nvSpPr>
        <p:spPr>
          <a:xfrm>
            <a:off x="6524230" y="2484016"/>
            <a:ext cx="1935595" cy="1935595"/>
          </a:xfrm>
          <a:prstGeom prst="ellipse">
            <a:avLst/>
          </a:prstGeom>
          <a:solidFill>
            <a:srgbClr val="30748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65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0" name="Elbow Connector 54"/>
          <p:cNvCxnSpPr/>
          <p:nvPr/>
        </p:nvCxnSpPr>
        <p:spPr>
          <a:xfrm flipH="1" flipV="1">
            <a:off x="3354564" y="1735870"/>
            <a:ext cx="1088824" cy="749961"/>
          </a:xfrm>
          <a:prstGeom prst="bentConnector3">
            <a:avLst>
              <a:gd name="adj1" fmla="val -505"/>
            </a:avLst>
          </a:prstGeom>
          <a:noFill/>
          <a:ln w="19050" cap="flat" cmpd="sng" algn="ctr">
            <a:solidFill>
              <a:srgbClr val="262626">
                <a:lumMod val="75000"/>
                <a:lumOff val="25000"/>
              </a:srgbClr>
            </a:solidFill>
            <a:prstDash val="sysDot"/>
            <a:headEnd type="oval"/>
            <a:tailEnd type="triangle"/>
          </a:ln>
          <a:effectLst/>
        </p:spPr>
      </p:cxnSp>
      <p:grpSp>
        <p:nvGrpSpPr>
          <p:cNvPr id="61" name="Group 55"/>
          <p:cNvGrpSpPr/>
          <p:nvPr/>
        </p:nvGrpSpPr>
        <p:grpSpPr>
          <a:xfrm>
            <a:off x="5618671" y="3066969"/>
            <a:ext cx="715304" cy="769688"/>
            <a:chOff x="1066800" y="2373312"/>
            <a:chExt cx="271462" cy="292100"/>
          </a:xfrm>
          <a:solidFill>
            <a:srgbClr val="FFFFFF"/>
          </a:solidFill>
        </p:grpSpPr>
        <p:sp>
          <p:nvSpPr>
            <p:cNvPr id="62" name="Oval 213"/>
            <p:cNvSpPr>
              <a:spLocks noChangeArrowheads="1"/>
            </p:cNvSpPr>
            <p:nvPr/>
          </p:nvSpPr>
          <p:spPr bwMode="auto">
            <a:xfrm>
              <a:off x="1152525" y="2373312"/>
              <a:ext cx="95250" cy="93663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Freeform 214"/>
            <p:cNvSpPr>
              <a:spLocks noEditPoints="1"/>
            </p:cNvSpPr>
            <p:nvPr/>
          </p:nvSpPr>
          <p:spPr bwMode="auto">
            <a:xfrm>
              <a:off x="1116013" y="2481262"/>
              <a:ext cx="165100" cy="109538"/>
            </a:xfrm>
            <a:custGeom>
              <a:avLst/>
              <a:gdLst/>
              <a:ahLst/>
              <a:cxnLst>
                <a:cxn ang="0">
                  <a:pos x="44" y="33"/>
                </a:cxn>
                <a:cxn ang="0">
                  <a:pos x="37" y="40"/>
                </a:cxn>
                <a:cxn ang="0">
                  <a:pos x="36" y="40"/>
                </a:cxn>
                <a:cxn ang="0">
                  <a:pos x="35" y="40"/>
                </a:cxn>
                <a:cxn ang="0">
                  <a:pos x="28" y="33"/>
                </a:cxn>
                <a:cxn ang="0">
                  <a:pos x="27" y="31"/>
                </a:cxn>
                <a:cxn ang="0">
                  <a:pos x="31" y="14"/>
                </a:cxn>
                <a:cxn ang="0">
                  <a:pos x="31" y="12"/>
                </a:cxn>
                <a:cxn ang="0">
                  <a:pos x="31" y="9"/>
                </a:cxn>
                <a:cxn ang="0">
                  <a:pos x="32" y="7"/>
                </a:cxn>
                <a:cxn ang="0">
                  <a:pos x="40" y="7"/>
                </a:cxn>
                <a:cxn ang="0">
                  <a:pos x="42" y="9"/>
                </a:cxn>
                <a:cxn ang="0">
                  <a:pos x="41" y="12"/>
                </a:cxn>
                <a:cxn ang="0">
                  <a:pos x="42" y="14"/>
                </a:cxn>
                <a:cxn ang="0">
                  <a:pos x="45" y="31"/>
                </a:cxn>
                <a:cxn ang="0">
                  <a:pos x="44" y="33"/>
                </a:cxn>
                <a:cxn ang="0">
                  <a:pos x="72" y="33"/>
                </a:cxn>
                <a:cxn ang="0">
                  <a:pos x="62" y="7"/>
                </a:cxn>
                <a:cxn ang="0">
                  <a:pos x="53" y="0"/>
                </a:cxn>
                <a:cxn ang="0">
                  <a:pos x="52" y="0"/>
                </a:cxn>
                <a:cxn ang="0">
                  <a:pos x="36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0" y="7"/>
                </a:cxn>
                <a:cxn ang="0">
                  <a:pos x="1" y="33"/>
                </a:cxn>
                <a:cxn ang="0">
                  <a:pos x="2" y="37"/>
                </a:cxn>
                <a:cxn ang="0">
                  <a:pos x="10" y="41"/>
                </a:cxn>
                <a:cxn ang="0">
                  <a:pos x="13" y="40"/>
                </a:cxn>
                <a:cxn ang="0">
                  <a:pos x="18" y="27"/>
                </a:cxn>
                <a:cxn ang="0">
                  <a:pos x="18" y="27"/>
                </a:cxn>
                <a:cxn ang="0">
                  <a:pos x="18" y="40"/>
                </a:cxn>
                <a:cxn ang="0">
                  <a:pos x="20" y="44"/>
                </a:cxn>
                <a:cxn ang="0">
                  <a:pos x="36" y="48"/>
                </a:cxn>
                <a:cxn ang="0">
                  <a:pos x="52" y="44"/>
                </a:cxn>
                <a:cxn ang="0">
                  <a:pos x="54" y="40"/>
                </a:cxn>
                <a:cxn ang="0">
                  <a:pos x="54" y="27"/>
                </a:cxn>
                <a:cxn ang="0">
                  <a:pos x="55" y="27"/>
                </a:cxn>
                <a:cxn ang="0">
                  <a:pos x="60" y="40"/>
                </a:cxn>
                <a:cxn ang="0">
                  <a:pos x="62" y="41"/>
                </a:cxn>
                <a:cxn ang="0">
                  <a:pos x="70" y="37"/>
                </a:cxn>
                <a:cxn ang="0">
                  <a:pos x="72" y="33"/>
                </a:cxn>
              </a:cxnLst>
              <a:rect l="0" t="0" r="r" b="b"/>
              <a:pathLst>
                <a:path w="72" h="48">
                  <a:moveTo>
                    <a:pt x="44" y="33"/>
                  </a:move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7" y="40"/>
                    <a:pt x="36" y="40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7" y="33"/>
                    <a:pt x="27" y="32"/>
                    <a:pt x="27" y="31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3"/>
                    <a:pt x="31" y="12"/>
                    <a:pt x="31" y="12"/>
                  </a:cubicBezTo>
                  <a:cubicBezTo>
                    <a:pt x="31" y="11"/>
                    <a:pt x="31" y="9"/>
                    <a:pt x="31" y="9"/>
                  </a:cubicBezTo>
                  <a:cubicBezTo>
                    <a:pt x="31" y="8"/>
                    <a:pt x="31" y="7"/>
                    <a:pt x="32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1" y="7"/>
                    <a:pt x="42" y="8"/>
                    <a:pt x="42" y="9"/>
                  </a:cubicBezTo>
                  <a:cubicBezTo>
                    <a:pt x="42" y="9"/>
                    <a:pt x="42" y="11"/>
                    <a:pt x="41" y="12"/>
                  </a:cubicBezTo>
                  <a:cubicBezTo>
                    <a:pt x="41" y="12"/>
                    <a:pt x="42" y="13"/>
                    <a:pt x="42" y="14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2"/>
                    <a:pt x="45" y="33"/>
                    <a:pt x="44" y="33"/>
                  </a:cubicBezTo>
                  <a:moveTo>
                    <a:pt x="72" y="33"/>
                  </a:moveTo>
                  <a:cubicBezTo>
                    <a:pt x="62" y="7"/>
                    <a:pt x="62" y="7"/>
                    <a:pt x="62" y="7"/>
                  </a:cubicBezTo>
                  <a:cubicBezTo>
                    <a:pt x="62" y="7"/>
                    <a:pt x="60" y="0"/>
                    <a:pt x="5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44" y="0"/>
                    <a:pt x="36" y="0"/>
                  </a:cubicBezTo>
                  <a:cubicBezTo>
                    <a:pt x="28" y="0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11" y="7"/>
                    <a:pt x="10" y="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4"/>
                    <a:pt x="1" y="36"/>
                    <a:pt x="2" y="37"/>
                  </a:cubicBezTo>
                  <a:cubicBezTo>
                    <a:pt x="4" y="39"/>
                    <a:pt x="7" y="41"/>
                    <a:pt x="10" y="41"/>
                  </a:cubicBezTo>
                  <a:cubicBezTo>
                    <a:pt x="12" y="41"/>
                    <a:pt x="13" y="40"/>
                    <a:pt x="13" y="4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4"/>
                    <a:pt x="18" y="27"/>
                  </a:cubicBezTo>
                  <a:cubicBezTo>
                    <a:pt x="18" y="30"/>
                    <a:pt x="18" y="36"/>
                    <a:pt x="18" y="40"/>
                  </a:cubicBezTo>
                  <a:cubicBezTo>
                    <a:pt x="18" y="42"/>
                    <a:pt x="19" y="43"/>
                    <a:pt x="20" y="44"/>
                  </a:cubicBezTo>
                  <a:cubicBezTo>
                    <a:pt x="26" y="48"/>
                    <a:pt x="30" y="48"/>
                    <a:pt x="36" y="48"/>
                  </a:cubicBezTo>
                  <a:cubicBezTo>
                    <a:pt x="42" y="48"/>
                    <a:pt x="47" y="48"/>
                    <a:pt x="52" y="44"/>
                  </a:cubicBezTo>
                  <a:cubicBezTo>
                    <a:pt x="54" y="43"/>
                    <a:pt x="54" y="42"/>
                    <a:pt x="54" y="40"/>
                  </a:cubicBezTo>
                  <a:cubicBezTo>
                    <a:pt x="54" y="36"/>
                    <a:pt x="54" y="30"/>
                    <a:pt x="54" y="27"/>
                  </a:cubicBezTo>
                  <a:cubicBezTo>
                    <a:pt x="54" y="24"/>
                    <a:pt x="55" y="27"/>
                    <a:pt x="55" y="27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1"/>
                    <a:pt x="62" y="41"/>
                  </a:cubicBezTo>
                  <a:cubicBezTo>
                    <a:pt x="65" y="41"/>
                    <a:pt x="68" y="39"/>
                    <a:pt x="70" y="37"/>
                  </a:cubicBezTo>
                  <a:cubicBezTo>
                    <a:pt x="72" y="36"/>
                    <a:pt x="72" y="34"/>
                    <a:pt x="72" y="3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Freeform 215"/>
            <p:cNvSpPr/>
            <p:nvPr/>
          </p:nvSpPr>
          <p:spPr bwMode="auto">
            <a:xfrm>
              <a:off x="1066800" y="2562224"/>
              <a:ext cx="271462" cy="103188"/>
            </a:xfrm>
            <a:custGeom>
              <a:avLst/>
              <a:gdLst/>
              <a:ahLst/>
              <a:cxnLst>
                <a:cxn ang="0">
                  <a:pos x="113" y="9"/>
                </a:cxn>
                <a:cxn ang="0">
                  <a:pos x="112" y="9"/>
                </a:cxn>
                <a:cxn ang="0">
                  <a:pos x="111" y="9"/>
                </a:cxn>
                <a:cxn ang="0">
                  <a:pos x="105" y="2"/>
                </a:cxn>
                <a:cxn ang="0">
                  <a:pos x="100" y="0"/>
                </a:cxn>
                <a:cxn ang="0">
                  <a:pos x="98" y="3"/>
                </a:cxn>
                <a:cxn ang="0">
                  <a:pos x="58" y="20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4" y="2"/>
                </a:cxn>
                <a:cxn ang="0">
                  <a:pos x="7" y="9"/>
                </a:cxn>
                <a:cxn ang="0">
                  <a:pos x="6" y="9"/>
                </a:cxn>
                <a:cxn ang="0">
                  <a:pos x="5" y="9"/>
                </a:cxn>
                <a:cxn ang="0">
                  <a:pos x="0" y="15"/>
                </a:cxn>
                <a:cxn ang="0">
                  <a:pos x="5" y="20"/>
                </a:cxn>
                <a:cxn ang="0">
                  <a:pos x="11" y="15"/>
                </a:cxn>
                <a:cxn ang="0">
                  <a:pos x="11" y="15"/>
                </a:cxn>
                <a:cxn ang="0">
                  <a:pos x="11" y="13"/>
                </a:cxn>
                <a:cxn ang="0">
                  <a:pos x="14" y="10"/>
                </a:cxn>
                <a:cxn ang="0">
                  <a:pos x="16" y="10"/>
                </a:cxn>
                <a:cxn ang="0">
                  <a:pos x="54" y="26"/>
                </a:cxn>
                <a:cxn ang="0">
                  <a:pos x="56" y="27"/>
                </a:cxn>
                <a:cxn ang="0">
                  <a:pos x="56" y="34"/>
                </a:cxn>
                <a:cxn ang="0">
                  <a:pos x="55" y="35"/>
                </a:cxn>
                <a:cxn ang="0">
                  <a:pos x="53" y="39"/>
                </a:cxn>
                <a:cxn ang="0">
                  <a:pos x="59" y="45"/>
                </a:cxn>
                <a:cxn ang="0">
                  <a:pos x="64" y="39"/>
                </a:cxn>
                <a:cxn ang="0">
                  <a:pos x="62" y="35"/>
                </a:cxn>
                <a:cxn ang="0">
                  <a:pos x="62" y="34"/>
                </a:cxn>
                <a:cxn ang="0">
                  <a:pos x="62" y="27"/>
                </a:cxn>
                <a:cxn ang="0">
                  <a:pos x="63" y="26"/>
                </a:cxn>
                <a:cxn ang="0">
                  <a:pos x="101" y="9"/>
                </a:cxn>
                <a:cxn ang="0">
                  <a:pos x="103" y="9"/>
                </a:cxn>
                <a:cxn ang="0">
                  <a:pos x="107" y="13"/>
                </a:cxn>
                <a:cxn ang="0">
                  <a:pos x="108" y="15"/>
                </a:cxn>
                <a:cxn ang="0">
                  <a:pos x="108" y="15"/>
                </a:cxn>
                <a:cxn ang="0">
                  <a:pos x="113" y="20"/>
                </a:cxn>
                <a:cxn ang="0">
                  <a:pos x="119" y="15"/>
                </a:cxn>
                <a:cxn ang="0">
                  <a:pos x="113" y="9"/>
                </a:cxn>
              </a:cxnLst>
              <a:rect l="0" t="0" r="r" b="b"/>
              <a:pathLst>
                <a:path w="119" h="45">
                  <a:moveTo>
                    <a:pt x="113" y="9"/>
                  </a:moveTo>
                  <a:cubicBezTo>
                    <a:pt x="113" y="9"/>
                    <a:pt x="113" y="9"/>
                    <a:pt x="112" y="9"/>
                  </a:cubicBezTo>
                  <a:cubicBezTo>
                    <a:pt x="112" y="9"/>
                    <a:pt x="112" y="9"/>
                    <a:pt x="111" y="9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4" y="1"/>
                    <a:pt x="103" y="0"/>
                    <a:pt x="100" y="0"/>
                  </a:cubicBezTo>
                  <a:cubicBezTo>
                    <a:pt x="99" y="1"/>
                    <a:pt x="99" y="3"/>
                    <a:pt x="98" y="3"/>
                  </a:cubicBezTo>
                  <a:cubicBezTo>
                    <a:pt x="95" y="12"/>
                    <a:pt x="76" y="20"/>
                    <a:pt x="58" y="20"/>
                  </a:cubicBezTo>
                  <a:cubicBezTo>
                    <a:pt x="40" y="20"/>
                    <a:pt x="23" y="13"/>
                    <a:pt x="19" y="4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7" y="1"/>
                    <a:pt x="15" y="1"/>
                    <a:pt x="14" y="2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2" y="9"/>
                    <a:pt x="0" y="12"/>
                    <a:pt x="0" y="15"/>
                  </a:cubicBezTo>
                  <a:cubicBezTo>
                    <a:pt x="0" y="18"/>
                    <a:pt x="2" y="20"/>
                    <a:pt x="5" y="20"/>
                  </a:cubicBezTo>
                  <a:cubicBezTo>
                    <a:pt x="8" y="20"/>
                    <a:pt x="11" y="18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4"/>
                    <a:pt x="11" y="14"/>
                    <a:pt x="11" y="13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9"/>
                    <a:pt x="16" y="10"/>
                    <a:pt x="16" y="10"/>
                  </a:cubicBezTo>
                  <a:cubicBezTo>
                    <a:pt x="24" y="19"/>
                    <a:pt x="38" y="25"/>
                    <a:pt x="54" y="26"/>
                  </a:cubicBezTo>
                  <a:cubicBezTo>
                    <a:pt x="55" y="26"/>
                    <a:pt x="56" y="26"/>
                    <a:pt x="56" y="27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5"/>
                    <a:pt x="55" y="35"/>
                    <a:pt x="55" y="35"/>
                  </a:cubicBezTo>
                  <a:cubicBezTo>
                    <a:pt x="54" y="36"/>
                    <a:pt x="53" y="38"/>
                    <a:pt x="53" y="39"/>
                  </a:cubicBezTo>
                  <a:cubicBezTo>
                    <a:pt x="53" y="42"/>
                    <a:pt x="56" y="45"/>
                    <a:pt x="59" y="45"/>
                  </a:cubicBezTo>
                  <a:cubicBezTo>
                    <a:pt x="62" y="45"/>
                    <a:pt x="64" y="42"/>
                    <a:pt x="64" y="39"/>
                  </a:cubicBezTo>
                  <a:cubicBezTo>
                    <a:pt x="64" y="38"/>
                    <a:pt x="63" y="36"/>
                    <a:pt x="62" y="35"/>
                  </a:cubicBezTo>
                  <a:cubicBezTo>
                    <a:pt x="62" y="35"/>
                    <a:pt x="62" y="35"/>
                    <a:pt x="62" y="34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6"/>
                    <a:pt x="63" y="26"/>
                    <a:pt x="63" y="26"/>
                  </a:cubicBezTo>
                  <a:cubicBezTo>
                    <a:pt x="80" y="24"/>
                    <a:pt x="94" y="18"/>
                    <a:pt x="101" y="9"/>
                  </a:cubicBezTo>
                  <a:cubicBezTo>
                    <a:pt x="102" y="9"/>
                    <a:pt x="102" y="8"/>
                    <a:pt x="103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8" y="14"/>
                    <a:pt x="108" y="14"/>
                    <a:pt x="108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8"/>
                    <a:pt x="110" y="20"/>
                    <a:pt x="113" y="20"/>
                  </a:cubicBezTo>
                  <a:cubicBezTo>
                    <a:pt x="116" y="20"/>
                    <a:pt x="119" y="18"/>
                    <a:pt x="119" y="15"/>
                  </a:cubicBezTo>
                  <a:cubicBezTo>
                    <a:pt x="119" y="12"/>
                    <a:pt x="116" y="9"/>
                    <a:pt x="113" y="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6" name="Group 60"/>
          <p:cNvGrpSpPr/>
          <p:nvPr/>
        </p:nvGrpSpPr>
        <p:grpSpPr>
          <a:xfrm>
            <a:off x="7176009" y="3162128"/>
            <a:ext cx="632037" cy="579371"/>
            <a:chOff x="5147549" y="4340630"/>
            <a:chExt cx="232545" cy="213168"/>
          </a:xfrm>
          <a:solidFill>
            <a:srgbClr val="FFFFFF"/>
          </a:solidFill>
        </p:grpSpPr>
        <p:sp>
          <p:nvSpPr>
            <p:cNvPr id="67" name="Freeform 221"/>
            <p:cNvSpPr/>
            <p:nvPr/>
          </p:nvSpPr>
          <p:spPr bwMode="auto">
            <a:xfrm>
              <a:off x="5201810" y="4476280"/>
              <a:ext cx="23255" cy="7751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0"/>
                </a:cxn>
                <a:cxn ang="0">
                  <a:pos x="6" y="20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6" h="20">
                  <a:moveTo>
                    <a:pt x="0" y="4"/>
                  </a:moveTo>
                  <a:lnTo>
                    <a:pt x="0" y="20"/>
                  </a:lnTo>
                  <a:lnTo>
                    <a:pt x="6" y="20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Freeform 222"/>
            <p:cNvSpPr/>
            <p:nvPr/>
          </p:nvSpPr>
          <p:spPr bwMode="auto">
            <a:xfrm>
              <a:off x="5178555" y="4499535"/>
              <a:ext cx="11628" cy="5426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" y="14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14"/>
                </a:cxn>
              </a:cxnLst>
              <a:rect l="0" t="0" r="r" b="b"/>
              <a:pathLst>
                <a:path w="3" h="14">
                  <a:moveTo>
                    <a:pt x="0" y="14"/>
                  </a:moveTo>
                  <a:lnTo>
                    <a:pt x="3" y="14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Freeform 223"/>
            <p:cNvSpPr/>
            <p:nvPr/>
          </p:nvSpPr>
          <p:spPr bwMode="auto">
            <a:xfrm>
              <a:off x="5302579" y="4394891"/>
              <a:ext cx="50386" cy="15890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41"/>
                </a:cxn>
                <a:cxn ang="0">
                  <a:pos x="13" y="41"/>
                </a:cxn>
                <a:cxn ang="0">
                  <a:pos x="13" y="0"/>
                </a:cxn>
                <a:cxn ang="0">
                  <a:pos x="0" y="13"/>
                </a:cxn>
              </a:cxnLst>
              <a:rect l="0" t="0" r="r" b="b"/>
              <a:pathLst>
                <a:path w="13" h="41">
                  <a:moveTo>
                    <a:pt x="0" y="13"/>
                  </a:moveTo>
                  <a:lnTo>
                    <a:pt x="0" y="41"/>
                  </a:lnTo>
                  <a:lnTo>
                    <a:pt x="13" y="41"/>
                  </a:lnTo>
                  <a:lnTo>
                    <a:pt x="13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Freeform 224"/>
            <p:cNvSpPr/>
            <p:nvPr/>
          </p:nvSpPr>
          <p:spPr bwMode="auto">
            <a:xfrm>
              <a:off x="5263822" y="4456903"/>
              <a:ext cx="27132" cy="9689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25">
                  <a:moveTo>
                    <a:pt x="0" y="7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Freeform 225"/>
            <p:cNvSpPr/>
            <p:nvPr/>
          </p:nvSpPr>
          <p:spPr bwMode="auto">
            <a:xfrm>
              <a:off x="5236693" y="4495660"/>
              <a:ext cx="15503" cy="5813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2"/>
                </a:cxn>
              </a:cxnLst>
              <a:rect l="0" t="0" r="r" b="b"/>
              <a:pathLst>
                <a:path w="4" h="15">
                  <a:moveTo>
                    <a:pt x="2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Freeform 226"/>
            <p:cNvSpPr/>
            <p:nvPr/>
          </p:nvSpPr>
          <p:spPr bwMode="auto">
            <a:xfrm>
              <a:off x="5147549" y="4340630"/>
              <a:ext cx="232545" cy="178285"/>
            </a:xfrm>
            <a:custGeom>
              <a:avLst/>
              <a:gdLst/>
              <a:ahLst/>
              <a:cxnLst>
                <a:cxn ang="0">
                  <a:pos x="54" y="10"/>
                </a:cxn>
                <a:cxn ang="0">
                  <a:pos x="60" y="16"/>
                </a:cxn>
                <a:cxn ang="0">
                  <a:pos x="58" y="3"/>
                </a:cxn>
                <a:cxn ang="0">
                  <a:pos x="44" y="0"/>
                </a:cxn>
                <a:cxn ang="0">
                  <a:pos x="51" y="7"/>
                </a:cxn>
                <a:cxn ang="0">
                  <a:pos x="25" y="33"/>
                </a:cxn>
                <a:cxn ang="0">
                  <a:pos x="18" y="25"/>
                </a:cxn>
                <a:cxn ang="0">
                  <a:pos x="0" y="42"/>
                </a:cxn>
                <a:cxn ang="0">
                  <a:pos x="4" y="46"/>
                </a:cxn>
                <a:cxn ang="0">
                  <a:pos x="18" y="32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5" y="39"/>
                </a:cxn>
                <a:cxn ang="0">
                  <a:pos x="25" y="39"/>
                </a:cxn>
                <a:cxn ang="0">
                  <a:pos x="25" y="39"/>
                </a:cxn>
                <a:cxn ang="0">
                  <a:pos x="29" y="36"/>
                </a:cxn>
                <a:cxn ang="0">
                  <a:pos x="29" y="36"/>
                </a:cxn>
                <a:cxn ang="0">
                  <a:pos x="54" y="10"/>
                </a:cxn>
              </a:cxnLst>
              <a:rect l="0" t="0" r="r" b="b"/>
              <a:pathLst>
                <a:path w="60" h="46">
                  <a:moveTo>
                    <a:pt x="54" y="10"/>
                  </a:moveTo>
                  <a:lnTo>
                    <a:pt x="60" y="16"/>
                  </a:lnTo>
                  <a:lnTo>
                    <a:pt x="58" y="3"/>
                  </a:lnTo>
                  <a:lnTo>
                    <a:pt x="44" y="0"/>
                  </a:lnTo>
                  <a:lnTo>
                    <a:pt x="51" y="7"/>
                  </a:lnTo>
                  <a:lnTo>
                    <a:pt x="25" y="33"/>
                  </a:lnTo>
                  <a:lnTo>
                    <a:pt x="18" y="25"/>
                  </a:lnTo>
                  <a:lnTo>
                    <a:pt x="0" y="42"/>
                  </a:lnTo>
                  <a:lnTo>
                    <a:pt x="4" y="46"/>
                  </a:lnTo>
                  <a:lnTo>
                    <a:pt x="18" y="32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54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3" name="Group 67"/>
          <p:cNvGrpSpPr/>
          <p:nvPr/>
        </p:nvGrpSpPr>
        <p:grpSpPr>
          <a:xfrm>
            <a:off x="4115140" y="3111068"/>
            <a:ext cx="706120" cy="666891"/>
            <a:chOff x="5530851" y="1866899"/>
            <a:chExt cx="285750" cy="269875"/>
          </a:xfrm>
          <a:solidFill>
            <a:srgbClr val="FFFFFF"/>
          </a:solidFill>
        </p:grpSpPr>
        <p:sp>
          <p:nvSpPr>
            <p:cNvPr id="74" name="Oval 190"/>
            <p:cNvSpPr>
              <a:spLocks noChangeArrowheads="1"/>
            </p:cNvSpPr>
            <p:nvPr/>
          </p:nvSpPr>
          <p:spPr bwMode="auto">
            <a:xfrm>
              <a:off x="5661026" y="1912936"/>
              <a:ext cx="68263" cy="68263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Freeform 191"/>
            <p:cNvSpPr>
              <a:spLocks noEditPoints="1"/>
            </p:cNvSpPr>
            <p:nvPr/>
          </p:nvSpPr>
          <p:spPr bwMode="auto">
            <a:xfrm>
              <a:off x="5530851" y="1866899"/>
              <a:ext cx="285750" cy="269875"/>
            </a:xfrm>
            <a:custGeom>
              <a:avLst/>
              <a:gdLst/>
              <a:ahLst/>
              <a:cxnLst>
                <a:cxn ang="0">
                  <a:pos x="100" y="75"/>
                </a:cxn>
                <a:cxn ang="0">
                  <a:pos x="97" y="77"/>
                </a:cxn>
                <a:cxn ang="0">
                  <a:pos x="96" y="77"/>
                </a:cxn>
                <a:cxn ang="0">
                  <a:pos x="90" y="57"/>
                </a:cxn>
                <a:cxn ang="0">
                  <a:pos x="84" y="53"/>
                </a:cxn>
                <a:cxn ang="0">
                  <a:pos x="82" y="53"/>
                </a:cxn>
                <a:cxn ang="0">
                  <a:pos x="60" y="53"/>
                </a:cxn>
                <a:cxn ang="0">
                  <a:pos x="55" y="57"/>
                </a:cxn>
                <a:cxn ang="0">
                  <a:pos x="48" y="76"/>
                </a:cxn>
                <a:cxn ang="0">
                  <a:pos x="47" y="76"/>
                </a:cxn>
                <a:cxn ang="0">
                  <a:pos x="46" y="75"/>
                </a:cxn>
                <a:cxn ang="0">
                  <a:pos x="46" y="20"/>
                </a:cxn>
                <a:cxn ang="0">
                  <a:pos x="73" y="9"/>
                </a:cxn>
                <a:cxn ang="0">
                  <a:pos x="100" y="20"/>
                </a:cxn>
                <a:cxn ang="0">
                  <a:pos x="111" y="48"/>
                </a:cxn>
                <a:cxn ang="0">
                  <a:pos x="100" y="75"/>
                </a:cxn>
                <a:cxn ang="0">
                  <a:pos x="78" y="78"/>
                </a:cxn>
                <a:cxn ang="0">
                  <a:pos x="73" y="83"/>
                </a:cxn>
                <a:cxn ang="0">
                  <a:pos x="71" y="83"/>
                </a:cxn>
                <a:cxn ang="0">
                  <a:pos x="66" y="78"/>
                </a:cxn>
                <a:cxn ang="0">
                  <a:pos x="66" y="76"/>
                </a:cxn>
                <a:cxn ang="0">
                  <a:pos x="68" y="63"/>
                </a:cxn>
                <a:cxn ang="0">
                  <a:pos x="68" y="60"/>
                </a:cxn>
                <a:cxn ang="0">
                  <a:pos x="69" y="59"/>
                </a:cxn>
                <a:cxn ang="0">
                  <a:pos x="75" y="59"/>
                </a:cxn>
                <a:cxn ang="0">
                  <a:pos x="76" y="60"/>
                </a:cxn>
                <a:cxn ang="0">
                  <a:pos x="76" y="63"/>
                </a:cxn>
                <a:cxn ang="0">
                  <a:pos x="79" y="76"/>
                </a:cxn>
                <a:cxn ang="0">
                  <a:pos x="78" y="78"/>
                </a:cxn>
                <a:cxn ang="0">
                  <a:pos x="106" y="14"/>
                </a:cxn>
                <a:cxn ang="0">
                  <a:pos x="73" y="0"/>
                </a:cxn>
                <a:cxn ang="0">
                  <a:pos x="39" y="14"/>
                </a:cxn>
                <a:cxn ang="0">
                  <a:pos x="25" y="42"/>
                </a:cxn>
                <a:cxn ang="0">
                  <a:pos x="32" y="71"/>
                </a:cxn>
                <a:cxn ang="0">
                  <a:pos x="31" y="76"/>
                </a:cxn>
                <a:cxn ang="0">
                  <a:pos x="6" y="101"/>
                </a:cxn>
                <a:cxn ang="0">
                  <a:pos x="4" y="115"/>
                </a:cxn>
                <a:cxn ang="0">
                  <a:pos x="5" y="116"/>
                </a:cxn>
                <a:cxn ang="0">
                  <a:pos x="10" y="118"/>
                </a:cxn>
                <a:cxn ang="0">
                  <a:pos x="19" y="114"/>
                </a:cxn>
                <a:cxn ang="0">
                  <a:pos x="44" y="89"/>
                </a:cxn>
                <a:cxn ang="0">
                  <a:pos x="44" y="89"/>
                </a:cxn>
                <a:cxn ang="0">
                  <a:pos x="47" y="88"/>
                </a:cxn>
                <a:cxn ang="0">
                  <a:pos x="49" y="88"/>
                </a:cxn>
                <a:cxn ang="0">
                  <a:pos x="54" y="91"/>
                </a:cxn>
                <a:cxn ang="0">
                  <a:pos x="57" y="92"/>
                </a:cxn>
                <a:cxn ang="0">
                  <a:pos x="61" y="94"/>
                </a:cxn>
                <a:cxn ang="0">
                  <a:pos x="73" y="95"/>
                </a:cxn>
                <a:cxn ang="0">
                  <a:pos x="88" y="93"/>
                </a:cxn>
                <a:cxn ang="0">
                  <a:pos x="90" y="92"/>
                </a:cxn>
                <a:cxn ang="0">
                  <a:pos x="100" y="87"/>
                </a:cxn>
                <a:cxn ang="0">
                  <a:pos x="106" y="81"/>
                </a:cxn>
                <a:cxn ang="0">
                  <a:pos x="106" y="14"/>
                </a:cxn>
              </a:cxnLst>
              <a:rect l="0" t="0" r="r" b="b"/>
              <a:pathLst>
                <a:path w="125" h="118">
                  <a:moveTo>
                    <a:pt x="100" y="75"/>
                  </a:moveTo>
                  <a:cubicBezTo>
                    <a:pt x="99" y="75"/>
                    <a:pt x="98" y="76"/>
                    <a:pt x="97" y="77"/>
                  </a:cubicBezTo>
                  <a:cubicBezTo>
                    <a:pt x="97" y="77"/>
                    <a:pt x="97" y="77"/>
                    <a:pt x="96" y="7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89" y="55"/>
                    <a:pt x="86" y="53"/>
                    <a:pt x="84" y="53"/>
                  </a:cubicBezTo>
                  <a:cubicBezTo>
                    <a:pt x="83" y="53"/>
                    <a:pt x="83" y="53"/>
                    <a:pt x="82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8" y="53"/>
                    <a:pt x="55" y="55"/>
                    <a:pt x="55" y="57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8" y="77"/>
                    <a:pt x="48" y="77"/>
                    <a:pt x="47" y="76"/>
                  </a:cubicBezTo>
                  <a:cubicBezTo>
                    <a:pt x="47" y="76"/>
                    <a:pt x="46" y="75"/>
                    <a:pt x="46" y="75"/>
                  </a:cubicBezTo>
                  <a:cubicBezTo>
                    <a:pt x="31" y="60"/>
                    <a:pt x="31" y="35"/>
                    <a:pt x="46" y="20"/>
                  </a:cubicBezTo>
                  <a:cubicBezTo>
                    <a:pt x="53" y="13"/>
                    <a:pt x="62" y="9"/>
                    <a:pt x="73" y="9"/>
                  </a:cubicBezTo>
                  <a:cubicBezTo>
                    <a:pt x="83" y="9"/>
                    <a:pt x="93" y="13"/>
                    <a:pt x="100" y="20"/>
                  </a:cubicBezTo>
                  <a:cubicBezTo>
                    <a:pt x="107" y="28"/>
                    <a:pt x="111" y="37"/>
                    <a:pt x="111" y="48"/>
                  </a:cubicBezTo>
                  <a:cubicBezTo>
                    <a:pt x="111" y="58"/>
                    <a:pt x="107" y="67"/>
                    <a:pt x="100" y="75"/>
                  </a:cubicBezTo>
                  <a:moveTo>
                    <a:pt x="78" y="78"/>
                  </a:moveTo>
                  <a:cubicBezTo>
                    <a:pt x="73" y="83"/>
                    <a:pt x="73" y="83"/>
                    <a:pt x="73" y="83"/>
                  </a:cubicBezTo>
                  <a:cubicBezTo>
                    <a:pt x="73" y="83"/>
                    <a:pt x="72" y="83"/>
                    <a:pt x="71" y="83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5" y="77"/>
                    <a:pt x="66" y="76"/>
                  </a:cubicBezTo>
                  <a:cubicBezTo>
                    <a:pt x="66" y="76"/>
                    <a:pt x="68" y="66"/>
                    <a:pt x="68" y="63"/>
                  </a:cubicBezTo>
                  <a:cubicBezTo>
                    <a:pt x="68" y="63"/>
                    <a:pt x="68" y="60"/>
                    <a:pt x="68" y="60"/>
                  </a:cubicBezTo>
                  <a:cubicBezTo>
                    <a:pt x="68" y="60"/>
                    <a:pt x="69" y="59"/>
                    <a:pt x="69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6" y="59"/>
                    <a:pt x="76" y="60"/>
                    <a:pt x="76" y="60"/>
                  </a:cubicBezTo>
                  <a:cubicBezTo>
                    <a:pt x="76" y="60"/>
                    <a:pt x="76" y="63"/>
                    <a:pt x="76" y="63"/>
                  </a:cubicBezTo>
                  <a:cubicBezTo>
                    <a:pt x="77" y="66"/>
                    <a:pt x="79" y="76"/>
                    <a:pt x="79" y="76"/>
                  </a:cubicBezTo>
                  <a:cubicBezTo>
                    <a:pt x="79" y="77"/>
                    <a:pt x="79" y="78"/>
                    <a:pt x="78" y="78"/>
                  </a:cubicBezTo>
                  <a:moveTo>
                    <a:pt x="106" y="14"/>
                  </a:moveTo>
                  <a:cubicBezTo>
                    <a:pt x="97" y="5"/>
                    <a:pt x="85" y="0"/>
                    <a:pt x="73" y="0"/>
                  </a:cubicBezTo>
                  <a:cubicBezTo>
                    <a:pt x="60" y="0"/>
                    <a:pt x="48" y="5"/>
                    <a:pt x="39" y="14"/>
                  </a:cubicBezTo>
                  <a:cubicBezTo>
                    <a:pt x="31" y="21"/>
                    <a:pt x="26" y="31"/>
                    <a:pt x="25" y="42"/>
                  </a:cubicBezTo>
                  <a:cubicBezTo>
                    <a:pt x="24" y="52"/>
                    <a:pt x="26" y="62"/>
                    <a:pt x="32" y="71"/>
                  </a:cubicBezTo>
                  <a:cubicBezTo>
                    <a:pt x="32" y="73"/>
                    <a:pt x="33" y="75"/>
                    <a:pt x="31" y="76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2" y="105"/>
                    <a:pt x="0" y="111"/>
                    <a:pt x="4" y="115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6" y="117"/>
                    <a:pt x="8" y="118"/>
                    <a:pt x="10" y="118"/>
                  </a:cubicBezTo>
                  <a:cubicBezTo>
                    <a:pt x="13" y="118"/>
                    <a:pt x="16" y="117"/>
                    <a:pt x="19" y="114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5" y="88"/>
                    <a:pt x="46" y="88"/>
                    <a:pt x="47" y="88"/>
                  </a:cubicBezTo>
                  <a:cubicBezTo>
                    <a:pt x="48" y="88"/>
                    <a:pt x="49" y="88"/>
                    <a:pt x="49" y="88"/>
                  </a:cubicBezTo>
                  <a:cubicBezTo>
                    <a:pt x="51" y="90"/>
                    <a:pt x="52" y="90"/>
                    <a:pt x="54" y="91"/>
                  </a:cubicBezTo>
                  <a:cubicBezTo>
                    <a:pt x="55" y="92"/>
                    <a:pt x="56" y="92"/>
                    <a:pt x="57" y="92"/>
                  </a:cubicBezTo>
                  <a:cubicBezTo>
                    <a:pt x="58" y="93"/>
                    <a:pt x="59" y="93"/>
                    <a:pt x="61" y="94"/>
                  </a:cubicBezTo>
                  <a:cubicBezTo>
                    <a:pt x="65" y="95"/>
                    <a:pt x="69" y="95"/>
                    <a:pt x="73" y="95"/>
                  </a:cubicBezTo>
                  <a:cubicBezTo>
                    <a:pt x="78" y="95"/>
                    <a:pt x="83" y="94"/>
                    <a:pt x="88" y="93"/>
                  </a:cubicBezTo>
                  <a:cubicBezTo>
                    <a:pt x="89" y="93"/>
                    <a:pt x="89" y="92"/>
                    <a:pt x="90" y="92"/>
                  </a:cubicBezTo>
                  <a:cubicBezTo>
                    <a:pt x="94" y="91"/>
                    <a:pt x="97" y="89"/>
                    <a:pt x="100" y="87"/>
                  </a:cubicBezTo>
                  <a:cubicBezTo>
                    <a:pt x="102" y="85"/>
                    <a:pt x="104" y="83"/>
                    <a:pt x="106" y="81"/>
                  </a:cubicBezTo>
                  <a:cubicBezTo>
                    <a:pt x="125" y="63"/>
                    <a:pt x="125" y="32"/>
                    <a:pt x="106" y="1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77" name="Elbow Connector 71"/>
          <p:cNvCxnSpPr/>
          <p:nvPr/>
        </p:nvCxnSpPr>
        <p:spPr>
          <a:xfrm flipH="1">
            <a:off x="4884004" y="4421929"/>
            <a:ext cx="1088824" cy="749961"/>
          </a:xfrm>
          <a:prstGeom prst="bentConnector3">
            <a:avLst>
              <a:gd name="adj1" fmla="val 467"/>
            </a:avLst>
          </a:prstGeom>
          <a:noFill/>
          <a:ln w="19050" cap="flat" cmpd="sng" algn="ctr">
            <a:solidFill>
              <a:srgbClr val="262626">
                <a:lumMod val="75000"/>
                <a:lumOff val="25000"/>
              </a:srgbClr>
            </a:solidFill>
            <a:prstDash val="sysDot"/>
            <a:headEnd type="oval"/>
            <a:tailEnd type="triangle"/>
          </a:ln>
          <a:effectLst/>
        </p:spPr>
      </p:cxnSp>
      <p:sp>
        <p:nvSpPr>
          <p:cNvPr id="80" name="TextBox 74"/>
          <p:cNvSpPr txBox="1"/>
          <p:nvPr/>
        </p:nvSpPr>
        <p:spPr>
          <a:xfrm flipH="1">
            <a:off x="8399145" y="574040"/>
            <a:ext cx="3305810" cy="24930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indent="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 </a:t>
            </a:r>
            <a:r>
              <a:rPr b="1" dirty="0" smtClean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经济可行性：</a:t>
            </a:r>
            <a:r>
              <a:rPr dirty="0" smtClean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大量住房库存为装修市场创造需求，人均GDP提高，更多人追求更高的生活品质，会有更多的用户选择智能家居，同时随着自媒体行业发展，智能家居也有了更好的宣传条件</a:t>
            </a:r>
            <a:endParaRPr dirty="0" smtClean="0">
              <a:solidFill>
                <a:srgbClr val="262626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cxnSp>
        <p:nvCxnSpPr>
          <p:cNvPr id="3" name="肘形连接符 2"/>
          <p:cNvCxnSpPr>
            <a:stCxn id="49" idx="0"/>
          </p:cNvCxnSpPr>
          <p:nvPr/>
        </p:nvCxnSpPr>
        <p:spPr>
          <a:xfrm rot="16200000">
            <a:off x="7493000" y="1743710"/>
            <a:ext cx="738505" cy="742315"/>
          </a:xfrm>
          <a:prstGeom prst="bentConnector2">
            <a:avLst/>
          </a:prstGeom>
          <a:ln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74"/>
          <p:cNvSpPr txBox="1"/>
          <p:nvPr>
            <p:custDataLst>
              <p:tags r:id="rId1"/>
            </p:custDataLst>
          </p:nvPr>
        </p:nvSpPr>
        <p:spPr>
          <a:xfrm flipH="1">
            <a:off x="1235710" y="1614170"/>
            <a:ext cx="2172335" cy="224155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indent="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b="1" dirty="0" smtClean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技术可行性：</a:t>
            </a:r>
            <a:r>
              <a:rPr dirty="0" smtClean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现有的许多智能家居已有自己的家居网络系统可作为成功案例</a:t>
            </a:r>
            <a:endParaRPr dirty="0" smtClean="0">
              <a:solidFill>
                <a:srgbClr val="262626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5" name="TextBox 74"/>
          <p:cNvSpPr txBox="1"/>
          <p:nvPr>
            <p:custDataLst>
              <p:tags r:id="rId2"/>
            </p:custDataLst>
          </p:nvPr>
        </p:nvSpPr>
        <p:spPr>
          <a:xfrm flipH="1">
            <a:off x="927100" y="4697095"/>
            <a:ext cx="3894455" cy="15925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indent="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b="1" dirty="0" smtClean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操作可行性：</a:t>
            </a:r>
            <a:r>
              <a:rPr dirty="0" smtClean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互联网发展，中国网民基数大，大部分人都会使用功能性APP，只需要一部手机就可以操控所有智能家居，为用户生活带来更多便利</a:t>
            </a:r>
            <a:endParaRPr dirty="0" smtClean="0">
              <a:solidFill>
                <a:srgbClr val="262626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48" grpId="0" bldLvl="0" animBg="1"/>
      <p:bldP spid="49" grpId="0" bldLvl="0" animBg="1"/>
      <p:bldP spid="80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96299" y="1916403"/>
            <a:ext cx="121094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13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5"/>
          <p:cNvSpPr>
            <a:spLocks noChangeArrowheads="1"/>
          </p:cNvSpPr>
          <p:nvPr/>
        </p:nvSpPr>
        <p:spPr bwMode="auto">
          <a:xfrm>
            <a:off x="5383321" y="4933840"/>
            <a:ext cx="1965960" cy="622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zh-CN" sz="3600" b="1" dirty="0">
                <a:solidFill>
                  <a:srgbClr val="436982"/>
                </a:solidFill>
                <a:cs typeface="+mn-ea"/>
                <a:sym typeface="+mn-lt"/>
              </a:rPr>
              <a:t>实现进度</a:t>
            </a:r>
            <a:endParaRPr lang="zh-CN" altLang="zh-CN" sz="3600" b="1" dirty="0">
              <a:solidFill>
                <a:srgbClr val="436982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2" grpId="0" bldLvl="0" animBg="1"/>
      <p:bldP spid="13" grpId="0" bldLvl="0" animBg="1"/>
      <p:bldP spid="19" grpId="0"/>
      <p:bldP spid="20" grpId="0"/>
      <p:bldP spid="2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8" name="椭圆 47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39" name="椭圆 38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cxnSp>
        <p:nvCxnSpPr>
          <p:cNvPr id="65" name="直接连接符 64"/>
          <p:cNvCxnSpPr/>
          <p:nvPr/>
        </p:nvCxnSpPr>
        <p:spPr>
          <a:xfrm>
            <a:off x="779454" y="4337582"/>
            <a:ext cx="0" cy="12827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779454" y="3532536"/>
            <a:ext cx="2429933" cy="482600"/>
            <a:chOff x="760404" y="3742038"/>
            <a:chExt cx="2429933" cy="482600"/>
          </a:xfrm>
        </p:grpSpPr>
        <p:sp>
          <p:nvSpPr>
            <p:cNvPr id="67" name="矩形 66"/>
            <p:cNvSpPr/>
            <p:nvPr/>
          </p:nvSpPr>
          <p:spPr>
            <a:xfrm>
              <a:off x="760404" y="3742038"/>
              <a:ext cx="2429933" cy="482600"/>
            </a:xfrm>
            <a:prstGeom prst="rect">
              <a:avLst/>
            </a:prstGeom>
            <a:solidFill>
              <a:srgbClr val="2F7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764750" y="3795497"/>
              <a:ext cx="574687" cy="3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209387" y="3532536"/>
            <a:ext cx="3369734" cy="482600"/>
            <a:chOff x="3190337" y="3742038"/>
            <a:chExt cx="3369734" cy="482600"/>
          </a:xfrm>
        </p:grpSpPr>
        <p:sp>
          <p:nvSpPr>
            <p:cNvPr id="70" name="矩形 69"/>
            <p:cNvSpPr/>
            <p:nvPr/>
          </p:nvSpPr>
          <p:spPr>
            <a:xfrm>
              <a:off x="3190337" y="3742038"/>
              <a:ext cx="3369734" cy="48260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87860" y="3815951"/>
              <a:ext cx="574687" cy="3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579121" y="3532536"/>
            <a:ext cx="2429933" cy="482600"/>
            <a:chOff x="6560071" y="3742038"/>
            <a:chExt cx="2429933" cy="482600"/>
          </a:xfrm>
        </p:grpSpPr>
        <p:sp>
          <p:nvSpPr>
            <p:cNvPr id="73" name="矩形 72"/>
            <p:cNvSpPr/>
            <p:nvPr/>
          </p:nvSpPr>
          <p:spPr>
            <a:xfrm>
              <a:off x="6560071" y="3742038"/>
              <a:ext cx="2429933" cy="482600"/>
            </a:xfrm>
            <a:prstGeom prst="rect">
              <a:avLst/>
            </a:prstGeom>
            <a:solidFill>
              <a:srgbClr val="2F7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660202" y="3815951"/>
              <a:ext cx="574687" cy="3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9009054" y="3532536"/>
            <a:ext cx="2692400" cy="482600"/>
            <a:chOff x="8990004" y="3742038"/>
            <a:chExt cx="2692400" cy="482600"/>
          </a:xfrm>
        </p:grpSpPr>
        <p:sp>
          <p:nvSpPr>
            <p:cNvPr id="76" name="矩形 75"/>
            <p:cNvSpPr/>
            <p:nvPr/>
          </p:nvSpPr>
          <p:spPr>
            <a:xfrm>
              <a:off x="8990004" y="3742038"/>
              <a:ext cx="2692400" cy="48260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100184" y="3795497"/>
              <a:ext cx="574687" cy="3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8" name="TextBox 119"/>
          <p:cNvSpPr txBox="1"/>
          <p:nvPr/>
        </p:nvSpPr>
        <p:spPr>
          <a:xfrm>
            <a:off x="902972" y="4631935"/>
            <a:ext cx="246892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dirty="0" smtClean="0">
                <a:solidFill>
                  <a:srgbClr val="2F728B"/>
                </a:solidFill>
                <a:cs typeface="+mn-ea"/>
                <a:sym typeface="+mn-lt"/>
              </a:rPr>
              <a:t>3-4</a:t>
            </a:r>
            <a:r>
              <a:rPr lang="zh-CN" altLang="en-US" dirty="0" smtClean="0">
                <a:solidFill>
                  <a:srgbClr val="2F728B"/>
                </a:solidFill>
                <a:cs typeface="+mn-ea"/>
                <a:sym typeface="+mn-lt"/>
              </a:rPr>
              <a:t>周</a:t>
            </a:r>
            <a:endParaRPr lang="zh-CN" altLang="en-US" dirty="0" smtClean="0">
              <a:solidFill>
                <a:srgbClr val="2F728B"/>
              </a:solidFill>
              <a:cs typeface="+mn-ea"/>
              <a:sym typeface="+mn-lt"/>
            </a:endParaRPr>
          </a:p>
        </p:txBody>
      </p:sp>
      <p:sp>
        <p:nvSpPr>
          <p:cNvPr id="79" name="Rectangle 120"/>
          <p:cNvSpPr/>
          <p:nvPr/>
        </p:nvSpPr>
        <p:spPr>
          <a:xfrm>
            <a:off x="902971" y="4973951"/>
            <a:ext cx="370393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沟通，进行用户调研，需求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分析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3224204" y="1937282"/>
            <a:ext cx="0" cy="12827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19"/>
          <p:cNvSpPr txBox="1"/>
          <p:nvPr/>
        </p:nvSpPr>
        <p:spPr>
          <a:xfrm>
            <a:off x="3224205" y="2116748"/>
            <a:ext cx="246892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dirty="0" smtClean="0">
                <a:solidFill>
                  <a:srgbClr val="2EB0A2"/>
                </a:solidFill>
                <a:cs typeface="+mn-ea"/>
                <a:sym typeface="+mn-lt"/>
              </a:rPr>
              <a:t>5-7</a:t>
            </a:r>
            <a:r>
              <a:rPr lang="zh-CN" altLang="en-US" dirty="0" smtClean="0">
                <a:solidFill>
                  <a:srgbClr val="2EB0A2"/>
                </a:solidFill>
                <a:cs typeface="+mn-ea"/>
                <a:sym typeface="+mn-lt"/>
              </a:rPr>
              <a:t>周</a:t>
            </a:r>
            <a:endParaRPr lang="zh-CN" altLang="en-US" dirty="0" smtClean="0">
              <a:solidFill>
                <a:srgbClr val="2EB0A2"/>
              </a:solidFill>
              <a:cs typeface="+mn-ea"/>
              <a:sym typeface="+mn-lt"/>
            </a:endParaRPr>
          </a:p>
        </p:txBody>
      </p:sp>
      <p:sp>
        <p:nvSpPr>
          <p:cNvPr id="82" name="Rectangle 120"/>
          <p:cNvSpPr/>
          <p:nvPr/>
        </p:nvSpPr>
        <p:spPr>
          <a:xfrm>
            <a:off x="3224204" y="2458764"/>
            <a:ext cx="370393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策划方案，设计包括体系结构设计、构件级设计、用户体验设计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6640504" y="4332601"/>
            <a:ext cx="0" cy="12827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9"/>
          <p:cNvSpPr txBox="1"/>
          <p:nvPr/>
        </p:nvSpPr>
        <p:spPr>
          <a:xfrm>
            <a:off x="6764022" y="4626954"/>
            <a:ext cx="246892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dirty="0">
                <a:solidFill>
                  <a:srgbClr val="2F728B"/>
                </a:solidFill>
                <a:cs typeface="+mn-ea"/>
                <a:sym typeface="+mn-lt"/>
              </a:rPr>
              <a:t>8-11</a:t>
            </a:r>
            <a:r>
              <a:rPr lang="zh-CN" altLang="en-US" dirty="0">
                <a:solidFill>
                  <a:srgbClr val="2F728B"/>
                </a:solidFill>
                <a:cs typeface="+mn-ea"/>
                <a:sym typeface="+mn-lt"/>
              </a:rPr>
              <a:t>周</a:t>
            </a:r>
            <a:endParaRPr lang="zh-CN" altLang="en-US" dirty="0">
              <a:solidFill>
                <a:srgbClr val="2F728B"/>
              </a:solidFill>
              <a:cs typeface="+mn-ea"/>
              <a:sym typeface="+mn-lt"/>
            </a:endParaRPr>
          </a:p>
        </p:txBody>
      </p:sp>
      <p:sp>
        <p:nvSpPr>
          <p:cNvPr id="136" name="Rectangle 120"/>
          <p:cNvSpPr/>
          <p:nvPr/>
        </p:nvSpPr>
        <p:spPr>
          <a:xfrm>
            <a:off x="6764021" y="4968970"/>
            <a:ext cx="370393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构建原型，根据需求和设计的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方案建立较详细的原型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cxnSp>
        <p:nvCxnSpPr>
          <p:cNvPr id="137" name="直接连接符 136"/>
          <p:cNvCxnSpPr/>
          <p:nvPr/>
        </p:nvCxnSpPr>
        <p:spPr>
          <a:xfrm>
            <a:off x="9009053" y="1933380"/>
            <a:ext cx="0" cy="12827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19"/>
          <p:cNvSpPr txBox="1"/>
          <p:nvPr/>
        </p:nvSpPr>
        <p:spPr>
          <a:xfrm>
            <a:off x="9009054" y="1827096"/>
            <a:ext cx="246892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dirty="0" smtClean="0">
                <a:solidFill>
                  <a:srgbClr val="2EB0A2"/>
                </a:solidFill>
                <a:cs typeface="+mn-ea"/>
                <a:sym typeface="+mn-lt"/>
              </a:rPr>
              <a:t>12-16</a:t>
            </a:r>
            <a:r>
              <a:rPr lang="zh-CN" altLang="en-US" dirty="0" smtClean="0">
                <a:solidFill>
                  <a:srgbClr val="2EB0A2"/>
                </a:solidFill>
                <a:cs typeface="+mn-ea"/>
                <a:sym typeface="+mn-lt"/>
              </a:rPr>
              <a:t>周</a:t>
            </a:r>
            <a:endParaRPr lang="zh-CN" altLang="en-US" dirty="0" smtClean="0">
              <a:solidFill>
                <a:srgbClr val="2EB0A2"/>
              </a:solidFill>
              <a:cs typeface="+mn-ea"/>
              <a:sym typeface="+mn-lt"/>
            </a:endParaRPr>
          </a:p>
        </p:txBody>
      </p:sp>
      <p:sp>
        <p:nvSpPr>
          <p:cNvPr id="139" name="Rectangle 120"/>
          <p:cNvSpPr/>
          <p:nvPr/>
        </p:nvSpPr>
        <p:spPr>
          <a:xfrm>
            <a:off x="9009054" y="2169112"/>
            <a:ext cx="277350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根据原型编写程序实现部分功能，并测试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软件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1" grpId="0"/>
      <p:bldP spid="82" grpId="0"/>
      <p:bldP spid="116" grpId="0"/>
      <p:bldP spid="136" grpId="0"/>
      <p:bldP spid="138" grpId="0"/>
      <p:bldP spid="1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812799" y="4632432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15598" y="-825752"/>
            <a:ext cx="8091720" cy="8047838"/>
            <a:chOff x="2699658" y="-921225"/>
            <a:chExt cx="8091720" cy="8047838"/>
          </a:xfrm>
        </p:grpSpPr>
        <p:sp>
          <p:nvSpPr>
            <p:cNvPr id="5" name="椭圆 4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1164752" y="353767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422401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80972" y="2536448"/>
            <a:ext cx="4630057" cy="1785104"/>
            <a:chOff x="3780972" y="1732536"/>
            <a:chExt cx="4630057" cy="1785104"/>
          </a:xfrm>
        </p:grpSpPr>
        <p:sp>
          <p:nvSpPr>
            <p:cNvPr id="19" name="文本框 18"/>
            <p:cNvSpPr txBox="1"/>
            <p:nvPr/>
          </p:nvSpPr>
          <p:spPr>
            <a:xfrm>
              <a:off x="3780972" y="1732536"/>
              <a:ext cx="46300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000" dirty="0">
                  <a:solidFill>
                    <a:srgbClr val="2F728B"/>
                  </a:solidFill>
                  <a:cs typeface="+mn-ea"/>
                  <a:sym typeface="+mn-lt"/>
                </a:rPr>
                <a:t>谢谢观看</a:t>
              </a:r>
              <a:endParaRPr lang="zh-CN" altLang="en-US" sz="8000" dirty="0">
                <a:solidFill>
                  <a:srgbClr val="2F728B"/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933372" y="3055975"/>
              <a:ext cx="4325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2F728B"/>
                  </a:solidFill>
                  <a:cs typeface="+mn-ea"/>
                  <a:sym typeface="+mn-lt"/>
                </a:rPr>
                <a:t>THANKS FOR WATCH</a:t>
              </a:r>
              <a:endParaRPr lang="zh-CN" altLang="en-US" sz="2400" dirty="0">
                <a:solidFill>
                  <a:srgbClr val="2F728B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51"/>
          <p:cNvSpPr/>
          <p:nvPr/>
        </p:nvSpPr>
        <p:spPr>
          <a:xfrm>
            <a:off x="3417570" y="3798253"/>
            <a:ext cx="1463675" cy="332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 1852"/>
          <p:cNvSpPr/>
          <p:nvPr/>
        </p:nvSpPr>
        <p:spPr>
          <a:xfrm>
            <a:off x="3631687" y="2959172"/>
            <a:ext cx="673914" cy="673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3698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Shape 1856"/>
          <p:cNvSpPr/>
          <p:nvPr/>
        </p:nvSpPr>
        <p:spPr>
          <a:xfrm>
            <a:off x="4881930" y="5209761"/>
            <a:ext cx="1102608" cy="33210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逻辑模型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Shape 1860"/>
          <p:cNvSpPr/>
          <p:nvPr/>
        </p:nvSpPr>
        <p:spPr>
          <a:xfrm>
            <a:off x="7138937" y="4704886"/>
            <a:ext cx="1102608" cy="332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问题定义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Shape 1861"/>
          <p:cNvSpPr/>
          <p:nvPr/>
        </p:nvSpPr>
        <p:spPr>
          <a:xfrm>
            <a:off x="7352573" y="3865364"/>
            <a:ext cx="675337" cy="675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EB0A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Shape 1865"/>
          <p:cNvSpPr/>
          <p:nvPr/>
        </p:nvSpPr>
        <p:spPr>
          <a:xfrm>
            <a:off x="8107242" y="2904796"/>
            <a:ext cx="1102608" cy="332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项目概况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1866"/>
          <p:cNvSpPr/>
          <p:nvPr/>
        </p:nvSpPr>
        <p:spPr>
          <a:xfrm>
            <a:off x="8320877" y="2065273"/>
            <a:ext cx="675337" cy="675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F728B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857"/>
          <p:cNvSpPr/>
          <p:nvPr/>
        </p:nvSpPr>
        <p:spPr>
          <a:xfrm>
            <a:off x="5042126" y="4409317"/>
            <a:ext cx="678453" cy="678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BD4CC"/>
          </a:solidFill>
          <a:ln w="12700">
            <a:miter lim="400000"/>
          </a:ln>
        </p:spPr>
        <p:txBody>
          <a:bodyPr lIns="19049" tIns="19049" rIns="19049" bIns="19049" anchor="ctr"/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975307" y="1637021"/>
            <a:ext cx="2125272" cy="2125272"/>
            <a:chOff x="4975307" y="1637021"/>
            <a:chExt cx="2125272" cy="2125272"/>
          </a:xfrm>
        </p:grpSpPr>
        <p:sp>
          <p:nvSpPr>
            <p:cNvPr id="22" name="椭圆 21"/>
            <p:cNvSpPr/>
            <p:nvPr/>
          </p:nvSpPr>
          <p:spPr>
            <a:xfrm>
              <a:off x="4975307" y="1637021"/>
              <a:ext cx="2125272" cy="2125272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TextBox 21"/>
            <p:cNvSpPr txBox="1"/>
            <p:nvPr/>
          </p:nvSpPr>
          <p:spPr>
            <a:xfrm>
              <a:off x="5381353" y="2065273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269432" y="2835969"/>
              <a:ext cx="1649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pc="400" dirty="0">
                  <a:solidFill>
                    <a:schemeClr val="bg1"/>
                  </a:solidFill>
                  <a:cs typeface="+mn-ea"/>
                  <a:sym typeface="+mn-lt"/>
                </a:rPr>
                <a:t>CONTENT</a:t>
              </a:r>
              <a:endParaRPr lang="en-US" altLang="zh-CN" spc="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Shape 1851"/>
          <p:cNvSpPr/>
          <p:nvPr/>
        </p:nvSpPr>
        <p:spPr>
          <a:xfrm>
            <a:off x="1956512" y="2875182"/>
            <a:ext cx="1102608" cy="332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实现进度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Shape 1852"/>
          <p:cNvSpPr/>
          <p:nvPr/>
        </p:nvSpPr>
        <p:spPr>
          <a:xfrm>
            <a:off x="2170859" y="2036371"/>
            <a:ext cx="673914" cy="673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EB0A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870067" y="5006675"/>
            <a:ext cx="985375" cy="985375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631687" y="339253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796252" y="577831"/>
            <a:ext cx="1059190" cy="1059190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animBg="1"/>
      <p:bldP spid="12" grpId="0" animBg="1"/>
      <p:bldP spid="14" grpId="0" bldLvl="0" animBg="1"/>
      <p:bldP spid="15" grpId="0" animBg="1"/>
      <p:bldP spid="17" grpId="0" bldLvl="0" animBg="1"/>
      <p:bldP spid="18" grpId="0" animBg="1"/>
      <p:bldP spid="19" grpId="0" animBg="1"/>
      <p:bldP spid="26" grpId="0" bldLvl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96299" y="1916403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3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5"/>
          <p:cNvSpPr>
            <a:spLocks noChangeArrowheads="1"/>
          </p:cNvSpPr>
          <p:nvPr/>
        </p:nvSpPr>
        <p:spPr bwMode="auto">
          <a:xfrm>
            <a:off x="5536991" y="4933840"/>
            <a:ext cx="1965960" cy="622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zh-CN" sz="3600" b="1" dirty="0">
                <a:solidFill>
                  <a:srgbClr val="436982"/>
                </a:solidFill>
                <a:cs typeface="+mn-ea"/>
                <a:sym typeface="+mn-lt"/>
              </a:rPr>
              <a:t>项目概况</a:t>
            </a:r>
            <a:endParaRPr lang="zh-CN" altLang="zh-CN" sz="3600" b="1" dirty="0">
              <a:solidFill>
                <a:srgbClr val="436982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  <p:bldP spid="19" grpId="0"/>
      <p:bldP spid="20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8" name="椭圆 47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39" name="椭圆 38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138045" y="1657985"/>
            <a:ext cx="790575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sz="2400" b="0">
                <a:solidFill>
                  <a:schemeClr val="tx2"/>
                </a:solidFill>
                <a:ea typeface="+mn-lt"/>
              </a:rPr>
              <a:t>从目前的发展趋势来看，</a:t>
            </a:r>
            <a:r>
              <a:rPr lang="zh-CN" sz="2400" b="1">
                <a:solidFill>
                  <a:srgbClr val="2EB0A2"/>
                </a:solidFill>
                <a:ea typeface="+mn-lt"/>
              </a:rPr>
              <a:t>智能家居将会成为未来家居装饰潮流发展的最新方向</a:t>
            </a:r>
            <a:r>
              <a:rPr lang="zh-CN" sz="2400" b="0">
                <a:solidFill>
                  <a:schemeClr val="tx2"/>
                </a:solidFill>
                <a:ea typeface="+mn-lt"/>
              </a:rPr>
              <a:t>，市场前景十分广阔，其应用技术范围包括智能家居的自动化自我控制、智能化安全保障技术，以此进行危险参数分析进行的防范、智能化音视频联络技术、范围内的局域网络搭配承载的通信技术，将这些技术与智能家居生活的个性化设备互联，可以构成更为高效、智能、便利先进的家居环境。</a:t>
            </a:r>
            <a:endParaRPr lang="zh-CN" altLang="en-US" sz="2400" b="0">
              <a:solidFill>
                <a:schemeClr val="tx2"/>
              </a:solidFill>
              <a:ea typeface="+mn-lt"/>
            </a:endParaRPr>
          </a:p>
        </p:txBody>
      </p:sp>
      <p:sp>
        <p:nvSpPr>
          <p:cNvPr id="20" name="矩形 1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07731" y="776495"/>
            <a:ext cx="1965960" cy="622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p>
            <a:pPr lvl="0"/>
            <a:r>
              <a:rPr lang="zh-CN" altLang="zh-CN" sz="3600" b="1" dirty="0">
                <a:solidFill>
                  <a:srgbClr val="436982"/>
                </a:solidFill>
                <a:cs typeface="+mn-ea"/>
                <a:sym typeface="+mn-lt"/>
              </a:rPr>
              <a:t>项目概况</a:t>
            </a:r>
            <a:endParaRPr lang="zh-CN" altLang="zh-CN" sz="3600" b="1" dirty="0">
              <a:solidFill>
                <a:srgbClr val="43698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96299" y="1916403"/>
            <a:ext cx="121094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3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5"/>
          <p:cNvSpPr>
            <a:spLocks noChangeArrowheads="1"/>
          </p:cNvSpPr>
          <p:nvPr/>
        </p:nvSpPr>
        <p:spPr bwMode="auto">
          <a:xfrm>
            <a:off x="5536991" y="4933840"/>
            <a:ext cx="1965960" cy="622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zh-CN" sz="3600" b="1" dirty="0">
                <a:solidFill>
                  <a:srgbClr val="436982"/>
                </a:solidFill>
                <a:cs typeface="+mn-ea"/>
                <a:sym typeface="+mn-lt"/>
              </a:rPr>
              <a:t>问题定义</a:t>
            </a:r>
            <a:endParaRPr lang="zh-CN" altLang="zh-CN" sz="3600" b="1" dirty="0">
              <a:solidFill>
                <a:srgbClr val="436982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2" grpId="0" bldLvl="0" animBg="1"/>
      <p:bldP spid="13" grpId="0" bldLvl="0" animBg="1"/>
      <p:bldP spid="19" grpId="0"/>
      <p:bldP spid="20" grpId="0"/>
      <p:bldP spid="2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>
            <p:custDataLst>
              <p:tags r:id="rId1"/>
            </p:custDataLst>
          </p:nvPr>
        </p:nvSpPr>
        <p:spPr>
          <a:xfrm>
            <a:off x="3555365" y="1165860"/>
            <a:ext cx="7966075" cy="4199890"/>
          </a:xfrm>
          <a:prstGeom prst="rect">
            <a:avLst/>
          </a:prstGeom>
          <a:noFill/>
          <a:ln w="38100">
            <a:solidFill>
              <a:srgbClr val="3074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 rot="2837432">
            <a:off x="-1594554" y="-787966"/>
            <a:ext cx="4226169" cy="3054144"/>
            <a:chOff x="569602" y="-921225"/>
            <a:chExt cx="11136187" cy="8047838"/>
          </a:xfrm>
        </p:grpSpPr>
        <p:sp>
          <p:nvSpPr>
            <p:cNvPr id="29" name="椭圆 28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3" name="椭圆 42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0" y="1903095"/>
            <a:ext cx="4208145" cy="1392555"/>
          </a:xfrm>
          <a:prstGeom prst="rect">
            <a:avLst/>
          </a:prstGeom>
          <a:solidFill>
            <a:srgbClr val="2EB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96121" y="1788690"/>
            <a:ext cx="9985375" cy="2306955"/>
            <a:chOff x="5688508" y="2091232"/>
            <a:chExt cx="9985375" cy="2306955"/>
          </a:xfrm>
        </p:grpSpPr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5688508" y="2442387"/>
              <a:ext cx="814980" cy="869054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0188753" y="2091232"/>
              <a:ext cx="5485130" cy="2306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 fontAlgn="auto"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tx2"/>
                  </a:solidFill>
                  <a:cs typeface="+mn-ea"/>
                  <a:sym typeface="+mn-lt"/>
                </a:rPr>
                <a:t>智能家居是家居领域发展的必然趋势，但各个家具之间缺少联系，用户需要一款能够一键或分区远程控制智能家居的APP </a:t>
              </a:r>
              <a:r>
                <a:rPr lang="zh-CN" altLang="en-US" sz="2400" dirty="0">
                  <a:solidFill>
                    <a:schemeClr val="tx2"/>
                  </a:solidFill>
                  <a:cs typeface="+mn-ea"/>
                  <a:sym typeface="+mn-lt"/>
                </a:rPr>
                <a:t>。</a:t>
              </a:r>
              <a:endParaRPr lang="zh-CN" altLang="en-US" sz="24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21485" y="2378075"/>
            <a:ext cx="4064000" cy="424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bg1"/>
                </a:solidFill>
              </a:rPr>
              <a:t>问题定义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>
            <p:custDataLst>
              <p:tags r:id="rId2"/>
            </p:custDataLst>
          </p:nvPr>
        </p:nvSpPr>
        <p:spPr>
          <a:xfrm>
            <a:off x="3682365" y="1292860"/>
            <a:ext cx="7966075" cy="4199890"/>
          </a:xfrm>
          <a:prstGeom prst="rect">
            <a:avLst/>
          </a:prstGeom>
          <a:noFill/>
          <a:ln w="38100">
            <a:solidFill>
              <a:srgbClr val="3074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3" grpId="0" bldLvl="0" animBg="1"/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96299" y="1916403"/>
            <a:ext cx="121094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13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5"/>
          <p:cNvSpPr>
            <a:spLocks noChangeArrowheads="1"/>
          </p:cNvSpPr>
          <p:nvPr/>
        </p:nvSpPr>
        <p:spPr bwMode="auto">
          <a:xfrm>
            <a:off x="5406816" y="4933840"/>
            <a:ext cx="1965960" cy="622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zh-CN" sz="3600" b="1" dirty="0">
                <a:solidFill>
                  <a:srgbClr val="436982"/>
                </a:solidFill>
                <a:cs typeface="+mn-ea"/>
                <a:sym typeface="+mn-lt"/>
              </a:rPr>
              <a:t>逻辑模型</a:t>
            </a:r>
            <a:endParaRPr lang="zh-CN" altLang="zh-CN" sz="3600" b="1" dirty="0">
              <a:solidFill>
                <a:srgbClr val="436982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2" grpId="0" bldLvl="0" animBg="1"/>
      <p:bldP spid="13" grpId="0" bldLvl="0" animBg="1"/>
      <p:bldP spid="19" grpId="0"/>
      <p:bldP spid="20" grpId="0"/>
      <p:bldP spid="2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8" name="椭圆 47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39" name="椭圆 38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0" name="矩形 1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9566" y="705375"/>
            <a:ext cx="6995160" cy="622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p>
            <a:pPr lvl="0"/>
            <a:r>
              <a:rPr lang="zh-CN" altLang="zh-CN" sz="3600" b="1" dirty="0">
                <a:solidFill>
                  <a:srgbClr val="436982"/>
                </a:solidFill>
                <a:cs typeface="+mn-ea"/>
                <a:sym typeface="+mn-lt"/>
              </a:rPr>
              <a:t>逻辑模型：原型模型（</a:t>
            </a:r>
            <a:r>
              <a:rPr lang="zh-CN" altLang="zh-CN" sz="3600" b="1" dirty="0">
                <a:solidFill>
                  <a:srgbClr val="436982"/>
                </a:solidFill>
                <a:cs typeface="+mn-ea"/>
                <a:sym typeface="+mn-lt"/>
              </a:rPr>
              <a:t>用户驱动）</a:t>
            </a:r>
            <a:endParaRPr lang="zh-CN" altLang="zh-CN" sz="3600" b="1" dirty="0">
              <a:solidFill>
                <a:srgbClr val="436982"/>
              </a:solidFill>
              <a:cs typeface="+mn-ea"/>
              <a:sym typeface="+mn-lt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5451475" y="2004060"/>
            <a:ext cx="1497965" cy="75882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90620" y="1928495"/>
            <a:ext cx="1760855" cy="91059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40835" y="2131060"/>
            <a:ext cx="937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沟通</a:t>
            </a:r>
            <a:endParaRPr lang="zh-CN" altLang="en-US" sz="2400"/>
          </a:p>
        </p:txBody>
      </p:sp>
      <p:sp>
        <p:nvSpPr>
          <p:cNvPr id="6" name="右箭头 5"/>
          <p:cNvSpPr/>
          <p:nvPr>
            <p:custDataLst>
              <p:tags r:id="rId2"/>
            </p:custDataLst>
          </p:nvPr>
        </p:nvSpPr>
        <p:spPr>
          <a:xfrm rot="5400000">
            <a:off x="6934835" y="3308985"/>
            <a:ext cx="1786890" cy="75882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6944995" y="1884045"/>
            <a:ext cx="1760855" cy="91059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7111365" y="2086610"/>
            <a:ext cx="1432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快速策划</a:t>
            </a:r>
            <a:endParaRPr lang="zh-CN" altLang="en-US" sz="2400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6949440" y="2964815"/>
            <a:ext cx="1760855" cy="91059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987540" y="3195320"/>
            <a:ext cx="2171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建模快速设计</a:t>
            </a:r>
            <a:endParaRPr lang="zh-CN" altLang="en-US" sz="2000"/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6944995" y="4603115"/>
            <a:ext cx="1760855" cy="91059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7111365" y="4805680"/>
            <a:ext cx="1432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构建原型</a:t>
            </a:r>
            <a:endParaRPr lang="zh-CN" altLang="en-US" sz="2400"/>
          </a:p>
        </p:txBody>
      </p:sp>
      <p:sp>
        <p:nvSpPr>
          <p:cNvPr id="13" name="右箭头 12"/>
          <p:cNvSpPr/>
          <p:nvPr>
            <p:custDataLst>
              <p:tags r:id="rId9"/>
            </p:custDataLst>
          </p:nvPr>
        </p:nvSpPr>
        <p:spPr>
          <a:xfrm rot="10800000">
            <a:off x="5433060" y="4656455"/>
            <a:ext cx="1497965" cy="75882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3658235" y="4582160"/>
            <a:ext cx="1760855" cy="91059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3719830" y="4627880"/>
            <a:ext cx="1786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部署</a:t>
            </a:r>
            <a:endParaRPr lang="zh-CN" altLang="en-US" sz="2400"/>
          </a:p>
          <a:p>
            <a:r>
              <a:rPr lang="zh-CN" altLang="en-US" sz="2400"/>
              <a:t>交付及反馈</a:t>
            </a:r>
            <a:endParaRPr lang="zh-CN" altLang="en-US" sz="2400"/>
          </a:p>
        </p:txBody>
      </p:sp>
      <p:sp>
        <p:nvSpPr>
          <p:cNvPr id="16" name="右箭头 15"/>
          <p:cNvSpPr/>
          <p:nvPr>
            <p:custDataLst>
              <p:tags r:id="rId12"/>
            </p:custDataLst>
          </p:nvPr>
        </p:nvSpPr>
        <p:spPr>
          <a:xfrm rot="16200000">
            <a:off x="3663315" y="3324225"/>
            <a:ext cx="1713230" cy="75882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96299" y="1916403"/>
            <a:ext cx="121094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13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5"/>
          <p:cNvSpPr>
            <a:spLocks noChangeArrowheads="1"/>
          </p:cNvSpPr>
          <p:nvPr/>
        </p:nvSpPr>
        <p:spPr bwMode="auto">
          <a:xfrm>
            <a:off x="5258226" y="4933840"/>
            <a:ext cx="2423160" cy="622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zh-CN" sz="3600" b="1" dirty="0">
                <a:solidFill>
                  <a:srgbClr val="436982"/>
                </a:solidFill>
                <a:cs typeface="+mn-ea"/>
                <a:sym typeface="+mn-lt"/>
              </a:rPr>
              <a:t>可行性分析</a:t>
            </a:r>
            <a:endParaRPr lang="zh-CN" altLang="zh-CN" sz="3600" b="1" dirty="0">
              <a:solidFill>
                <a:srgbClr val="436982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2" grpId="0" bldLvl="0" animBg="1"/>
      <p:bldP spid="13" grpId="0" bldLvl="0" animBg="1"/>
      <p:bldP spid="19" grpId="0"/>
      <p:bldP spid="20" grpId="0"/>
      <p:bldP spid="22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ISPRING_PRESENTATION_TITLE" val="PowerPoint 演示文稿"/>
  <p:tag name="KSO_WPP_MARK_KEY" val="0bb07aaf-ec22-48fb-ac99-86383934f447"/>
  <p:tag name="COMMONDATA" val="eyJoZGlkIjoiYmMyY2VjNDBmMGVlMWMyZWVjYjUwNGY4MmQ4MDYwMz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mlqbebm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WPS 演示</Application>
  <PresentationFormat>自定义</PresentationFormat>
  <Paragraphs>105</Paragraphs>
  <Slides>13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inpin heiti</vt:lpstr>
      <vt:lpstr>微软雅黑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一号玩家</cp:lastModifiedBy>
  <cp:revision>44</cp:revision>
  <dcterms:created xsi:type="dcterms:W3CDTF">2017-10-03T07:58:00Z</dcterms:created>
  <dcterms:modified xsi:type="dcterms:W3CDTF">2023-03-22T04:01:18Z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5DC9AF09BFE8407A9444829A02A6F9A3</vt:lpwstr>
  </property>
  <property fmtid="{D5CDD505-2E9C-101B-9397-08002B2CF9AE}" pid="3" name="KSOProductBuildVer">
    <vt:lpwstr>2052-11.1.0.13703</vt:lpwstr>
  </property>
</Properties>
</file>