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19.png" ContentType="image/png"/>
  <Override PartName="/ppt/media/image1.jpeg" ContentType="image/jpeg"/>
  <Override PartName="/ppt/media/image3.svg" ContentType="image/svg"/>
  <Override PartName="/ppt/media/image10.png" ContentType="image/png"/>
  <Override PartName="/ppt/media/image6.png" ContentType="image/png"/>
  <Override PartName="/ppt/media/image15.png" ContentType="image/png"/>
  <Override PartName="/ppt/media/image4.jpeg" ContentType="image/jpeg"/>
  <Override PartName="/ppt/media/image14.png" ContentType="image/png"/>
  <Override PartName="/ppt/media/image5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8" r:id="rId6"/>
    <p:sldMasterId id="2147483661" r:id="rId7"/>
    <p:sldMasterId id="2147483664" r:id="rId8"/>
    <p:sldMasterId id="2147483667" r:id="rId9"/>
    <p:sldMasterId id="2147483670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F979EB-E04E-4F8A-A6E5-BA6C05F798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FF1D78C-9A54-49F6-9B7E-81A4FA0139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A064FF7-7A93-45B6-A8FC-0711344E51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6CF93C4-8BC2-47C7-A285-446E129087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136A37A-A241-4D3E-AFD4-E060F62B59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D28F301-5AD3-483C-915F-DC2CC0B14D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C4091E2-131A-475B-9C7F-A562530977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A59D60-E583-410C-B6F5-0F6DD973CC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AFB077-9EDE-4A28-9E7C-9FF71D6EAA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8788C9-8E47-44D5-9D03-4041493343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6405C3-3498-4A28-A4C1-163D48334A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60CAE8-1152-4BEC-81A6-E5690458F0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31FF60C-F202-4147-82CC-EDD6D0ED48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E225B2F-D989-4AF1-A65F-7E87DC0128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944D6E1-9FB4-43A6-923C-9E7C197125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76C56C8-84D4-4E8E-B67F-041AE5DAC228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3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</a:t>
            </a: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D0563CB-5046-48E2-90E3-5B7F0E42BEAC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74F51FF-B35D-400B-876B-50EC9B3D74EE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9E3FD1C-1F79-4F9B-AB6F-898316100418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5" name="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96" name=""/>
            <p:cNvSpPr/>
            <p:nvPr/>
          </p:nvSpPr>
          <p:spPr>
            <a:xfrm flipH="1" flipV="1" rot="5330400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330400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330400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330400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 flipV="1" rot="5330400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 flipV="1" rot="5330400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5C1CAE9-2BBE-46D1-B82D-D1FA69EE57CF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877986E-6FD7-44D1-9F79-B12B3A35E879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7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ru-RU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ru-RU" sz="80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0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ru-RU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ru-RU" sz="72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3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7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18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BECC453-EB0F-45F8-A37D-D75DF4603759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8"/>
    <p:sldLayoutId id="2147483666" r:id="rId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9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80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2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93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3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4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5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528890B-3F62-4DCD-9841-F0826D87F5A8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6"/>
    <p:sldLayoutId id="2147483669" r:id="rId2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5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9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444D238-024A-45A1-8BE5-B3BE92CCB676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 txBox="1"/>
          <p:nvPr/>
        </p:nvSpPr>
        <p:spPr>
          <a:xfrm>
            <a:off x="0" y="1800000"/>
            <a:ext cx="1008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ru-RU" sz="1300" spc="-1" strike="noStrike">
                <a:solidFill>
                  <a:srgbClr val="000000"/>
                </a:solidFill>
                <a:latin typeface="Noto Sans"/>
              </a:rPr>
              <a:t>Производственная практика </a:t>
            </a:r>
            <a:br>
              <a:rPr sz="1300"/>
            </a:br>
            <a:r>
              <a:rPr b="0" lang="ru-RU" sz="1300" spc="-1" strike="noStrike">
                <a:solidFill>
                  <a:srgbClr val="000000"/>
                </a:solidFill>
                <a:latin typeface="Noto Sans"/>
              </a:rPr>
              <a:t>«Научно-исследовательская работа»</a:t>
            </a:r>
            <a:endParaRPr b="0" lang="ru-RU" sz="13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"/>
          <p:cNvSpPr/>
          <p:nvPr/>
        </p:nvSpPr>
        <p:spPr>
          <a:xfrm>
            <a:off x="6300000" y="4214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64400" y="4260600"/>
            <a:ext cx="475560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</a:rPr>
              <a:t>Система конструирования нейронных сетей</a:t>
            </a:r>
            <a:endParaRPr b="1" lang="ru-RU" sz="26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180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ТОМСКИЙ ГОСУДАРСТВЕННЫЙ УНИВЕРСИТЕТ СИСТЕМ УПРАВЛЕНИЯ И РАДИОЭЛЕКТРОННИКИ (ТУСУР)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indent="0" algn="ctr">
              <a:buNone/>
            </a:pP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indent="0" algn="ctr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Кафедра автоматизированных систем управления (АСУ)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6300000" y="4214160"/>
            <a:ext cx="3960000" cy="95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000" spc="-1" strike="noStrike">
                <a:solidFill>
                  <a:srgbClr val="000000"/>
                </a:solidFill>
                <a:latin typeface="Noto Sans"/>
              </a:rPr>
              <a:t>Выполнил:</a:t>
            </a:r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 студентка гр. 430-2 Лузинсан А.А</a:t>
            </a:r>
            <a:endParaRPr b="0" lang="ru-RU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1" lang="ru-RU" sz="1000" spc="-1" strike="noStrike">
                <a:solidFill>
                  <a:srgbClr val="000000"/>
                </a:solidFill>
                <a:latin typeface="Noto Sans"/>
              </a:rPr>
              <a:t>Руководитель практики от профильной организации:</a:t>
            </a:r>
            <a:endParaRPr b="0" lang="ru-RU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Генеральный директор ООО «Девинсайд» Тикшаев И.Д.</a:t>
            </a:r>
            <a:br>
              <a:rPr sz="1000"/>
            </a:br>
            <a:r>
              <a:rPr b="1" lang="ru-RU" sz="1000" spc="-1" strike="noStrike">
                <a:solidFill>
                  <a:srgbClr val="000000"/>
                </a:solidFill>
                <a:latin typeface="Noto Sans"/>
              </a:rPr>
              <a:t>Руководитель практики от Университета:</a:t>
            </a:r>
            <a:endParaRPr b="0" lang="ru-RU" sz="10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Noto Sans"/>
              </a:rPr>
              <a:t>Профессор кафедры АСУ, PhD, к.юр.н.  Левин С.М.</a:t>
            </a:r>
            <a:endParaRPr b="0" lang="ru-RU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(Настройка обучения)</a:t>
            </a:r>
            <a:endParaRPr b="1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2258280" y="900000"/>
            <a:ext cx="4699800" cy="4628880"/>
          </a:xfrm>
          <a:prstGeom prst="rect">
            <a:avLst/>
          </a:prstGeom>
          <a:ln w="0">
            <a:noFill/>
          </a:ln>
        </p:spPr>
      </p:pic>
      <p:sp>
        <p:nvSpPr>
          <p:cNvPr id="294" name=""/>
          <p:cNvSpPr txBox="1"/>
          <p:nvPr/>
        </p:nvSpPr>
        <p:spPr>
          <a:xfrm>
            <a:off x="7020000" y="1283760"/>
            <a:ext cx="3060000" cy="195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Оптимизаторы: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Stochastic Gradient Descent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Adam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Adadelta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Adamax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7020000" y="2821680"/>
            <a:ext cx="3038400" cy="257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Функции потерь: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Mean Squared Error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Cross Entropy Loss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Mean Absolute Error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Root Mean Squared Error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R2 Score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F1 Score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Дата 9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5249C4D-E2A4-45AD-B5CD-02BECA5E0AC1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(Мониторинг обучения)</a:t>
            </a:r>
            <a:endParaRPr b="1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rcRect l="0" t="12494" r="0" b="0"/>
          <a:stretch/>
        </p:blipFill>
        <p:spPr>
          <a:xfrm>
            <a:off x="0" y="1357200"/>
            <a:ext cx="10080000" cy="4312800"/>
          </a:xfrm>
          <a:prstGeom prst="rect">
            <a:avLst/>
          </a:prstGeom>
          <a:ln w="0">
            <a:noFill/>
          </a:ln>
        </p:spPr>
      </p:pic>
      <p:sp>
        <p:nvSpPr>
          <p:cNvPr id="300" name="Дата 10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ffffd7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ffffd7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72EDA9B9-B818-4422-9223-534989180DAF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(Архитектуры «из коробки»)</a:t>
            </a:r>
            <a:endParaRPr b="1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184480" y="933120"/>
            <a:ext cx="5711040" cy="4730400"/>
          </a:xfrm>
          <a:prstGeom prst="rect">
            <a:avLst/>
          </a:prstGeom>
          <a:ln w="0">
            <a:noFill/>
          </a:ln>
        </p:spPr>
      </p:pic>
      <p:sp>
        <p:nvSpPr>
          <p:cNvPr id="304" name=""/>
          <p:cNvSpPr txBox="1"/>
          <p:nvPr/>
        </p:nvSpPr>
        <p:spPr>
          <a:xfrm>
            <a:off x="7920000" y="1260000"/>
            <a:ext cx="1946160" cy="351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Архитектуры: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LeNet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VGG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AlexNet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NiN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NiN Net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GoogLeNet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ResNet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ResNeXt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DenseNet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Дата 11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9BBFF1C2-C495-4CDC-A63E-DA2CB2EE48A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68000" y="180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000" spc="-1" strike="noStrike">
                <a:solidFill>
                  <a:srgbClr val="000000"/>
                </a:solidFill>
                <a:latin typeface="Noto Sans"/>
              </a:rPr>
              <a:t>Основные результаты работы на практике 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  <a:endParaRPr b="1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68000" y="1440000"/>
            <a:ext cx="8172000" cy="364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Noto Sans CJK SC"/>
              </a:rPr>
              <a:t>изучена структура и 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виды деятельности компании;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изучены цели и функции автоматизации технологических процессов данной компании, а также выявлена потребность в разработке автоматизированной системы проведения экспериментов; 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изучены и освоены различные библиотеки, применяемые в компании;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изучена предметная область, разработаны требования к программному продукту;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проведен обзор аналогов программного обеспечения;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выполнено проектирование системы;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разработано программное обеспечение для проведения экспериментов над различными архитектурами глубоких нейронных сетей, а также обучения новых архитектур.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9" name="Дата 12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87FC555-4C51-41D5-B2EE-F1FF27F7EA54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3600000" cy="4590000"/>
          </a:xfrm>
          <a:prstGeom prst="rect">
            <a:avLst/>
          </a:prstGeom>
          <a:gradFill rotWithShape="0">
            <a:gsLst>
              <a:gs pos="0">
                <a:srgbClr val="dddddd">
                  <a:alpha val="8000"/>
                </a:srgbClr>
              </a:gs>
              <a:gs pos="100000">
                <a:srgbClr val="ffffff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2268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Тема практики: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Система конструирования нейронных сетей.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Цель практики: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подготовка к выполнению выпускной квалификационной работы по автоматизации процесса проектирования архитектур нейронных сетей в академических и исследовательских целях.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Сроки прохождения практики: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05.02.2024 – 11.05.2024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4500000" y="1080000"/>
            <a:ext cx="5580000" cy="459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        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        </a:t>
            </a:r>
            <a:r>
              <a:rPr b="1" lang="ru-RU" sz="18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Noto Sans"/>
              </a:rPr>
              <a:t>Задачи практики: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ознакомление со структурой компании, видами деятельности, процессами организации управления деятельностью компании;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изучение целей и функций автоматизации технологических процессов, автоматизированных систем управления, используемых средств вычислительной техники в действиях данной компании; 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изучение и освоение различных пакетов программ, применяемых в компании;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постановка задачи автоматизации (описание предметной области, разработка требований к программному продукту);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обзор аналогов для решения задачи;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проектирование системы;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</a:rPr>
              <a:t>реализация системы.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0" y="360"/>
            <a:ext cx="10080000" cy="10800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</a:rPr>
              <a:t>Индивидуальное задание на практику </a:t>
            </a:r>
            <a:br>
              <a:rPr sz="2400"/>
            </a:br>
            <a:r>
              <a:rPr b="1" lang="ru-RU" sz="2400" spc="-1" strike="noStrike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  <a:endParaRPr b="1" lang="ru-RU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Дата 2"/>
          <p:cNvSpPr txBox="1"/>
          <p:nvPr/>
        </p:nvSpPr>
        <p:spPr>
          <a:xfrm>
            <a:off x="317160" y="522000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9360000" y="522000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6A5BB96-3959-465F-A46C-B00DDEAB28D1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 txBox="1"/>
          <p:nvPr/>
        </p:nvSpPr>
        <p:spPr>
          <a:xfrm>
            <a:off x="776880" y="1628280"/>
            <a:ext cx="408312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tabLst>
                <a:tab algn="l" pos="72000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ООО «Девинсайд»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расположено в г. Томск.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  <a:tabLst>
                <a:tab algn="l" pos="720000"/>
              </a:tabLst>
            </a:pP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Деятельность компании: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20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разработка компьютерного ПО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20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консультирование, управление компьютерным оборудованием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72000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задачи машинного и глубокого обучения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0" y="468000"/>
            <a:ext cx="100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  <a:tabLst>
                <a:tab algn="l" pos="16452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ОБЩАЯ ХАРАКТЕРИСТИКА ПРЕДПРИЯТИЯ 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ООО «ДЕВИНСАЙД»</a:t>
            </a:r>
            <a:endParaRPr b="1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5040000" y="1620000"/>
            <a:ext cx="5040000" cy="274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Основной продукт: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аналитическая система "</a:t>
            </a: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Tenderchad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", специализированная на оценке релевантности тендеров для софтверных компаний.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Система значительно оптимизирует процесс поиска и оценки тендерных заявок, обеспечивая более эффективную работу и экономию времени для клиентов.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Текущие задачи:</a:t>
            </a: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разработка и внедрение моделей машинного обучения.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Дата 1"/>
          <p:cNvSpPr txBox="1"/>
          <p:nvPr/>
        </p:nvSpPr>
        <p:spPr>
          <a:xfrm>
            <a:off x="317160" y="522036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9360000" y="522036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53ADE34-A17F-474E-948A-E5D6BDE3A926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изучает проблемы анализа, обработки и представления данных в цифровой форме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900000" y="731520"/>
            <a:ext cx="257472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Наука о данных 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выстраивает и обслуживанием инфраструктуры для работы с данными, а также их предварительной обработкой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900000" y="2212200"/>
            <a:ext cx="259308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Инженер данных 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91440" y="41115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получает данные, выявляет закономерности и формирует отчёты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900000" y="3670560"/>
            <a:ext cx="257472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ru-RU" sz="1400" spc="-1" strike="noStrike">
                <a:solidFill>
                  <a:srgbClr val="000000"/>
                </a:solidFill>
                <a:latin typeface="Times New Roman"/>
              </a:rPr>
              <a:t>Аналитик данных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6672240" y="41115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проводят исследования и анализ данных для разработки новых технологий, архитектур, продуктов и процессов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6672240" y="3528000"/>
            <a:ext cx="3227760" cy="83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Исследователи в области глубокого обучения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6672240" y="25200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работает на стыке нескольких областей знания: статистики, программирования, машинного и глубокого обучения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6672240" y="1908000"/>
            <a:ext cx="304776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Специалист по науке о данных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2880000" y="180000"/>
            <a:ext cx="7200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ПРЕДМЕТНАЯ ОБЛАСТЬ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Дата 3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9434202-BE9A-444C-9588-73F0923A324F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 txBox="1"/>
          <p:nvPr/>
        </p:nvSpPr>
        <p:spPr>
          <a:xfrm>
            <a:off x="5760000" y="3603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(Пользовательский интерфейс)</a:t>
            </a:r>
            <a:endParaRPr b="1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360000" y="360360"/>
            <a:ext cx="7372080" cy="4485960"/>
          </a:xfrm>
          <a:prstGeom prst="rect">
            <a:avLst/>
          </a:prstGeom>
          <a:ln w="0">
            <a:noFill/>
          </a:ln>
        </p:spPr>
      </p:pic>
      <p:sp>
        <p:nvSpPr>
          <p:cNvPr id="259" name="Дата 4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8AA83C83-3D20-4033-BB49-C0A45E56736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 txBox="1"/>
          <p:nvPr/>
        </p:nvSpPr>
        <p:spPr>
          <a:xfrm>
            <a:off x="5760000" y="36000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(Ресурсные классы)</a:t>
            </a:r>
            <a:endParaRPr b="1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240480" y="360000"/>
            <a:ext cx="6419520" cy="4771800"/>
          </a:xfrm>
          <a:prstGeom prst="rect">
            <a:avLst/>
          </a:prstGeom>
          <a:ln w="0">
            <a:noFill/>
          </a:ln>
        </p:spPr>
      </p:pic>
      <p:sp>
        <p:nvSpPr>
          <p:cNvPr id="263" name="Дата 5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7A96EF9-8ACA-4F31-8259-CE77FFA4F51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rcRect l="13682" t="5136" r="20554" b="10555"/>
          <a:stretch/>
        </p:blipFill>
        <p:spPr>
          <a:xfrm rot="21559200">
            <a:off x="6770160" y="3542040"/>
            <a:ext cx="1219320" cy="60948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 rot="780000">
            <a:off x="5188680" y="2442600"/>
            <a:ext cx="716760" cy="90324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3"/>
          <a:stretch/>
        </p:blipFill>
        <p:spPr>
          <a:xfrm rot="947400">
            <a:off x="4998240" y="1364040"/>
            <a:ext cx="1260000" cy="126000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 txBox="1"/>
          <p:nvPr/>
        </p:nvSpPr>
        <p:spPr>
          <a:xfrm>
            <a:off x="2427840" y="4380480"/>
            <a:ext cx="1260000" cy="4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ClearML</a:t>
            </a:r>
            <a:br>
              <a:rPr sz="1400"/>
            </a:b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Git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2340000" y="4083480"/>
            <a:ext cx="238824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3. Мониторинг, SCV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80000" y="1250280"/>
            <a:ext cx="3477600" cy="68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/>
            </a:b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Python 3.10</a:t>
            </a:r>
            <a:br>
              <a:rPr sz="1400"/>
            </a:br>
            <a:r>
              <a:rPr b="0" lang="ru-RU" sz="1400" spc="-1" strike="noStrike">
                <a:solidFill>
                  <a:srgbClr val="666666"/>
                </a:solidFill>
                <a:latin typeface="Times New Roman"/>
              </a:rPr>
              <a:t>Poetry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80000" y="596520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7200000" y="1512000"/>
            <a:ext cx="198000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720000"/>
              </a:tabLst>
            </a:pPr>
            <a:r>
              <a:rPr b="0" lang="ru-RU" sz="1400" spc="-1" strike="noStrike">
                <a:solidFill>
                  <a:srgbClr val="666666"/>
                </a:solidFill>
                <a:latin typeface="Times New Roman"/>
                <a:ea typeface="Noto Sans CJK SC"/>
              </a:rPr>
              <a:t>DearPyGui PyTorch, Torchvision PyTorch Lightning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4500000" y="540000"/>
            <a:ext cx="41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СТЕК ТЕХНОЛОГИЙ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7380000" y="12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2. Библиотеки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4"/>
          <a:stretch/>
        </p:blipFill>
        <p:spPr>
          <a:xfrm rot="72000">
            <a:off x="4646520" y="1780200"/>
            <a:ext cx="855000" cy="957960"/>
          </a:xfrm>
          <a:prstGeom prst="rect">
            <a:avLst/>
          </a:prstGeom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5"/>
          <a:stretch/>
        </p:blipFill>
        <p:spPr>
          <a:xfrm rot="20477400">
            <a:off x="6083280" y="2575800"/>
            <a:ext cx="2417040" cy="2330280"/>
          </a:xfrm>
          <a:prstGeom prst="rect">
            <a:avLst/>
          </a:prstGeom>
          <a:ln w="0">
            <a:noFill/>
          </a:ln>
        </p:spPr>
      </p:pic>
      <p:pic>
        <p:nvPicPr>
          <p:cNvPr id="278" name="" descr=""/>
          <p:cNvPicPr/>
          <p:nvPr/>
        </p:nvPicPr>
        <p:blipFill>
          <a:blip r:embed="rId6"/>
          <a:srcRect l="9637" t="17109" r="64849" b="18362"/>
          <a:stretch/>
        </p:blipFill>
        <p:spPr>
          <a:xfrm rot="520800">
            <a:off x="7645680" y="2943360"/>
            <a:ext cx="458640" cy="46224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7"/>
          <a:srcRect l="0" t="0" r="63045" b="0"/>
          <a:stretch/>
        </p:blipFill>
        <p:spPr>
          <a:xfrm>
            <a:off x="720000" y="2481480"/>
            <a:ext cx="1669320" cy="151884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8"/>
          <a:srcRect l="17370" t="19694" r="2945" b="16328"/>
          <a:stretch/>
        </p:blipFill>
        <p:spPr>
          <a:xfrm>
            <a:off x="1112760" y="2757600"/>
            <a:ext cx="1386720" cy="1113120"/>
          </a:xfrm>
          <a:prstGeom prst="rect">
            <a:avLst/>
          </a:prstGeom>
          <a:ln w="0">
            <a:noFill/>
          </a:ln>
        </p:spPr>
      </p:pic>
      <p:sp>
        <p:nvSpPr>
          <p:cNvPr id="281" name="Дата 6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FC14667-24AE-4B28-A4C7-7205416CB02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(Интегрированные датасеты)</a:t>
            </a:r>
            <a:endParaRPr b="1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228480" y="1080000"/>
            <a:ext cx="3623040" cy="4207320"/>
          </a:xfrm>
          <a:prstGeom prst="rect">
            <a:avLst/>
          </a:prstGeom>
          <a:ln w="0">
            <a:noFill/>
          </a:ln>
        </p:spPr>
      </p:pic>
      <p:sp>
        <p:nvSpPr>
          <p:cNvPr id="285" name=""/>
          <p:cNvSpPr txBox="1"/>
          <p:nvPr/>
        </p:nvSpPr>
        <p:spPr>
          <a:xfrm>
            <a:off x="6865920" y="1222920"/>
            <a:ext cx="3214080" cy="39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Аугментация: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Resize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ToImage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ToDtype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AutoAugment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RandomIoUCrop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ElasticTransform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Grayscale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RandomCrop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RandomVerticalFlip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RandomHorizontalFlip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Дата 7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F447C733-FA2A-40AE-8C78-A78441B9F42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b="1" lang="ru-RU" sz="2000" spc="-1" strike="noStrike">
                <a:solidFill>
                  <a:srgbClr val="000000"/>
                </a:solidFill>
                <a:latin typeface="Times New Roman"/>
              </a:rPr>
              <a:t>(Интегрированные слои)</a:t>
            </a:r>
            <a:endParaRPr b="1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3315240" y="945360"/>
            <a:ext cx="3449880" cy="4657320"/>
          </a:xfrm>
          <a:prstGeom prst="rect">
            <a:avLst/>
          </a:prstGeom>
          <a:ln w="0">
            <a:noFill/>
          </a:ln>
        </p:spPr>
      </p:pic>
      <p:sp>
        <p:nvSpPr>
          <p:cNvPr id="290" name="Дата 8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200" spc="97" strike="noStrike" cap="all">
                <a:solidFill>
                  <a:srgbClr val="000000"/>
                </a:solidFill>
                <a:latin typeface="Times New Roman"/>
              </a:rPr>
              <a:t>08.05.2024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31A4AC5-F345-4503-80E9-ADB05D42558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57</TotalTime>
  <Application>LibreOffice/24.2.2.2$Linux_X86_64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2024-05-08T01:37:26Z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ru-RU</dc:language>
  <cp:lastModifiedBy/>
  <cp:lastPrinted>2024-05-08T04:32:37Z</cp:lastPrinted>
  <dcterms:modified xsi:type="dcterms:W3CDTF">2024-05-08T04:32:22Z</dcterms:modified>
  <cp:revision>14</cp:revision>
  <dc:subject/>
  <dc:title>Grey Elegant</dc:title>
</cp:coreProperties>
</file>