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7" r:id="rId7"/>
    <p:sldId id="260" r:id="rId8"/>
    <p:sldId id="261" r:id="rId9"/>
    <p:sldId id="268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76100" autoAdjust="0"/>
  </p:normalViewPr>
  <p:slideViewPr>
    <p:cSldViewPr snapToGrid="0">
      <p:cViewPr varScale="1">
        <p:scale>
          <a:sx n="58" d="100"/>
          <a:sy n="58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ru-RU" smtClean="0"/>
              <a:t>12.06.2023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уважаемые члены комиссии. Сегодня я представлю курсовую работу, темой которой является «БАЗА ДАННЫХ ХУДОЖЕСТВЕННОГО РУКОВОДИТЕЛЯ СТУДЕНЧЕСКОГО МУЗЫКАЛЬНОГО КОЛЛЕКТИВА»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585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Предметной областью выступает</a:t>
            </a:r>
          </a:p>
          <a:p>
            <a:r>
              <a:rPr lang="ru-RU" dirty="0"/>
              <a:t>Студенческий музыкальный коллектив, который занимается подготовкой и публичными выступлениями на различных студенческих и сторонних мероприятиях. При этом пользователь в лице художественного руководителя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Участвует в: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состава участников коллектива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музыкального ансамбля, предназначенного для выступлений на мероприятиях, </a:t>
            </a:r>
            <a:br>
              <a:rPr lang="ru-RU" dirty="0">
                <a:latin typeface="Calibri"/>
              </a:rPr>
            </a:br>
            <a:r>
              <a:rPr lang="ru-RU" dirty="0">
                <a:latin typeface="Calibri"/>
              </a:rPr>
              <a:t>и музыкальной секции, формируемой для отработки репертуара на репетициях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непосредственно репертуара коллектива, согласованного с участниками коллектива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состава музыкальных инструментов, накапливая общую информацию о каждом инструменте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расписания репетиций музыкальных секций для отработки репертуара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Формировании перечня мероприятий, на которых будут выступать музыкальные ансамбли, </a:t>
            </a:r>
            <a:br>
              <a:rPr lang="ru-RU" dirty="0">
                <a:latin typeface="Calibri"/>
              </a:rPr>
            </a:br>
            <a:r>
              <a:rPr lang="ru-RU" dirty="0">
                <a:latin typeface="Calibri"/>
              </a:rPr>
              <a:t>а также сведений о выступлениях для последующего формирования характеристики-представления отдельного участника коллектива с указанием степени участия во время выступления.</a:t>
            </a:r>
          </a:p>
          <a:p>
            <a:pPr lvl="1">
              <a:buClr>
                <a:schemeClr val="tx1"/>
              </a:buClr>
              <a:buFont typeface="Arial"/>
              <a:buNone/>
            </a:pPr>
            <a:r>
              <a:rPr lang="ru-RU" dirty="0">
                <a:latin typeface="Calibri"/>
              </a:rPr>
              <a:t>Поэтому данная база данных необходима не только для самого руководителя музыкального коллектива, но и послужит удобным автоматизированным инструментом формирования характеристики-представления для самого участника коллектива.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endParaRPr lang="ru-RU" dirty="0">
              <a:latin typeface="Calibri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179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870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Участник коллектива – студент, вступивший в коллектив и занимающий некоторую должность в нём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Владелец музыкального инструмента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Участник коллектива, владеющий навыками игры на музыкальном инструменте с некоторым уровнем профессионализма. 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Музыкальный инструмент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Набор сведений о музыкальном инструменте, включая вес инструмента, группу и механизм звукоизвлечения инструмента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Музыкальное произведение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Сведения о музыкальной композиции, в которые входит помимо наименования и авторства, длительность, год выпуска, тип произведения, стиль, жанр, тональность и темп произведения.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Аранжировка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Адаптированная под коллектив версия музыкального произведения, в которой по усмотрению художественного руководителя может поменяться продолжительность, стиль, тональность и темп музыкального произведения.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Музыкальный ансамбль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Совокупность участников коллектива для выступлений на мероприятиях, при этом ансамбль, как и музыкальная секция, может переформировываться, распадаться и иметь своё предназначение.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Участник музыкального ансамбля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Участник коллектива, состоящий в конкретном музыкальном ансамбле, имеющий некоторый опыт выступлений на мероприятиях, оцениваемый художественным руководителем, а также степень участия в этом ансамбле, учитываемый при формировании характеристики-представлении.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Музыкальная секция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Совокупность участников коллектива для посещения репетиций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Участник музыкальной секции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Участник коллектива, состоящий в конкретной музыкальной секции и обладающий некоторым музыкальным образованием, определяемым художественным руководителем по ранжированным значениям.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Репетиция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Временной промежуток для проведения занятий музыкальных секций, так как на репетиции может одновременно заниматься несколько музыкальных секций.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Занятие музыкальной секции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Репетиция конкретной музыкальной секции, на которой фиксируется план и итоги занятия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Мероприятие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Набор сведений о творческом событии, предназначенный как для планирования репетиций музыкальных секций, формировании аранжировки музыкального произведения, так и составлении характеристики-представления отдельного участника коллектива, где обязательно нужно указывать уровень мероприятия.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Выступление</a:t>
            </a:r>
            <a:r>
              <a:rPr lang="ru-RU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Творческий номер музыкального ансамбля на мероприятии, который непосредственно записывается в характеристику-представление и содержит результаты выступления на мероприятии с этим номером.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5084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– Диаграмма модели уровня «сущность-связь»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Репетиция может быть назначена более чем одной музыкальной секции в одно и то же время, вследствие чего на репетиции проводится несколько занятий. </a:t>
            </a:r>
          </a:p>
          <a:p>
            <a:r>
              <a:rPr lang="ru-RU" dirty="0"/>
              <a:t>Аранжировка представляет собой адаптированную партию музыкального произведения для конкретного музыкального инструмента. </a:t>
            </a:r>
          </a:p>
          <a:p>
            <a:r>
              <a:rPr lang="ru-RU" dirty="0"/>
              <a:t>Множество музыкальных произведений образуют репертуар музыкального коллектива. </a:t>
            </a:r>
          </a:p>
          <a:p>
            <a:r>
              <a:rPr lang="ru-RU" dirty="0"/>
              <a:t>На мероприятии может выступать несколько номеров от одного и того же музыкального ансамбля. </a:t>
            </a:r>
          </a:p>
          <a:p>
            <a:r>
              <a:rPr lang="ru-RU" dirty="0"/>
              <a:t>Участник коллектива может состоять в более чем одном музыкальном ансамбле, а также более чем одной музыкальной секции, репетируя с разными составами. </a:t>
            </a:r>
          </a:p>
          <a:p>
            <a:r>
              <a:rPr lang="ru-RU" dirty="0"/>
              <a:t>Владение конкретным музыкальным инструментом участника коллектива указывает на профессиональные навыки игры на этом инструменте.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668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уровня ключей, которая наглядно показывает первичные ключи каждой сущности. </a:t>
            </a:r>
          </a:p>
          <a:p>
            <a:r>
              <a:rPr lang="ru-RU" dirty="0"/>
              <a:t>Так, участник коллектива, в качестве которого может выступать только студент ВУЗа, имеет номер студ. Билета, однозначно идентифицирующий его в базе данных.</a:t>
            </a:r>
          </a:p>
          <a:p>
            <a:r>
              <a:rPr lang="ru-RU" dirty="0"/>
              <a:t>Участник ансамбля, как и участник секции, может принадлежать различным ансамблям и секциям соответственно, поэтому в качестве первичного ключа для каждого участника коллектива добавляется идентификатор самого ансамбля или секции.</a:t>
            </a:r>
          </a:p>
          <a:p>
            <a:r>
              <a:rPr lang="ru-RU" dirty="0"/>
              <a:t>Далее, участник коллектива может владеть различными музыкальными инструментами, поэтому сущность владелец в качестве составного первичного ключа идентифицируется номером </a:t>
            </a:r>
            <a:r>
              <a:rPr lang="ru-RU" dirty="0" err="1"/>
              <a:t>студ.билета</a:t>
            </a:r>
            <a:r>
              <a:rPr lang="ru-RU" dirty="0"/>
              <a:t> и наименованием музыкального инструмента. Музыкальный инструмент же в пояснении не нуждается. </a:t>
            </a:r>
          </a:p>
          <a:p>
            <a:r>
              <a:rPr lang="ru-RU" dirty="0"/>
              <a:t>Аранжировка, являющаяся потомком музыкального инструмента и музыкального произведения, идентифицируется наименованием музыкального произведения и авторства (так как в реальном мире может быть много одноимённых композиций от разных авторов), а также музыкальным инструментом, для которого и составляется партия аранжировки.</a:t>
            </a:r>
          </a:p>
          <a:p>
            <a:r>
              <a:rPr lang="ru-RU" dirty="0"/>
              <a:t>Музыкальное произведение, которое уже оговаривалось, однозначно определяется авторством и наименованием.</a:t>
            </a:r>
          </a:p>
          <a:p>
            <a:r>
              <a:rPr lang="ru-RU" dirty="0"/>
              <a:t>Репетиция представляет собой промежуток времени для занятий различных музыкальных секций, поэтому составным первичным ключом выступает связка даты проведения и времени начала репетиции.</a:t>
            </a:r>
          </a:p>
          <a:p>
            <a:r>
              <a:rPr lang="ru-RU" dirty="0"/>
              <a:t>Занятие музыкальной секции помимо внешнего ключа на репетицию имеет идентификатор музыкальной секции.</a:t>
            </a:r>
          </a:p>
          <a:p>
            <a:r>
              <a:rPr lang="ru-RU" dirty="0"/>
              <a:t>Мероприятие идентифицируется наименованием и датой проведения.</a:t>
            </a:r>
          </a:p>
          <a:p>
            <a:r>
              <a:rPr lang="ru-RU" dirty="0"/>
              <a:t>И наконец, выступление, помимо наименования мероприятия и его даты имеет номер выступления конкретной музыкальной секции.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068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Полноатрибутная диаграмма модели данных пользователя отражает модель данных пользователя.</a:t>
            </a:r>
          </a:p>
          <a:p>
            <a:r>
              <a:rPr lang="ru-RU" dirty="0"/>
              <a:t>Здесь отражены различные аспекты деятельности пользователя, некоторые их которых были оговорены ранее. </a:t>
            </a:r>
          </a:p>
          <a:p>
            <a:r>
              <a:rPr lang="ru-RU" dirty="0"/>
              <a:t>Можно также отметить, что сущность «Мероприятие» накапливает также сведения о его публике и описании, необходимые художественному руководителю и учитываемые при составлении аранжировки музыкального произведения.</a:t>
            </a:r>
          </a:p>
          <a:p>
            <a:r>
              <a:rPr lang="ru-RU" dirty="0"/>
              <a:t>В связи с обширностью предметной области и ограниченностью времени, обсуждение </a:t>
            </a:r>
            <a:r>
              <a:rPr lang="en-US" dirty="0"/>
              <a:t>FA-</a:t>
            </a:r>
            <a:r>
              <a:rPr lang="ru-RU" dirty="0"/>
              <a:t>уровня будет вынесено на стадию вопросов.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741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в заключении…</a:t>
            </a:r>
          </a:p>
          <a:p>
            <a:endParaRPr lang="ru-RU" dirty="0"/>
          </a:p>
          <a:p>
            <a:r>
              <a:rPr lang="ru-RU" dirty="0"/>
              <a:t>На этапе анализа требований:</a:t>
            </a:r>
          </a:p>
          <a:p>
            <a:r>
              <a:rPr lang="ru-RU" dirty="0"/>
              <a:t>- Была конкретизирована предметная область – студенческий музыкальный коллектив</a:t>
            </a:r>
          </a:p>
          <a:p>
            <a:r>
              <a:rPr lang="ru-RU" dirty="0"/>
              <a:t>- Был выявлен предполагаемый пользователь – художественный руководитель </a:t>
            </a:r>
          </a:p>
          <a:p>
            <a:r>
              <a:rPr lang="ru-RU" dirty="0"/>
              <a:t>- Проанализированы требования пользователя базы данных</a:t>
            </a:r>
          </a:p>
          <a:p>
            <a:r>
              <a:rPr lang="ru-RU" dirty="0"/>
              <a:t>- А также конкретизирован деловой регламент, который удовлетворяет пользователя в его потребностях в базе данных</a:t>
            </a:r>
          </a:p>
          <a:p>
            <a:pPr marL="171450" indent="-171450">
              <a:buFontTx/>
              <a:buChar char="-"/>
            </a:pPr>
            <a:r>
              <a:rPr lang="ru-RU" dirty="0"/>
              <a:t>Была собрана информация о входных и выходных документах и сообщениях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На этапе проектирования базы данных: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Определены данные и связи между ними для всех основных областей применения</a:t>
            </a:r>
          </a:p>
          <a:p>
            <a:pPr marL="171450" indent="-171450">
              <a:buFontTx/>
              <a:buChar char="-"/>
            </a:pPr>
            <a:r>
              <a:rPr lang="ru-RU" dirty="0"/>
              <a:t>Создана модель данных пользователя, способная поддерживать требуемые транзакции обработки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0A17-C634-4E0C-9850-802A7E30DAFA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6976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146-38AB-4248-9AD9-AA0EF452908D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FC2-108F-4706-B0D9-EE98A1996339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6EAD-FB44-476D-9BA7-45DE4EE7E744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олилиния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29AF-AFC5-42C6-B41A-92EA1E3EA268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9389-1DA9-4450-B605-E1C44DC46EB1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558D-0EEE-4DFB-9358-958895EA9ECE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5E43-83FD-4395-8346-4068585A5191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52B-96AB-415E-B10D-3F72A48C753B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6"/>
            <a:r>
              <a:rPr lang="ru-RU" noProof="0" dirty="0"/>
              <a:t>Семь</a:t>
            </a:r>
          </a:p>
          <a:p>
            <a:pPr lvl="7"/>
            <a:r>
              <a:rPr lang="ru-RU" noProof="0" dirty="0"/>
              <a:t>Восемь</a:t>
            </a:r>
          </a:p>
          <a:p>
            <a:pPr lvl="8"/>
            <a:r>
              <a:rPr lang="ru-RU" noProof="0" dirty="0"/>
              <a:t>Девять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27A5-E187-4F7A-849C-6FF8A00DD5F7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1"/>
              </a:spcBef>
              <a:buNone/>
            </a:pPr>
            <a:r>
              <a:rPr lang="ru-RU" sz="2800" b="1" i="0" dirty="0">
                <a:solidFill>
                  <a:schemeClr val="tx1"/>
                </a:solidFill>
                <a:latin typeface="Garamond"/>
                <a:ea typeface="+mj-ea"/>
                <a:cs typeface="+mj-cs"/>
              </a:rPr>
              <a:t>БАЗА ДАННЫХ ХУДОЖЕСТВЕННОГО РУКОВОДИТЕЛЯ СТУДЕНЧЕСКОГО МУЗЫКАЛЬНОГО КОЛЛЕКТИВА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704114" cy="82558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dirty="0"/>
              <a:t>Подготовила студентка гр. 430-2 Лузинсан А.А.</a:t>
            </a:r>
          </a:p>
          <a:p>
            <a:pPr marL="0" indent="0" algn="l">
              <a:buNone/>
            </a:pPr>
            <a:r>
              <a:rPr lang="ru-RU" sz="2200" b="0" i="0" dirty="0"/>
              <a:t>Руководитель: доцент каф. АСУ, к.т.н. Сибилёв В.Д.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1" i="0" dirty="0">
                <a:solidFill>
                  <a:schemeClr val="tx1"/>
                </a:solidFill>
                <a:latin typeface="Garamond"/>
                <a:ea typeface="+mj-ea"/>
                <a:cs typeface="+mj-cs"/>
              </a:rPr>
              <a:t>Постановка задачи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7AB93A9-CF70-4CAB-B8DB-049DABF170F5}"/>
              </a:ext>
            </a:extLst>
          </p:cNvPr>
          <p:cNvSpPr txBox="1">
            <a:spLocks/>
          </p:cNvSpPr>
          <p:nvPr/>
        </p:nvSpPr>
        <p:spPr>
          <a:xfrm>
            <a:off x="998806" y="1674056"/>
            <a:ext cx="11193194" cy="518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Пользователь участвует в формировании: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Состава коллектива.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Музыкального ансамбля.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 Музыкальной секции.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Репертуара коллектива.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Состава музыкальных инструментов.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Расписания репетиций музыкальных секций.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Перечня мероприятий музыкальных ансамблей.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sz="2400" dirty="0">
                <a:latin typeface="Calibri"/>
              </a:rPr>
              <a:t>Перечня выступлений музыкальных ансамблей.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5D48E6-7E5F-4AEF-A65E-B864FF2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1" i="0" dirty="0">
                <a:solidFill>
                  <a:schemeClr val="tx1"/>
                </a:solidFill>
                <a:latin typeface="Garamond"/>
                <a:ea typeface="+mj-ea"/>
                <a:cs typeface="+mj-cs"/>
              </a:rPr>
              <a:t>Постановка задачи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7AB93A9-CF70-4CAB-B8DB-049DABF170F5}"/>
              </a:ext>
            </a:extLst>
          </p:cNvPr>
          <p:cNvSpPr txBox="1">
            <a:spLocks/>
          </p:cNvSpPr>
          <p:nvPr/>
        </p:nvSpPr>
        <p:spPr>
          <a:xfrm>
            <a:off x="998806" y="1674056"/>
            <a:ext cx="11193194" cy="5183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/>
              <a:buChar char="•"/>
            </a:pPr>
            <a:r>
              <a:rPr lang="ru-RU" dirty="0"/>
              <a:t>Цель проекта: автоматизация учёта и обработки информации, связанной с управлением студенческим музыкальным коллективом. 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ru-RU" dirty="0"/>
              <a:t>Точка зрения модели: художественный руководитель студенческого музыкального коллектива.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ru-RU" dirty="0">
                <a:latin typeface="Calibri"/>
              </a:rPr>
              <a:t>Функции пользователя: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Регистрация участника коллектива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Регистрация музыкального инструмента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Включение музыкального произведения в репертуар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Формирование аранжировок музыкального произведения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Формирование музыкального ансамбля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Формирование музыкальной секции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Включение мероприятия в перечень событий 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Генерация отчёта о работе коллектива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ru-RU" dirty="0"/>
              <a:t>Генерация характеристики-представления </a:t>
            </a:r>
          </a:p>
          <a:p>
            <a:pPr lvl="1">
              <a:buClr>
                <a:schemeClr val="tx1"/>
              </a:buClr>
              <a:buFont typeface="Arial"/>
              <a:buChar char="•"/>
            </a:pPr>
            <a:endParaRPr lang="ru-RU" dirty="0">
              <a:latin typeface="Calibri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10E64-420E-4697-99D7-CA7F690D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145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95401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Объекты ПО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4D9853-DA64-4BD0-A88C-E6DF049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4</a:t>
            </a:fld>
            <a:endParaRPr lang="ru-RU" noProof="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6DDEAA9-E48A-486B-B1BC-78516CA69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73441"/>
              </p:ext>
            </p:extLst>
          </p:nvPr>
        </p:nvGraphicFramePr>
        <p:xfrm>
          <a:off x="1001486" y="1226344"/>
          <a:ext cx="11190515" cy="5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10823">
                  <a:extLst>
                    <a:ext uri="{9D8B030D-6E8A-4147-A177-3AD203B41FA5}">
                      <a16:colId xmlns:a16="http://schemas.microsoft.com/office/drawing/2014/main" val="1039667573"/>
                    </a:ext>
                  </a:extLst>
                </a:gridCol>
                <a:gridCol w="7279692">
                  <a:extLst>
                    <a:ext uri="{9D8B030D-6E8A-4147-A177-3AD203B41FA5}">
                      <a16:colId xmlns:a16="http://schemas.microsoft.com/office/drawing/2014/main" val="33738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Сущность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Определение смысла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8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Участник коллектива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Студент, вступивший в коллектив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Владелец музыкального инструмента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Участник коллектива, владеющий навыками игры на инструменте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Музыкальный инструмент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Набор сведений о музыкальном инструменте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Музыкальное произведение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Сведения о музыкальной композиции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Аранжировка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Адаптированная под коллектив версия музыкального произведения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9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Музыкальный ансамбль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Совокупность участников коллектива для выступлений на мероприятиях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Участник музыкального ансамбля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Участник коллектива, состоящий в конкретном музыкальном ансамбле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Музыкальная секция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Совокупность участников коллектива для посещения репетиций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9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Участник музыкальной секции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Участник коллектива, состоящий в конкретной музыкальной секции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Репетиция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Временной промежуток для проведения занятий музыкальных секций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Занятие музыкальной секции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Репетиция конкретной музыкальной секции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Мероприятие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Набор сведений о творческом событии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Выступление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Творческий номер музыкального ансамбля на мероприятии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8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Диаграмма </a:t>
            </a:r>
            <a:r>
              <a:rPr lang="en-US" dirty="0"/>
              <a:t>ER-</a:t>
            </a:r>
            <a:r>
              <a:rPr lang="ru-RU" dirty="0"/>
              <a:t>уровня 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736A5E-38A8-44F9-B4C0-AFD9458D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5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DABCA1-4446-4F90-81EB-34AB9A22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91" y="1593849"/>
            <a:ext cx="12213491" cy="39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Диаграмма </a:t>
            </a:r>
            <a:r>
              <a:rPr lang="en-US" dirty="0"/>
              <a:t>KB-</a:t>
            </a:r>
            <a:r>
              <a:rPr lang="ru-RU" dirty="0"/>
              <a:t>уровня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118516-E45D-40AA-8D6B-6E79908F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532" y="6504979"/>
            <a:ext cx="914400" cy="205345"/>
          </a:xfrm>
        </p:spPr>
        <p:txBody>
          <a:bodyPr/>
          <a:lstStyle/>
          <a:p>
            <a:fld id="{D52E75EF-0962-46B2-8C21-C0889BAC0DFA}" type="slidenum">
              <a:rPr lang="ru-RU" noProof="0" smtClean="0">
                <a:solidFill>
                  <a:schemeClr val="tx1"/>
                </a:solidFill>
              </a:rPr>
              <a:t>6</a:t>
            </a:fld>
            <a:endParaRPr lang="ru-RU" noProof="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30E966-2DAE-4F72-A8B0-7BA975B9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748"/>
            <a:ext cx="12192000" cy="3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1E10F3-49F7-4592-A387-26C8F788DE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776"/>
            <a:ext cx="12192000" cy="5252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Диаграмма </a:t>
            </a:r>
            <a:r>
              <a:rPr lang="en-US" dirty="0"/>
              <a:t>FA-</a:t>
            </a:r>
            <a:r>
              <a:rPr lang="ru-RU" dirty="0"/>
              <a:t>уровня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118516-E45D-40AA-8D6B-6E79908F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532" y="6504979"/>
            <a:ext cx="914400" cy="205345"/>
          </a:xfrm>
        </p:spPr>
        <p:txBody>
          <a:bodyPr/>
          <a:lstStyle/>
          <a:p>
            <a:fld id="{D52E75EF-0962-46B2-8C21-C0889BAC0DFA}" type="slidenum">
              <a:rPr lang="ru-RU" noProof="0" smtClean="0">
                <a:solidFill>
                  <a:schemeClr val="bg1"/>
                </a:solidFill>
              </a:rPr>
              <a:t>7</a:t>
            </a:fld>
            <a:endParaRPr lang="ru-RU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4C80A8B-D020-440C-BCF4-7DB264F74C56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Проанализирована предметная область;</a:t>
            </a:r>
          </a:p>
          <a:p>
            <a:r>
              <a:rPr lang="ru-RU" dirty="0"/>
              <a:t>Выявлен предполагаемый пользователь;</a:t>
            </a:r>
          </a:p>
          <a:p>
            <a:r>
              <a:rPr lang="ru-RU" dirty="0"/>
              <a:t>Выявлены функции пользователя;</a:t>
            </a:r>
          </a:p>
          <a:p>
            <a:r>
              <a:rPr lang="ru-RU" dirty="0"/>
              <a:t>Определены бизнес-правила;</a:t>
            </a:r>
          </a:p>
          <a:p>
            <a:r>
              <a:rPr lang="ru-RU" dirty="0"/>
              <a:t>Собрана и проанализирована информация и входных и выходных документах и сообщениях;</a:t>
            </a:r>
          </a:p>
          <a:p>
            <a:r>
              <a:rPr lang="ru-RU" dirty="0"/>
              <a:t>Определены объекты ПО и связи между ними;</a:t>
            </a:r>
          </a:p>
          <a:p>
            <a:r>
              <a:rPr lang="ru-RU" dirty="0"/>
              <a:t>Спроектированы диаграммы </a:t>
            </a:r>
            <a:r>
              <a:rPr lang="en-US" dirty="0"/>
              <a:t>ER, KB </a:t>
            </a:r>
            <a:r>
              <a:rPr lang="ru-RU" dirty="0"/>
              <a:t>и </a:t>
            </a:r>
            <a:r>
              <a:rPr lang="en-US" dirty="0"/>
              <a:t>FA </a:t>
            </a:r>
            <a:r>
              <a:rPr lang="ru-RU" dirty="0"/>
              <a:t>уровней;</a:t>
            </a:r>
          </a:p>
          <a:p>
            <a:r>
              <a:rPr lang="ru-RU" dirty="0"/>
              <a:t>Создана модель данных пользователя.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2DFA1D-0799-4F9E-B710-EDC69E15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701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оты: 16 x 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3BD9F89-B38E-4405-9F44-368138EA2B74}" vid="{EC59A5CD-E73B-4783-AC56-44742FC29DB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d035d7d-02e5-4a00-8b62-9a556aabc7b5">english</DirectSourceMarket>
    <AssetId xmlns="9d035d7d-02e5-4a00-8b62-9a556aabc7b5">TP103896547</AssetId>
    <TPFriendlyName xmlns="9d035d7d-02e5-4a00-8b62-9a556aabc7b5" xsi:nil="true"/>
    <SourceTitle xmlns="9d035d7d-02e5-4a00-8b62-9a556aabc7b5" xsi:nil="true"/>
    <TPApplication xmlns="9d035d7d-02e5-4a00-8b62-9a556aabc7b5" xsi:nil="true"/>
    <TPLaunchHelpLink xmlns="9d035d7d-02e5-4a00-8b62-9a556aabc7b5" xsi:nil="true"/>
    <OpenTemplate xmlns="9d035d7d-02e5-4a00-8b62-9a556aabc7b5">true</OpenTemplate>
    <CrawlForDependencies xmlns="9d035d7d-02e5-4a00-8b62-9a556aabc7b5">false</CrawlForDependencies>
    <TrustLevel xmlns="9d035d7d-02e5-4a00-8b62-9a556aabc7b5">1 Microsoft Managed Content</TrustLevel>
    <FeatureTagsTaxHTField0 xmlns="9d035d7d-02e5-4a00-8b62-9a556aabc7b5">
      <Terms xmlns="http://schemas.microsoft.com/office/infopath/2007/PartnerControls"/>
    </FeatureTagsTaxHTField0>
    <PublishStatusLookup xmlns="9d035d7d-02e5-4a00-8b62-9a556aabc7b5">
      <Value>488331</Value>
    </PublishStatusLookup>
    <LocLastLocAttemptVersionLookup xmlns="9d035d7d-02e5-4a00-8b62-9a556aabc7b5" xsi:nil="true"/>
    <CampaignTagsTaxHTField0 xmlns="9d035d7d-02e5-4a00-8b62-9a556aabc7b5">
      <Terms xmlns="http://schemas.microsoft.com/office/infopath/2007/PartnerControls"/>
    </CampaignTagsTaxHTField0>
    <IsSearchable xmlns="9d035d7d-02e5-4a00-8b62-9a556aabc7b5">true</IsSearchable>
    <TPNamespace xmlns="9d035d7d-02e5-4a00-8b62-9a556aabc7b5" xsi:nil="true"/>
    <TemplateTemplateType xmlns="9d035d7d-02e5-4a00-8b62-9a556aabc7b5">PowerPoint Presentation Template</TemplateTemplateType>
    <Markets xmlns="9d035d7d-02e5-4a00-8b62-9a556aabc7b5"/>
    <OriginalSourceMarket xmlns="9d035d7d-02e5-4a00-8b62-9a556aabc7b5">english</OriginalSourceMarket>
    <TPInstallLocation xmlns="9d035d7d-02e5-4a00-8b62-9a556aabc7b5" xsi:nil="true"/>
    <LocMarketGroupTiers2 xmlns="9d035d7d-02e5-4a00-8b62-9a556aabc7b5" xsi:nil="true"/>
    <TPAppVersion xmlns="9d035d7d-02e5-4a00-8b62-9a556aabc7b5" xsi:nil="true"/>
    <TPCommandLine xmlns="9d035d7d-02e5-4a00-8b62-9a556aabc7b5" xsi:nil="true"/>
    <APAuthor xmlns="9d035d7d-02e5-4a00-8b62-9a556aabc7b5">
      <UserInfo>
        <DisplayName>System Account</DisplayName>
        <AccountId>1073741823</AccountId>
        <AccountType/>
      </UserInfo>
    </APAuthor>
    <EditorialStatus xmlns="9d035d7d-02e5-4a00-8b62-9a556aabc7b5">Complete</EditorialStatus>
    <PublishTargets xmlns="9d035d7d-02e5-4a00-8b62-9a556aabc7b5">OfficeOnlineVNext</PublishTargets>
    <TPLaunchHelpLinkType xmlns="9d035d7d-02e5-4a00-8b62-9a556aabc7b5">Template</TPLaunchHelpLinkType>
    <ScenarioTagsTaxHTField0 xmlns="9d035d7d-02e5-4a00-8b62-9a556aabc7b5">
      <Terms xmlns="http://schemas.microsoft.com/office/infopath/2007/PartnerControls"/>
    </ScenarioTagsTaxHTField0>
    <OriginalRelease xmlns="9d035d7d-02e5-4a00-8b62-9a556aabc7b5">15</OriginalRelease>
    <AssetStart xmlns="9d035d7d-02e5-4a00-8b62-9a556aabc7b5">2012-11-22T07:55:00+00:00</AssetStart>
    <LocalizationTagsTaxHTField0 xmlns="9d035d7d-02e5-4a00-8b62-9a556aabc7b5">
      <Terms xmlns="http://schemas.microsoft.com/office/infopath/2007/PartnerControls"/>
    </LocalizationTagsTaxHTField0>
    <TPClientViewer xmlns="9d035d7d-02e5-4a00-8b62-9a556aabc7b5" xsi:nil="true"/>
    <CSXHash xmlns="9d035d7d-02e5-4a00-8b62-9a556aabc7b5" xsi:nil="true"/>
    <IsDeleted xmlns="9d035d7d-02e5-4a00-8b62-9a556aabc7b5">false</IsDeleted>
    <ShowIn xmlns="9d035d7d-02e5-4a00-8b62-9a556aabc7b5">Show everywhere</ShowIn>
    <UANotes xmlns="9d035d7d-02e5-4a00-8b62-9a556aabc7b5" xsi:nil="true"/>
    <TemplateStatus xmlns="9d035d7d-02e5-4a00-8b62-9a556aabc7b5">Complete</TemplateStatus>
    <Downloads xmlns="9d035d7d-02e5-4a00-8b62-9a556aabc7b5">0</Downloads>
    <InternalTagsTaxHTField0 xmlns="9d035d7d-02e5-4a00-8b62-9a556aabc7b5">
      <Terms xmlns="http://schemas.microsoft.com/office/infopath/2007/PartnerControls"/>
    </InternalTagsTaxHTField0>
    <TPExecutable xmlns="9d035d7d-02e5-4a00-8b62-9a556aabc7b5" xsi:nil="true"/>
    <AssetType xmlns="9d035d7d-02e5-4a00-8b62-9a556aabc7b5">TP</AssetType>
    <Milestone xmlns="9d035d7d-02e5-4a00-8b62-9a556aabc7b5" xsi:nil="true"/>
    <OriginAsset xmlns="9d035d7d-02e5-4a00-8b62-9a556aabc7b5" xsi:nil="true"/>
    <TPComponent xmlns="9d035d7d-02e5-4a00-8b62-9a556aabc7b5" xsi:nil="true"/>
    <ApprovalStatus xmlns="9d035d7d-02e5-4a00-8b62-9a556aabc7b5">InProgress</ApprovalStatus>
    <BlockPublish xmlns="9d035d7d-02e5-4a00-8b62-9a556aabc7b5">false</BlockPublish>
    <EditorialTags xmlns="9d035d7d-02e5-4a00-8b62-9a556aabc7b5" xsi:nil="true"/>
    <MarketSpecific xmlns="9d035d7d-02e5-4a00-8b62-9a556aabc7b5">false</MarketSpecific>
    <LocComments xmlns="9d035d7d-02e5-4a00-8b62-9a556aabc7b5" xsi:nil="true"/>
    <VoteCount xmlns="9d035d7d-02e5-4a00-8b62-9a556aabc7b5" xsi:nil="true"/>
    <HandoffToMSDN xmlns="9d035d7d-02e5-4a00-8b62-9a556aabc7b5" xsi:nil="true"/>
    <IntlLangReview xmlns="9d035d7d-02e5-4a00-8b62-9a556aabc7b5">false</IntlLangReview>
    <NumericId xmlns="9d035d7d-02e5-4a00-8b62-9a556aabc7b5" xsi:nil="true"/>
    <OOCacheId xmlns="9d035d7d-02e5-4a00-8b62-9a556aabc7b5" xsi:nil="true"/>
    <ClipArtFilename xmlns="9d035d7d-02e5-4a00-8b62-9a556aabc7b5" xsi:nil="true"/>
    <LastHandOff xmlns="9d035d7d-02e5-4a00-8b62-9a556aabc7b5" xsi:nil="true"/>
    <Providers xmlns="9d035d7d-02e5-4a00-8b62-9a556aabc7b5" xsi:nil="true"/>
    <UALocComments xmlns="9d035d7d-02e5-4a00-8b62-9a556aabc7b5" xsi:nil="true"/>
    <DSATActionTaken xmlns="9d035d7d-02e5-4a00-8b62-9a556aabc7b5" xsi:nil="true"/>
    <PolicheckWords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ThumbnailAssetId xmlns="9d035d7d-02e5-4a00-8b62-9a556aabc7b5" xsi:nil="true"/>
    <UALocRecommendation xmlns="9d035d7d-02e5-4a00-8b62-9a556aabc7b5">Localize</UALocRecommendation>
    <APEditor xmlns="9d035d7d-02e5-4a00-8b62-9a556aabc7b5">
      <UserInfo>
        <DisplayName/>
        <AccountId xsi:nil="true"/>
        <AccountType/>
      </UserInfo>
    </APEditor>
    <PrimaryImageGen xmlns="9d035d7d-02e5-4a00-8b62-9a556aabc7b5">false</PrimaryImageGen>
    <Manager xmlns="9d035d7d-02e5-4a00-8b62-9a556aabc7b5" xsi:nil="true"/>
    <ParentAssetId xmlns="9d035d7d-02e5-4a00-8b62-9a556aabc7b5" xsi:nil="true"/>
    <SubmitterId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BusinessGroup xmlns="9d035d7d-02e5-4a00-8b62-9a556aabc7b5" xsi:nil="true"/>
    <RecommendationsModifier xmlns="9d035d7d-02e5-4a00-8b62-9a556aabc7b5" xsi:nil="true"/>
    <Component xmlns="91e8d559-4d54-460d-ba58-5d5027f88b4d" xsi:nil="true"/>
    <AcquiredFrom xmlns="9d035d7d-02e5-4a00-8b62-9a556aabc7b5">Internal MS</AcquiredFrom>
    <CSXSubmissionMarket xmlns="9d035d7d-02e5-4a00-8b62-9a556aabc7b5" xsi:nil="true"/>
    <ArtSampleDocs xmlns="9d035d7d-02e5-4a00-8b62-9a556aabc7b5" xsi:nil="true"/>
    <IntlLangReviewDate xmlns="9d035d7d-02e5-4a00-8b62-9a556aabc7b5" xsi:nil="true"/>
    <AverageRating xmlns="9d035d7d-02e5-4a00-8b62-9a556aabc7b5" xsi:nil="true"/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TimesCloned xmlns="9d035d7d-02e5-4a00-8b62-9a556aabc7b5" xsi:nil="true"/>
    <ContentItem xmlns="9d035d7d-02e5-4a00-8b62-9a556aabc7b5" xsi:nil="true"/>
    <UACurrentWords xmlns="9d035d7d-02e5-4a00-8b62-9a556aabc7b5" xsi:nil="true"/>
    <AssetExpire xmlns="9d035d7d-02e5-4a00-8b62-9a556aabc7b5">2029-01-01T00:00:00+00:00</AssetExpire>
    <MachineTranslated xmlns="9d035d7d-02e5-4a00-8b62-9a556aabc7b5">false</MachineTranslated>
    <OutputCachingOn xmlns="9d035d7d-02e5-4a00-8b62-9a556aabc7b5">false</OutputCachingOn>
    <PlannedPubDate xmlns="9d035d7d-02e5-4a00-8b62-9a556aabc7b5" xsi:nil="true"/>
    <Description0 xmlns="91e8d559-4d54-460d-ba58-5d5027f88b4d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DDEBFBB-03C0-4D8C-ADFF-0CE8FE71CAE2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2.xml><?xml version="1.0" encoding="utf-8"?>
<ds:datastoreItem xmlns:ds="http://schemas.openxmlformats.org/officeDocument/2006/customXml" ds:itemID="{75B8C406-F646-4A28-AEBF-1C538A263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4E3DA7-0DFA-4BD3-BB8A-18E58D1B0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музыкальном стиле (макет со скрипичным ключом)</Template>
  <TotalTime>124</TotalTime>
  <Words>1281</Words>
  <Application>Microsoft Office PowerPoint</Application>
  <PresentationFormat>Широкоэкранный</PresentationFormat>
  <Paragraphs>143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Ноты: 16 x 9</vt:lpstr>
      <vt:lpstr>БАЗА ДАННЫХ ХУДОЖЕСТВЕННОГО РУКОВОДИТЕЛЯ СТУДЕНЧЕСКОГО МУЗЫКАЛЬНОГО КОЛЛЕКТИВА</vt:lpstr>
      <vt:lpstr>Постановка задачи</vt:lpstr>
      <vt:lpstr>Постановка задачи</vt:lpstr>
      <vt:lpstr>Объекты ПО</vt:lpstr>
      <vt:lpstr>Диаграмма ER-уровня </vt:lpstr>
      <vt:lpstr>Диаграмма KB-уровня</vt:lpstr>
      <vt:lpstr>Диаграмма FA-уровня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Анастасия Лузинсан</dc:creator>
  <cp:lastModifiedBy>Анастасия Лузинсан</cp:lastModifiedBy>
  <cp:revision>16</cp:revision>
  <dcterms:created xsi:type="dcterms:W3CDTF">2023-06-12T05:21:45Z</dcterms:created>
  <dcterms:modified xsi:type="dcterms:W3CDTF">2023-06-12T07:27:49Z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CategoryTags">
    <vt:lpwstr/>
  </property>
  <property fmtid="{D5CDD505-2E9C-101B-9397-08002B2CF9AE}" pid="3" name="InternalTags">
    <vt:lpwstr/>
  </property>
  <property fmtid="{D5CDD505-2E9C-101B-9397-08002B2CF9AE}" pid="4" name="CampaignTags">
    <vt:lpwstr/>
  </property>
  <property fmtid="{D5CDD505-2E9C-101B-9397-08002B2CF9AE}" pid="5" name="ContentTypeId">
    <vt:lpwstr>0x010100BB2780C3CC07BD4BAA623FF9571645580400D1570604EA743043A2641365C0E91715</vt:lpwstr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HiddenCategoryTagsTaxHTField0">
    <vt:lpwstr/>
  </property>
  <property fmtid="{D5CDD505-2E9C-101B-9397-08002B2CF9AE}" pid="9" name="CategoryTags">
    <vt:lpwstr/>
  </property>
  <property fmtid="{D5CDD505-2E9C-101B-9397-08002B2CF9AE}" pid="10" name="ScenarioTags">
    <vt:lpwstr/>
  </property>
  <property fmtid="{D5CDD505-2E9C-101B-9397-08002B2CF9AE}" pid="11" name="CategoryTagsTaxHTField0">
    <vt:lpwstr/>
  </property>
</Properties>
</file>