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7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slideLayouts/slideLayout15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  <p:sldMasterId id="2147483658" r:id="rId5"/>
    <p:sldMasterId id="2147483661" r:id="rId6"/>
    <p:sldMasterId id="2147483664" r:id="rId7"/>
    <p:sldMasterId id="2147483667" r:id="rId8"/>
    <p:sldMasterId id="2147483670" r:id="rId9"/>
  </p:sldMasterIdLst>
  <p:notesMasterIdLst>
    <p:notesMasterId r:id="rId23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</p:sldIdLst>
  <p:sldSz cx="10080625" cy="5670550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40" autoAdjust="0"/>
  </p:normalViewPr>
  <p:slideViewPr>
    <p:cSldViewPr snapToGrid="0">
      <p:cViewPr varScale="1">
        <p:scale>
          <a:sx n="136" d="100"/>
          <a:sy n="136" d="100"/>
        </p:scale>
        <p:origin x="498" y="12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15793-A0A3-475C-9AD9-8C65F6EA1E50}" type="datetimeFigureOut">
              <a:rPr lang="ru-RU" smtClean="0"/>
              <a:t>08.05.2024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E128D-B78C-49D5-999F-D301EC5FF9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908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Доброго времени суток. </a:t>
            </a:r>
            <a:r>
              <a:rPr lang="ru-RU" noProof="0" dirty="0"/>
              <a:t>Сегодня я вам расскажу о том, как проходила преддипломная практика в период с 5 февраля по 11 мая 2024 года на предприятии ООО «</a:t>
            </a:r>
            <a:r>
              <a:rPr lang="ru-RU" noProof="0" dirty="0" err="1"/>
              <a:t>Девинсайд</a:t>
            </a:r>
            <a:r>
              <a:rPr lang="ru-RU" noProof="0" dirty="0"/>
              <a:t>». Темой практики, как видно на слайде, выступает «Система конструирования нейронных сетей»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03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появлении </a:t>
            </a:r>
            <a:r>
              <a:rPr lang="ru-RU" dirty="0" err="1"/>
              <a:t>датасета</a:t>
            </a:r>
            <a:r>
              <a:rPr lang="ru-RU" dirty="0"/>
              <a:t> в рабочей области, автоматически генерируется узел с настройкой обучения (</a:t>
            </a:r>
            <a:r>
              <a:rPr lang="en-US" dirty="0"/>
              <a:t>Train Params</a:t>
            </a:r>
            <a:r>
              <a:rPr lang="ru-RU" dirty="0"/>
              <a:t>). В нем можно сконфигурировать оптимизатор, функцию потерь, скорость обучения и количество эпох, а также настроить название проекта и задачи, отображаемой в </a:t>
            </a:r>
            <a:r>
              <a:rPr lang="en-US" dirty="0" err="1"/>
              <a:t>clearML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5181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можно увидеть как происходит обучение перцептрона, представленного на предыдущем слайде, в </a:t>
            </a:r>
            <a:r>
              <a:rPr lang="en-US" dirty="0" err="1"/>
              <a:t>clearML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43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Помимо перечисленного, в программе осуществлены сборка известных архитектур «из-коробки», таких как </a:t>
            </a:r>
            <a:r>
              <a:rPr lang="en-US" dirty="0" err="1"/>
              <a:t>LeNet</a:t>
            </a:r>
            <a:r>
              <a:rPr lang="en-US" dirty="0"/>
              <a:t>, VGG </a:t>
            </a:r>
            <a:r>
              <a:rPr lang="ru-RU" dirty="0"/>
              <a:t>блоки, </a:t>
            </a:r>
            <a:r>
              <a:rPr lang="en-US" dirty="0" err="1"/>
              <a:t>AlexNet</a:t>
            </a:r>
            <a:r>
              <a:rPr lang="en-US" dirty="0"/>
              <a:t>, </a:t>
            </a:r>
            <a:r>
              <a:rPr lang="en-US" dirty="0" err="1"/>
              <a:t>NiN</a:t>
            </a:r>
            <a:r>
              <a:rPr lang="en-US" dirty="0"/>
              <a:t> </a:t>
            </a:r>
            <a:r>
              <a:rPr lang="ru-RU" dirty="0"/>
              <a:t>и другие. При перетаскивании любого из модулей, он разворачивается до простейших элементов.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24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образом, по завершению работы на практике в ООО «</a:t>
            </a:r>
            <a:r>
              <a:rPr lang="ru-RU" dirty="0" err="1"/>
              <a:t>Девинсайд</a:t>
            </a:r>
            <a:r>
              <a:rPr lang="ru-RU" dirty="0"/>
              <a:t>» были получены результаты, представленные на слайде. </a:t>
            </a:r>
          </a:p>
          <a:p>
            <a:r>
              <a:rPr lang="ru-RU" dirty="0"/>
              <a:t>Однако основным результатом работы является выпуск первой версии продукта </a:t>
            </a:r>
            <a:r>
              <a:rPr lang="ru-RU" sz="1200" b="0" strike="noStrike" spc="-1" dirty="0">
                <a:solidFill>
                  <a:srgbClr val="000000"/>
                </a:solidFill>
                <a:latin typeface="Noto Sans"/>
              </a:rPr>
              <a:t>для проведения экспериментов над различными архитектурами глубоких нейронных сетей, а также обучения новых архитектур.</a:t>
            </a:r>
          </a:p>
          <a:p>
            <a:r>
              <a:rPr lang="ru-RU" sz="1200" b="0" strike="noStrike" spc="-1" dirty="0">
                <a:solidFill>
                  <a:srgbClr val="000000"/>
                </a:solidFill>
                <a:latin typeface="Noto Sans"/>
              </a:rPr>
              <a:t>Спасибо за внимание, я готова услышать ваши вопросы.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52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рамках преддипломной практики руководитель поставил задачу выявить моменты, которые следует автоматизировать в ООО «</a:t>
            </a:r>
            <a:r>
              <a:rPr lang="ru-RU" dirty="0" err="1"/>
              <a:t>Девинсайд</a:t>
            </a:r>
            <a:r>
              <a:rPr lang="ru-RU" dirty="0"/>
              <a:t>». Далее необходимо было изучить аналоги, и в случае отсутствия релевантных альтернатив, спроектировать систему и реализовать первый </a:t>
            </a:r>
            <a:r>
              <a:rPr lang="en-US" dirty="0"/>
              <a:t>MVP</a:t>
            </a:r>
            <a:r>
              <a:rPr lang="ru-RU" dirty="0"/>
              <a:t> системы.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322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Коротко про саму компанию: компания занимается разработкой компьютерного программного обеспечения, консультированием, управлением компьютерным оборудованием и другими услугами.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Текущие задачи компании касаются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исследования новых архитектур, разработки и внедрения моделей машинного обучения. </a:t>
            </a:r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рассмотрим предметную область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930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Итак, наша сфера интересов – это наука о данных. В ней выделяют 3 основные роли: инженер данных, аналитик данных и специалист по науке о данных (или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Scientist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(но также существует огромное количество смежных специальностей).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Пояснения по каждой специальности вы можете посмотреть на слайде, однако, объектом исследования послужила научная деятельность специалиста по глубокому обучению. Эти специалисты отвечают за проведение исследований и анализ данных для разработки новых технологий, архитектур, продуктов и процессов.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Следующим этапом послужило проектирование системы.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34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Проектирование выполнялось с помощью </a:t>
            </a:r>
            <a:r>
              <a:rPr lang="en-US" dirty="0"/>
              <a:t>UML</a:t>
            </a:r>
            <a:r>
              <a:rPr lang="ru-RU" dirty="0"/>
              <a:t>-диаграмм классов. На слайде вы можете увидеть диаграмму классов, отвечающих за пользовательский интерфейс. Абстрактным классом здесь выступает класс </a:t>
            </a:r>
            <a:r>
              <a:rPr lang="en-US" dirty="0"/>
              <a:t>Node</a:t>
            </a:r>
            <a:r>
              <a:rPr lang="ru-RU" dirty="0"/>
              <a:t>, который строго </a:t>
            </a:r>
            <a:r>
              <a:rPr lang="ru-RU" dirty="0" err="1"/>
              <a:t>аггрегирует</a:t>
            </a:r>
            <a:r>
              <a:rPr lang="ru-RU" dirty="0"/>
              <a:t> классы </a:t>
            </a:r>
            <a:r>
              <a:rPr lang="en-US" dirty="0" err="1"/>
              <a:t>InputNodeAttribute</a:t>
            </a:r>
            <a:r>
              <a:rPr lang="en-US" dirty="0"/>
              <a:t>, </a:t>
            </a:r>
            <a:r>
              <a:rPr lang="en-US" dirty="0" err="1"/>
              <a:t>OutputNodeAttribute</a:t>
            </a:r>
            <a:r>
              <a:rPr lang="en-US" dirty="0"/>
              <a:t>, </a:t>
            </a:r>
            <a:r>
              <a:rPr lang="en-US" dirty="0" err="1"/>
              <a:t>ParamNode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LinkNode</a:t>
            </a:r>
            <a:r>
              <a:rPr lang="en-US" dirty="0"/>
              <a:t>. </a:t>
            </a:r>
            <a:endParaRPr lang="ru-RU" dirty="0"/>
          </a:p>
          <a:p>
            <a:r>
              <a:rPr lang="ru-RU" dirty="0"/>
              <a:t>Тогда как класс </a:t>
            </a:r>
            <a:r>
              <a:rPr lang="en-US" dirty="0" err="1"/>
              <a:t>NodeEditor</a:t>
            </a:r>
            <a:r>
              <a:rPr lang="ru-RU" dirty="0"/>
              <a:t> уже является рабочей областью, в которой разворачиваются все экземпляры-потомки класса </a:t>
            </a:r>
            <a:r>
              <a:rPr lang="en-US" dirty="0"/>
              <a:t>Node</a:t>
            </a:r>
            <a:r>
              <a:rPr lang="ru-RU" dirty="0"/>
              <a:t>.</a:t>
            </a:r>
          </a:p>
          <a:p>
            <a:r>
              <a:rPr lang="ru-RU" dirty="0"/>
              <a:t>Далее выполнялось проектирование ресурсных классов.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208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вы можете увидеть диаграмму классов, отвечающих за ресурсные классы: а именно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LayerNode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DataNode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TrainParamsNode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DragSource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DragSourceContainer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131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Переходя к реализации системы, был выбран стек</a:t>
            </a:r>
            <a:r>
              <a:rPr lang="en-US" dirty="0"/>
              <a:t> </a:t>
            </a:r>
            <a:r>
              <a:rPr lang="ru-RU" dirty="0"/>
              <a:t>из языка </a:t>
            </a:r>
            <a:r>
              <a:rPr lang="en-US" dirty="0"/>
              <a:t>Python</a:t>
            </a:r>
            <a:r>
              <a:rPr lang="ru-RU" dirty="0"/>
              <a:t> и менеджера зависимостей </a:t>
            </a:r>
            <a:r>
              <a:rPr lang="en-US" dirty="0"/>
              <a:t>poetry. </a:t>
            </a:r>
            <a:r>
              <a:rPr lang="ru-RU" dirty="0"/>
              <a:t>Через менеджер была закружена библиотека для </a:t>
            </a:r>
            <a:r>
              <a:rPr lang="en-US" dirty="0"/>
              <a:t>GUI – </a:t>
            </a:r>
            <a:r>
              <a:rPr lang="en-US" dirty="0" err="1"/>
              <a:t>DearPyGUI</a:t>
            </a:r>
            <a:r>
              <a:rPr lang="ru-RU" dirty="0"/>
              <a:t>, а также библиотеки с готовыми решениями, а именно, с </a:t>
            </a:r>
            <a:r>
              <a:rPr lang="ru-RU" dirty="0" err="1"/>
              <a:t>датасетами</a:t>
            </a:r>
            <a:r>
              <a:rPr lang="ru-RU" dirty="0"/>
              <a:t> – </a:t>
            </a:r>
            <a:r>
              <a:rPr lang="en-US" dirty="0" err="1"/>
              <a:t>Torchvision</a:t>
            </a:r>
            <a:r>
              <a:rPr lang="en-US" dirty="0"/>
              <a:t>, </a:t>
            </a:r>
            <a:r>
              <a:rPr lang="ru-RU" dirty="0"/>
              <a:t>слоями различного типа – </a:t>
            </a:r>
            <a:r>
              <a:rPr lang="en-US" dirty="0"/>
              <a:t>Torch, </a:t>
            </a:r>
            <a:r>
              <a:rPr lang="ru-RU" dirty="0"/>
              <a:t>и автоматизации тренировки </a:t>
            </a:r>
            <a:r>
              <a:rPr lang="en-US" dirty="0" err="1"/>
              <a:t>Pytorch</a:t>
            </a:r>
            <a:r>
              <a:rPr lang="en-US" dirty="0"/>
              <a:t> Lightning. </a:t>
            </a:r>
            <a:endParaRPr lang="ru-RU" dirty="0"/>
          </a:p>
          <a:p>
            <a:r>
              <a:rPr lang="ru-RU" dirty="0"/>
              <a:t>Далее была интегрирована система мониторинга обучения С</a:t>
            </a:r>
            <a:r>
              <a:rPr lang="en-US" dirty="0" err="1"/>
              <a:t>learML</a:t>
            </a:r>
            <a:r>
              <a:rPr lang="ru-RU" dirty="0"/>
              <a:t>, а вся разработка происходила с использованием </a:t>
            </a:r>
            <a:r>
              <a:rPr lang="en-US" dirty="0" err="1"/>
              <a:t>Git’a</a:t>
            </a:r>
            <a:r>
              <a:rPr lang="ru-RU" dirty="0"/>
              <a:t> с репозиторием на </a:t>
            </a:r>
            <a:r>
              <a:rPr lang="en-US" dirty="0" err="1"/>
              <a:t>Github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094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были получены следующие результаты. Пользователю на выбор для своих экспериментов доступны различные </a:t>
            </a:r>
            <a:r>
              <a:rPr lang="ru-RU" dirty="0" err="1"/>
              <a:t>датасеты</a:t>
            </a:r>
            <a:r>
              <a:rPr lang="ru-RU" dirty="0"/>
              <a:t>, представленные на слайде. Помимо этого, для каждого набора доступна настройка и расширение </a:t>
            </a:r>
            <a:r>
              <a:rPr lang="ru-RU" dirty="0" err="1"/>
              <a:t>датасета</a:t>
            </a:r>
            <a:r>
              <a:rPr lang="ru-RU" dirty="0"/>
              <a:t>. Методы аугментации вы также можете увидеть на слайде.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0890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представлен список доступных слоёв, среди которых есть линейный, </a:t>
            </a:r>
            <a:r>
              <a:rPr lang="ru-RU" dirty="0" err="1"/>
              <a:t>сверточные</a:t>
            </a:r>
            <a:r>
              <a:rPr lang="ru-RU" dirty="0"/>
              <a:t>, пакетно-нормализующие, </a:t>
            </a:r>
            <a:r>
              <a:rPr lang="ru-RU" dirty="0" err="1"/>
              <a:t>пуллинг</a:t>
            </a:r>
            <a:r>
              <a:rPr lang="ru-RU" dirty="0"/>
              <a:t> слои, а также функции активации. </a:t>
            </a:r>
          </a:p>
          <a:p>
            <a:r>
              <a:rPr lang="ru-RU" dirty="0"/>
              <a:t>Помимо этого для каждого слоя доступна своя настройка.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E128D-B78C-49D5-999F-D301EC5FF9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413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979EB-E04E-4F8A-A6E5-BA6C05F7986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FFF1D78C-9A54-49F6-9B7E-81A4FA01390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A064FF7-7A93-45B6-A8FC-0711344E51D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56CF93C4-8BC2-47C7-A285-446E1290875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7136A37A-A241-4D3E-AFD4-E060F62B59A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5D28F301-5AD3-483C-915F-DC2CC0B14D8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6C4091E2-131A-475B-9C7F-A5625309778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A59D60-E583-410C-B6F5-0F6DD973CC3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7AFB077-9EDE-4A28-9E7C-9FF71D6EAA0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08788C9-8E47-44D5-9D03-40414933430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76405C3-3498-4A28-A4C1-163D48334A1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960CAE8-1152-4BEC-81A6-E5690458F05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F31FF60C-F202-4147-82CC-EDD6D0ED4832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8E225B2F-D989-4AF1-A65F-7E87DC01283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9944D6E1-9FB4-43A6-923C-9E7C1971259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jpeg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jpeg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Группа 24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" name="Прямоугольник 1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dt" idx="1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ftr" idx="2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576C56C8-84D4-4E8E-B67F-041AE5DAC228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30" name="Группа 29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31" name="Овал 30"/>
              <p:cNvSpPr/>
              <p:nvPr/>
            </p:nvSpPr>
            <p:spPr>
              <a:xfrm rot="21598800" flipV="1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2" name="Овал 31"/>
              <p:cNvSpPr/>
              <p:nvPr/>
            </p:nvSpPr>
            <p:spPr>
              <a:xfrm rot="21598800" flipV="1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3" name="Овал 32"/>
              <p:cNvSpPr/>
              <p:nvPr/>
            </p:nvSpPr>
            <p:spPr>
              <a:xfrm rot="21598800" flipV="1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4" name="Овал 33"/>
              <p:cNvSpPr/>
              <p:nvPr/>
            </p:nvSpPr>
            <p:spPr>
              <a:xfrm rot="21598800" flipV="1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5" name="Овал 34"/>
              <p:cNvSpPr/>
              <p:nvPr/>
            </p:nvSpPr>
            <p:spPr>
              <a:xfrm rot="21598800" flipV="1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6" name="Овал 35"/>
              <p:cNvSpPr/>
              <p:nvPr/>
            </p:nvSpPr>
            <p:spPr>
              <a:xfrm rot="21598800" flipV="1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7" name="Овал 36"/>
              <p:cNvSpPr/>
              <p:nvPr/>
            </p:nvSpPr>
            <p:spPr>
              <a:xfrm rot="21598800" flipV="1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8" name="Овал 37"/>
              <p:cNvSpPr/>
              <p:nvPr/>
            </p:nvSpPr>
            <p:spPr>
              <a:xfrm rot="21598800" flipV="1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9" name="Овал 38"/>
              <p:cNvSpPr/>
              <p:nvPr/>
            </p:nvSpPr>
            <p:spPr>
              <a:xfrm rot="21598800" flipV="1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0" name="Овал 39"/>
              <p:cNvSpPr/>
              <p:nvPr/>
            </p:nvSpPr>
            <p:spPr>
              <a:xfrm rot="21598800" flipV="1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1" name="Овал 40"/>
              <p:cNvSpPr/>
              <p:nvPr/>
            </p:nvSpPr>
            <p:spPr>
              <a:xfrm rot="21598800" flipV="1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2" name="Овал 41"/>
              <p:cNvSpPr/>
              <p:nvPr/>
            </p:nvSpPr>
            <p:spPr>
              <a:xfrm rot="21598800" flipV="1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rotWithShape="0">
                  <a:srgbClr val="808080">
                    <a:alpha val="65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ctr">
                <a:noAutofit/>
              </a:bodyPr>
              <a:lstStyle/>
              <a:p>
                <a:endParaRPr lang="ru-RU" sz="1800" b="0" strike="noStrike" spc="-1">
                  <a:solidFill>
                    <a:srgbClr val="000000"/>
                  </a:solidFill>
                  <a:latin typeface="Noto Sans"/>
                </a:endParaRPr>
              </a:p>
            </p:txBody>
          </p:sp>
        </p:grpSp>
      </p:grpSp>
      <p:sp>
        <p:nvSpPr>
          <p:cNvPr id="43" name="Овал 42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6" name="Рисунок 45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gradFill rotWithShape="0">
            <a:gsLst>
              <a:gs pos="0">
                <a:srgbClr val="DDE8CB"/>
              </a:gs>
              <a:gs pos="100000">
                <a:srgbClr val="B4C7DC"/>
              </a:gs>
            </a:gsLst>
            <a:lin ang="5400000"/>
          </a:gra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noFill/>
          </a:ln>
        </p:spPr>
        <p:txBody>
          <a:bodyPr lIns="0" tIns="0" rIns="0" bIns="0" anchor="t">
            <a:normAutofit fontScale="87491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DD0563CB-5046-48E2-90E3-5B7F0E42BEAC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Группа 53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" name="Прямоугольник 55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7" name="Прямоугольник 56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1" name="Прямоугольник 60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Прямоугольник 61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Прямоугольник 62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Прямоугольник 63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Прямоугольник 64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Прямоугольник 65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u="wavyHeavy" strike="noStrike" spc="-1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70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71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72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74F51FF-B35D-400B-876B-50EC9B3D74EE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Овал 74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Овал 75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Овал 76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Полилиния: фигура 77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cxnLst/>
            <a:rect l="0" t="0" r="r" b="b"/>
            <a:pathLst>
              <a:path w="2540" h="1826" fill="none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Полилиния: фигура 78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cxnLst/>
            <a:rect l="0" t="0" r="r" b="b"/>
            <a:pathLst>
              <a:path w="2286" h="1778" fill="none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Полилиния: фигура 79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cxnLst/>
            <a:rect l="0" t="0" r="r" b="b"/>
            <a:pathLst>
              <a:path w="4067" h="3302" fill="none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Овал 80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9E3FD1C-1F79-4F9B-AB6F-898316100418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Овал 90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3" name="Овал 92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95" name="Группа 94"/>
          <p:cNvGrpSpPr/>
          <p:nvPr/>
        </p:nvGrpSpPr>
        <p:grpSpPr>
          <a:xfrm>
            <a:off x="3918240" y="1136520"/>
            <a:ext cx="2433600" cy="4339080"/>
            <a:chOff x="3918240" y="1136520"/>
            <a:chExt cx="2433600" cy="4339080"/>
          </a:xfrm>
        </p:grpSpPr>
        <p:sp>
          <p:nvSpPr>
            <p:cNvPr id="96" name="Параллелограмм 95"/>
            <p:cNvSpPr/>
            <p:nvPr/>
          </p:nvSpPr>
          <p:spPr>
            <a:xfrm rot="5330400" flipH="1" flipV="1">
              <a:off x="4853880" y="373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7" name="Параллелограмм 96"/>
            <p:cNvSpPr/>
            <p:nvPr/>
          </p:nvSpPr>
          <p:spPr>
            <a:xfrm rot="5330400" flipH="1" flipV="1">
              <a:off x="4023360" y="270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8" name="Параллелограмм 97"/>
            <p:cNvSpPr/>
            <p:nvPr/>
          </p:nvSpPr>
          <p:spPr>
            <a:xfrm rot="5330400" flipH="1" flipV="1">
              <a:off x="4920480" y="243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9" name="Параллелограмм 98"/>
            <p:cNvSpPr/>
            <p:nvPr/>
          </p:nvSpPr>
          <p:spPr>
            <a:xfrm rot="5330400" flipH="1" flipV="1">
              <a:off x="3977280" y="134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00" name="Параллелограмм 99"/>
            <p:cNvSpPr/>
            <p:nvPr/>
          </p:nvSpPr>
          <p:spPr>
            <a:xfrm rot="5330400" flipH="1" flipV="1">
              <a:off x="4911480" y="110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01" name="Параллелограмм 100"/>
            <p:cNvSpPr/>
            <p:nvPr/>
          </p:nvSpPr>
          <p:spPr>
            <a:xfrm rot="5330400" flipH="1" flipV="1">
              <a:off x="4032000" y="404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04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05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06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5C1CAE9-2BBE-46D1-B82D-D1FA69EE57CF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Прямоугольник 108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4" name="Полилиния: фигура 113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cxnLst/>
            <a:rect l="0" t="0" r="r" b="b"/>
            <a:pathLst>
              <a:path w="3895" h="5136" fill="none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5" name="Полилиния: фигура 114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Полилиния: фигура 115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cxnLst/>
            <a:rect l="0" t="0" r="r" b="b"/>
            <a:pathLst>
              <a:path w="2164" h="4064" fill="none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Прямоугольник 116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8" name="Прямоугольник 117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21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22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23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6877986E-6FD7-44D1-9F79-B12B3A35E879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Группа 125"/>
          <p:cNvGrpSpPr/>
          <p:nvPr/>
        </p:nvGrpSpPr>
        <p:grpSpPr>
          <a:xfrm>
            <a:off x="2982960" y="1585440"/>
            <a:ext cx="5982480" cy="3150000"/>
            <a:chOff x="2982960" y="1585440"/>
            <a:chExt cx="5982480" cy="3150000"/>
          </a:xfrm>
        </p:grpSpPr>
        <p:sp>
          <p:nvSpPr>
            <p:cNvPr id="127" name="Прямоугольник 126"/>
            <p:cNvSpPr/>
            <p:nvPr/>
          </p:nvSpPr>
          <p:spPr>
            <a:xfrm>
              <a:off x="3570480" y="188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8" name="Прямоугольник 127"/>
            <p:cNvSpPr/>
            <p:nvPr/>
          </p:nvSpPr>
          <p:spPr>
            <a:xfrm>
              <a:off x="3763800" y="158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9000" tIns="54000" rIns="99000" bIns="54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3844800" y="176832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ru-RU" sz="8000" b="0" strike="noStrike" spc="-1">
                  <a:solidFill>
                    <a:srgbClr val="000000"/>
                  </a:solidFill>
                  <a:latin typeface="Noto Sans"/>
                </a:rPr>
                <a:t>“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868160" y="3399840"/>
              <a:ext cx="1097280" cy="1335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ru-RU" sz="7200" b="0" strike="noStrike" spc="-1">
                  <a:solidFill>
                    <a:srgbClr val="000000"/>
                  </a:solidFill>
                  <a:latin typeface="Noto Sans"/>
                </a:rPr>
                <a:t>”</a:t>
              </a:r>
            </a:p>
          </p:txBody>
        </p:sp>
        <p:sp>
          <p:nvSpPr>
            <p:cNvPr id="131" name="Прямоугольник 130"/>
            <p:cNvSpPr/>
            <p:nvPr/>
          </p:nvSpPr>
          <p:spPr>
            <a:xfrm>
              <a:off x="2982960" y="4117320"/>
              <a:ext cx="104472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32" name="Группа 131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133" name="Полилиния: фигура 132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4" name="Полилиния: фигура 133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5" name="Полилиния: фигура 134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6" name="Полилиния: фигура 135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7" name="Полилиния: фигура 136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8" name="Полилиния: фигура 137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9" name="Полилиния: фигура 138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0" name="Полилиния: фигура 139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1" name="Полилиния: фигура 140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2" name="Полилиния: фигура 141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3" name="Полилиния: фигура 142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4" name="Полилиния: фигура 143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5" name="Полилиния: фигура 144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6" name="Полилиния: фигура 145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7" name="Полилиния: фигура 146"/>
            <p:cNvSpPr/>
            <p:nvPr/>
          </p:nvSpPr>
          <p:spPr>
            <a:xfrm rot="16242000" flipH="1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8" name="Полилиния: фигура 147"/>
            <p:cNvSpPr/>
            <p:nvPr/>
          </p:nvSpPr>
          <p:spPr>
            <a:xfrm rot="16242000" flipH="1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9" name="Полилиния: фигура 148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0" name="Полилиния: фигура 149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1" name="Полилиния: фигура 150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2" name="Полилиния: фигура 151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3" name="Полилиния: фигура 152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4" name="Полилиния: фигура 153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5" name="Полилиния: фигура 154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6" name="Полилиния: фигура 155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7" name="Полилиния: фигура 156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8" name="Полилиния: фигура 157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9" name="Полилиния: фигура 158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0" name="Полилиния: фигура 159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1" name="Полилиния: фигура 160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2" name="Полилиния: фигура 161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3" name="Полилиния: фигура 162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4" name="Полилиния: фигура 163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5" name="Полилиния: фигура 164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6" name="Полилиния: фигура 165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</p:grpSp>
      <p:sp>
        <p:nvSpPr>
          <p:cNvPr id="167" name="Полилиния: фигура 166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oval" w="lg" len="sm"/>
            <a:tailEnd type="oval" w="lg" len="sm"/>
          </a:ln>
        </p:spPr>
        <p:txBody>
          <a:bodyPr lIns="108360" tIns="63360" rIns="108360" bIns="63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8" name="Овал 167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9" name="Овал 168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218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72" name="PlaceHolder 3"/>
          <p:cNvSpPr>
            <a:spLocks noGrp="1"/>
          </p:cNvSpPr>
          <p:nvPr>
            <p:ph type="dt" idx="19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73" name="PlaceHolder 4"/>
          <p:cNvSpPr>
            <a:spLocks noGrp="1"/>
          </p:cNvSpPr>
          <p:nvPr>
            <p:ph type="ftr" idx="20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74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1BECC453-EB0F-45F8-A37D-D75DF4603759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Овал 176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8" name="Овал 177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179" name="Группа 178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180" name="Овал 179"/>
            <p:cNvSpPr/>
            <p:nvPr/>
          </p:nvSpPr>
          <p:spPr>
            <a:xfrm rot="5395800" flipV="1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1" name="Овал 180"/>
            <p:cNvSpPr/>
            <p:nvPr/>
          </p:nvSpPr>
          <p:spPr>
            <a:xfrm rot="5395800" flipV="1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2" name="Овал 181"/>
            <p:cNvSpPr/>
            <p:nvPr/>
          </p:nvSpPr>
          <p:spPr>
            <a:xfrm rot="5395800" flipV="1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3" name="Овал 182"/>
            <p:cNvSpPr/>
            <p:nvPr/>
          </p:nvSpPr>
          <p:spPr>
            <a:xfrm rot="5395800" flipV="1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4" name="Овал 183"/>
            <p:cNvSpPr/>
            <p:nvPr/>
          </p:nvSpPr>
          <p:spPr>
            <a:xfrm rot="5395800" flipV="1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5" name="Овал 184"/>
            <p:cNvSpPr/>
            <p:nvPr/>
          </p:nvSpPr>
          <p:spPr>
            <a:xfrm rot="5395800" flipV="1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6" name="Овал 185"/>
            <p:cNvSpPr/>
            <p:nvPr/>
          </p:nvSpPr>
          <p:spPr>
            <a:xfrm rot="5395800" flipV="1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7" name="Овал 186"/>
            <p:cNvSpPr/>
            <p:nvPr/>
          </p:nvSpPr>
          <p:spPr>
            <a:xfrm rot="5395800" flipV="1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8" name="Овал 187"/>
            <p:cNvSpPr/>
            <p:nvPr/>
          </p:nvSpPr>
          <p:spPr>
            <a:xfrm rot="5395800" flipV="1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9" name="Овал 188"/>
            <p:cNvSpPr/>
            <p:nvPr/>
          </p:nvSpPr>
          <p:spPr>
            <a:xfrm rot="5395800" flipV="1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0" name="Овал 189"/>
            <p:cNvSpPr/>
            <p:nvPr/>
          </p:nvSpPr>
          <p:spPr>
            <a:xfrm rot="5395800" flipV="1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1" name="Овал 190"/>
            <p:cNvSpPr/>
            <p:nvPr/>
          </p:nvSpPr>
          <p:spPr>
            <a:xfrm rot="5395800" flipV="1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92" name="Группа 191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193" name="Овал 192"/>
            <p:cNvSpPr/>
            <p:nvPr/>
          </p:nvSpPr>
          <p:spPr>
            <a:xfrm rot="5395800" flipV="1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4" name="Овал 193"/>
            <p:cNvSpPr/>
            <p:nvPr/>
          </p:nvSpPr>
          <p:spPr>
            <a:xfrm rot="5395800" flipV="1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5" name="Овал 194"/>
            <p:cNvSpPr/>
            <p:nvPr/>
          </p:nvSpPr>
          <p:spPr>
            <a:xfrm rot="5395800" flipV="1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6" name="Овал 195"/>
            <p:cNvSpPr/>
            <p:nvPr/>
          </p:nvSpPr>
          <p:spPr>
            <a:xfrm rot="5395800" flipV="1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7" name="Овал 196"/>
            <p:cNvSpPr/>
            <p:nvPr/>
          </p:nvSpPr>
          <p:spPr>
            <a:xfrm rot="5395800" flipV="1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8" name="Овал 197"/>
            <p:cNvSpPr/>
            <p:nvPr/>
          </p:nvSpPr>
          <p:spPr>
            <a:xfrm rot="5395800" flipV="1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9" name="Овал 198"/>
            <p:cNvSpPr/>
            <p:nvPr/>
          </p:nvSpPr>
          <p:spPr>
            <a:xfrm rot="5395800" flipV="1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0" name="Овал 199"/>
            <p:cNvSpPr/>
            <p:nvPr/>
          </p:nvSpPr>
          <p:spPr>
            <a:xfrm rot="5395800" flipV="1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1" name="Овал 200"/>
            <p:cNvSpPr/>
            <p:nvPr/>
          </p:nvSpPr>
          <p:spPr>
            <a:xfrm rot="5395800" flipV="1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2" name="Овал 201"/>
            <p:cNvSpPr/>
            <p:nvPr/>
          </p:nvSpPr>
          <p:spPr>
            <a:xfrm rot="5395800" flipV="1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3" name="Овал 202"/>
            <p:cNvSpPr/>
            <p:nvPr/>
          </p:nvSpPr>
          <p:spPr>
            <a:xfrm rot="5395800" flipV="1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4" name="Овал 203"/>
            <p:cNvSpPr/>
            <p:nvPr/>
          </p:nvSpPr>
          <p:spPr>
            <a:xfrm rot="5395800" flipV="1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5" name="Овал 204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208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209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210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4528890B-3F62-4DCD-9841-F0826D87F5A8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Прямоугольник 213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5" name="Прямоугольник 214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6" name="Прямоугольник 215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7" name="Прямоугольник 216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8" name="Прямоугольник 217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9" name="Прямоугольник 218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0" name="Прямоугольник 219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223" name="PlaceHolder 3"/>
          <p:cNvSpPr>
            <a:spLocks noGrp="1"/>
          </p:cNvSpPr>
          <p:nvPr>
            <p:ph type="dt" idx="25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224" name="PlaceHolder 4"/>
          <p:cNvSpPr>
            <a:spLocks noGrp="1"/>
          </p:cNvSpPr>
          <p:nvPr>
            <p:ph type="ftr" idx="26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225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444D238-024A-45A1-8BE5-B3BE92CCB676}" type="slidenum">
              <a:rPr lang="ru-RU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Box 227"/>
          <p:cNvSpPr txBox="1"/>
          <p:nvPr/>
        </p:nvSpPr>
        <p:spPr>
          <a:xfrm>
            <a:off x="0" y="1800000"/>
            <a:ext cx="10080000" cy="9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ru-RU" sz="1300" b="0" strike="noStrike" spc="-1" dirty="0">
                <a:solidFill>
                  <a:srgbClr val="000000"/>
                </a:solidFill>
                <a:latin typeface="Noto Sans"/>
              </a:rPr>
              <a:t>Производственная практика </a:t>
            </a:r>
            <a:br>
              <a:rPr sz="1300" dirty="0"/>
            </a:br>
            <a:r>
              <a:rPr lang="ru-RU" sz="1300" b="0" strike="noStrike" spc="-1" dirty="0">
                <a:solidFill>
                  <a:srgbClr val="000000"/>
                </a:solidFill>
                <a:latin typeface="Noto Sans"/>
              </a:rPr>
              <a:t>«Преддипломная практика»</a:t>
            </a:r>
          </a:p>
        </p:txBody>
      </p:sp>
      <p:sp>
        <p:nvSpPr>
          <p:cNvPr id="229" name="Прямая соединительная линия 228"/>
          <p:cNvSpPr/>
          <p:nvPr/>
        </p:nvSpPr>
        <p:spPr>
          <a:xfrm>
            <a:off x="6300000" y="421416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72360" rIns="117360" bIns="7236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1364400" y="4260600"/>
            <a:ext cx="4755600" cy="90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>
              <a:buNone/>
            </a:pPr>
            <a:r>
              <a:rPr lang="ru-RU" sz="2600" b="1" strike="noStrike" spc="-1">
                <a:solidFill>
                  <a:srgbClr val="000000"/>
                </a:solidFill>
                <a:latin typeface="Noto Sans"/>
              </a:rPr>
              <a:t>Система конструирования нейронных сетей</a:t>
            </a:r>
          </a:p>
        </p:txBody>
      </p:sp>
      <p:sp>
        <p:nvSpPr>
          <p:cNvPr id="231" name="PlaceHolder 2"/>
          <p:cNvSpPr>
            <a:spLocks noGrp="1"/>
          </p:cNvSpPr>
          <p:nvPr>
            <p:ph type="subTitle"/>
          </p:nvPr>
        </p:nvSpPr>
        <p:spPr>
          <a:xfrm>
            <a:off x="0" y="0"/>
            <a:ext cx="10080000" cy="1800000"/>
          </a:xfrm>
          <a:prstGeom prst="rect">
            <a:avLst/>
          </a:prstGeom>
          <a:gradFill rotWithShape="0">
            <a:gsLst>
              <a:gs pos="0">
                <a:srgbClr val="B4C7DC"/>
              </a:gs>
              <a:gs pos="100000">
                <a:srgbClr val="DEE6EF"/>
              </a:gs>
            </a:gsLst>
            <a:lin ang="5340000"/>
          </a:gra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ТОМСКИЙ ГОСУДАРСТВЕННЫЙ УНИВЕРСИТЕТ СИСТЕМ УПРАВЛЕНИЯ И РАДИОЭЛЕКТРОННИКИ (ТУСУР)</a:t>
            </a:r>
          </a:p>
          <a:p>
            <a:pPr indent="0" algn="ctr">
              <a:buNone/>
            </a:pPr>
            <a:endParaRPr lang="ru-RU" sz="2000" b="0" strike="noStrike" spc="-1">
              <a:solidFill>
                <a:srgbClr val="000000"/>
              </a:solidFill>
              <a:latin typeface="Noto Sans"/>
            </a:endParaRPr>
          </a:p>
          <a:p>
            <a:pPr indent="0" algn="ctr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Noto Sans"/>
              </a:rPr>
              <a:t>Кафедра автоматизированных систем управления (АСУ)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6300000" y="4333736"/>
            <a:ext cx="3960000" cy="64622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100" b="1" strike="noStrike" spc="-1" dirty="0">
                <a:solidFill>
                  <a:srgbClr val="000000"/>
                </a:solidFill>
                <a:latin typeface="Noto Sans"/>
              </a:rPr>
              <a:t>Выполнил:</a:t>
            </a:r>
            <a:r>
              <a:rPr lang="ru-RU" sz="1100" b="0" strike="noStrike" spc="-1" dirty="0">
                <a:solidFill>
                  <a:srgbClr val="000000"/>
                </a:solidFill>
                <a:latin typeface="Noto Sans"/>
              </a:rPr>
              <a:t> студентка гр. 430-2 Лузинсан А.А</a:t>
            </a:r>
          </a:p>
          <a:p>
            <a:r>
              <a:rPr lang="ru-RU" sz="1100" b="1" strike="noStrike" spc="-1" dirty="0">
                <a:solidFill>
                  <a:srgbClr val="000000"/>
                </a:solidFill>
                <a:latin typeface="Noto Sans"/>
              </a:rPr>
              <a:t>Руководитель практики от Университета:</a:t>
            </a:r>
            <a:endParaRPr lang="ru-RU" sz="1100" b="0" strike="noStrike" spc="-1" dirty="0">
              <a:solidFill>
                <a:srgbClr val="000000"/>
              </a:solidFill>
              <a:latin typeface="Noto Sans"/>
            </a:endParaRPr>
          </a:p>
          <a:p>
            <a:r>
              <a:rPr lang="ru-RU" sz="1100" b="0" strike="noStrike" spc="-1" dirty="0">
                <a:solidFill>
                  <a:srgbClr val="000000"/>
                </a:solidFill>
                <a:latin typeface="Noto Sans"/>
              </a:rPr>
              <a:t>Профессор кафедры АСУ, </a:t>
            </a:r>
            <a:r>
              <a:rPr lang="ru-RU" sz="1100" b="0" strike="noStrike" spc="-1" dirty="0" err="1">
                <a:solidFill>
                  <a:srgbClr val="000000"/>
                </a:solidFill>
                <a:latin typeface="Noto Sans"/>
              </a:rPr>
              <a:t>PhD</a:t>
            </a:r>
            <a:r>
              <a:rPr lang="ru-RU" sz="1100" b="0" strike="noStrike" spc="-1" dirty="0">
                <a:solidFill>
                  <a:srgbClr val="000000"/>
                </a:solidFill>
                <a:latin typeface="Noto Sans"/>
              </a:rPr>
              <a:t>, </a:t>
            </a:r>
            <a:r>
              <a:rPr lang="ru-RU" sz="1100" b="0" strike="noStrike" spc="-1" dirty="0" err="1">
                <a:solidFill>
                  <a:srgbClr val="000000"/>
                </a:solidFill>
                <a:latin typeface="Noto Sans"/>
              </a:rPr>
              <a:t>к.юр.н</a:t>
            </a:r>
            <a:r>
              <a:rPr lang="ru-RU" sz="1100" b="0" strike="noStrike" spc="-1" dirty="0">
                <a:solidFill>
                  <a:srgbClr val="000000"/>
                </a:solidFill>
                <a:latin typeface="Noto Sans"/>
              </a:rPr>
              <a:t>.  Левин С.М.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extBox 291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(Настройка обучения)</a:t>
            </a:r>
          </a:p>
        </p:txBody>
      </p:sp>
      <p:pic>
        <p:nvPicPr>
          <p:cNvPr id="293" name="Рисунок 292"/>
          <p:cNvPicPr/>
          <p:nvPr/>
        </p:nvPicPr>
        <p:blipFill>
          <a:blip r:embed="rId3"/>
          <a:stretch/>
        </p:blipFill>
        <p:spPr>
          <a:xfrm>
            <a:off x="2258280" y="900000"/>
            <a:ext cx="4699800" cy="4628880"/>
          </a:xfrm>
          <a:prstGeom prst="rect">
            <a:avLst/>
          </a:prstGeom>
          <a:ln w="0">
            <a:noFill/>
          </a:ln>
        </p:spPr>
      </p:pic>
      <p:sp>
        <p:nvSpPr>
          <p:cNvPr id="294" name="TextBox 293"/>
          <p:cNvSpPr txBox="1"/>
          <p:nvPr/>
        </p:nvSpPr>
        <p:spPr>
          <a:xfrm>
            <a:off x="7020000" y="1283760"/>
            <a:ext cx="3060000" cy="1956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Оптимизаторы: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Stochastic Gradient Descent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Adam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Adadelta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Adamax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7020000" y="2821680"/>
            <a:ext cx="3038400" cy="2578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Функции потерь: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Mean Squared Error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Cross Entropy Loss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Mean Absolute Error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Root Mean Squared Error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R2 Score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F1 Score</a:t>
            </a:r>
          </a:p>
        </p:txBody>
      </p:sp>
      <p:sp>
        <p:nvSpPr>
          <p:cNvPr id="296" name="Дата 9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b="0" strike="noStrike" cap="all" spc="97">
                <a:solidFill>
                  <a:srgbClr val="000000"/>
                </a:solidFill>
                <a:latin typeface="Times New Roman"/>
              </a:rPr>
              <a:t>08.05.2024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TextBox 296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A5249C4D-E2A4-45AD-B5CD-02BECA5E0AC1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extBox 297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(Мониторинг обучения)</a:t>
            </a:r>
          </a:p>
        </p:txBody>
      </p:sp>
      <p:pic>
        <p:nvPicPr>
          <p:cNvPr id="299" name="Рисунок 298"/>
          <p:cNvPicPr/>
          <p:nvPr/>
        </p:nvPicPr>
        <p:blipFill>
          <a:blip r:embed="rId3"/>
          <a:srcRect t="12494"/>
          <a:stretch/>
        </p:blipFill>
        <p:spPr>
          <a:xfrm>
            <a:off x="0" y="1357200"/>
            <a:ext cx="10080000" cy="4312800"/>
          </a:xfrm>
          <a:prstGeom prst="rect">
            <a:avLst/>
          </a:prstGeom>
          <a:ln w="0">
            <a:noFill/>
          </a:ln>
        </p:spPr>
      </p:pic>
      <p:sp>
        <p:nvSpPr>
          <p:cNvPr id="300" name="Дата 10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b="0" strike="noStrike" cap="all" spc="97">
                <a:solidFill>
                  <a:srgbClr val="FFFFD7"/>
                </a:solidFill>
                <a:latin typeface="Times New Roman"/>
              </a:rPr>
              <a:t>08.05.2024</a:t>
            </a:r>
            <a:endParaRPr lang="ru-RU" sz="1200" b="0" strike="noStrike" spc="-1">
              <a:solidFill>
                <a:srgbClr val="FFFFD7"/>
              </a:solidFill>
              <a:latin typeface="Times New Roman"/>
            </a:endParaRPr>
          </a:p>
        </p:txBody>
      </p:sp>
      <p:sp>
        <p:nvSpPr>
          <p:cNvPr id="301" name="TextBox 300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72EDA9B9-B818-4422-9223-534989180DAF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301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(Архитектуры «из коробки»)</a:t>
            </a:r>
          </a:p>
        </p:txBody>
      </p:sp>
      <p:pic>
        <p:nvPicPr>
          <p:cNvPr id="303" name="Рисунок 302"/>
          <p:cNvPicPr/>
          <p:nvPr/>
        </p:nvPicPr>
        <p:blipFill>
          <a:blip r:embed="rId3"/>
          <a:stretch/>
        </p:blipFill>
        <p:spPr>
          <a:xfrm>
            <a:off x="2184480" y="933120"/>
            <a:ext cx="5711040" cy="4730400"/>
          </a:xfrm>
          <a:prstGeom prst="rect">
            <a:avLst/>
          </a:prstGeom>
          <a:ln w="0">
            <a:noFill/>
          </a:ln>
        </p:spPr>
      </p:pic>
      <p:sp>
        <p:nvSpPr>
          <p:cNvPr id="304" name="TextBox 303"/>
          <p:cNvSpPr txBox="1"/>
          <p:nvPr/>
        </p:nvSpPr>
        <p:spPr>
          <a:xfrm>
            <a:off x="7920000" y="1260000"/>
            <a:ext cx="1946160" cy="3511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Архитектуры: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LeNet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VGG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AlexNet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NiN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NiN Net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GoogLeNet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ResNet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ResNeXt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DenseNet</a:t>
            </a:r>
          </a:p>
        </p:txBody>
      </p:sp>
      <p:sp>
        <p:nvSpPr>
          <p:cNvPr id="305" name="Дата 11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b="0" strike="noStrike" cap="all" spc="97">
                <a:solidFill>
                  <a:srgbClr val="000000"/>
                </a:solidFill>
                <a:latin typeface="Times New Roman"/>
              </a:rPr>
              <a:t>08.05.2024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TextBox 305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9BBFF1C2-C495-4CDC-A63E-DA2CB2EE48A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68000" y="180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2000" b="1" strike="noStrike" spc="-1">
                <a:solidFill>
                  <a:srgbClr val="000000"/>
                </a:solidFill>
                <a:latin typeface="Noto Sans"/>
              </a:rPr>
              <a:t>Основные результаты работы на практике 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Noto Sans"/>
              </a:rPr>
              <a:t>«Преддипломная практика»</a:t>
            </a: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68000" y="1440000"/>
            <a:ext cx="8172000" cy="364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3740" lnSpcReduction="10000"/>
          </a:bodyPr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  <a:ea typeface="Noto Sans CJK SC"/>
              </a:rPr>
              <a:t>изучена структура и </a:t>
            </a: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виды деятельности компании;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изучены цели и функции автоматизации технологических процессов данной компании, а также выявлена потребность в разработке автоматизированной системы проведения экспериментов;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изучены и освоены различные библиотеки, применяемые в компании;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изучена предметная область, разработаны требования к программному продукту;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проведен обзор аналогов программного обеспечения;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выполнено проектирование системы;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 dirty="0">
                <a:solidFill>
                  <a:srgbClr val="000000"/>
                </a:solidFill>
                <a:latin typeface="Noto Sans"/>
              </a:rPr>
              <a:t>разработано программное обеспечение для проведения экспериментов над различными архитектурами глубоких нейронных сетей, а также обучения новых архитектур.</a:t>
            </a:r>
          </a:p>
        </p:txBody>
      </p:sp>
      <p:sp>
        <p:nvSpPr>
          <p:cNvPr id="309" name="Дата 12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b="0" strike="noStrike" cap="all" spc="97">
                <a:solidFill>
                  <a:srgbClr val="000000"/>
                </a:solidFill>
                <a:latin typeface="Times New Roman"/>
              </a:rPr>
              <a:t>08.05.2024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TextBox 309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C87FC555-4C51-41D5-B2EE-F1FF27F7EA54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3600000" cy="4590000"/>
          </a:xfrm>
          <a:prstGeom prst="rect">
            <a:avLst/>
          </a:prstGeom>
          <a:gradFill rotWithShape="0">
            <a:gsLst>
              <a:gs pos="0">
                <a:srgbClr val="DDDDDD">
                  <a:alpha val="8000"/>
                </a:srgbClr>
              </a:gs>
              <a:gs pos="100000">
                <a:srgbClr val="FFFFFF">
                  <a:alpha val="800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Bef>
                <a:spcPts val="2268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Noto Sans"/>
            </a:endParaRPr>
          </a:p>
          <a:p>
            <a:pPr marL="432000" indent="-324000">
              <a:spcBef>
                <a:spcPts val="22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1" strike="noStrike" spc="-1">
                <a:solidFill>
                  <a:srgbClr val="000000"/>
                </a:solidFill>
                <a:latin typeface="Noto Sans"/>
              </a:rPr>
              <a:t>Тема практики:</a:t>
            </a: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 Система конструирования нейронных сетей.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1" strike="noStrike" spc="-1">
                <a:solidFill>
                  <a:srgbClr val="000000"/>
                </a:solidFill>
                <a:latin typeface="Noto Sans"/>
              </a:rPr>
              <a:t>Цель практики:</a:t>
            </a: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 подготовка к выполнению выпускной квалификационной работы по автоматизации процесса проектирования архитектур нейронных сетей в академических и исследовательских целях.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1" strike="noStrike" spc="-1">
                <a:solidFill>
                  <a:srgbClr val="000000"/>
                </a:solidFill>
                <a:latin typeface="Noto Sans"/>
              </a:rPr>
              <a:t>Сроки прохождения практики:</a:t>
            </a:r>
            <a:r>
              <a:rPr lang="ru-RU" sz="1400" b="0" strike="noStrike" spc="-1">
                <a:solidFill>
                  <a:srgbClr val="000000"/>
                </a:solidFill>
                <a:latin typeface="Noto Sans"/>
              </a:rPr>
              <a:t> 05.02.2024 – 11.05.2024 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4500000" y="1080000"/>
            <a:ext cx="5580000" cy="4590000"/>
          </a:xfrm>
          <a:prstGeom prst="rect">
            <a:avLst/>
          </a:prstGeom>
          <a:gradFill rotWithShape="0">
            <a:gsLst>
              <a:gs pos="75000">
                <a:srgbClr val="FFFFFF"/>
              </a:gs>
              <a:gs pos="100000">
                <a:srgbClr val="DDDDDD"/>
              </a:gs>
            </a:gsLst>
            <a:lin ang="0"/>
          </a:gradFill>
          <a:ln w="0">
            <a:noFill/>
          </a:ln>
        </p:spPr>
        <p:txBody>
          <a:bodyPr lIns="0" tIns="0" rIns="0" bIns="0" anchor="t">
            <a:normAutofit fontScale="75000" lnSpcReduction="10000"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        </a:t>
            </a:r>
          </a:p>
          <a:p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        </a:t>
            </a:r>
            <a:r>
              <a:rPr lang="ru-RU" sz="1800" b="1" strike="noStrike" spc="-1">
                <a:solidFill>
                  <a:srgbClr val="000000"/>
                </a:solidFill>
                <a:latin typeface="Noto Sans"/>
              </a:rPr>
              <a:t> Задачи практики:</a:t>
            </a: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ознакомление со структурой компании, видами деятельности, процессами организации управления деятельностью компании;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изучение целей и функций автоматизации технологических процессов, автоматизированных систем управления, используемых средств вычислительной техники в действиях данной компании; 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изучение и освоение различных пакетов программ, применяемых в компании;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постановка задачи автоматизации (описание предметной области, разработка требований к программному продукту);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обзор аналогов для решения задачи;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проектирование системы;</a:t>
            </a: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Noto Sans"/>
              </a:rPr>
              <a:t>реализация системы.</a:t>
            </a:r>
          </a:p>
        </p:txBody>
      </p:sp>
      <p:sp>
        <p:nvSpPr>
          <p:cNvPr id="235" name="PlaceHolder 2"/>
          <p:cNvSpPr>
            <a:spLocks noGrp="1"/>
          </p:cNvSpPr>
          <p:nvPr>
            <p:ph type="title"/>
          </p:nvPr>
        </p:nvSpPr>
        <p:spPr>
          <a:xfrm>
            <a:off x="0" y="360"/>
            <a:ext cx="10080000" cy="1080000"/>
          </a:xfrm>
          <a:prstGeom prst="rect">
            <a:avLst/>
          </a:prstGeom>
          <a:gradFill rotWithShape="0">
            <a:gsLst>
              <a:gs pos="0">
                <a:srgbClr val="DDE8CB"/>
              </a:gs>
              <a:gs pos="100000">
                <a:srgbClr val="B4C7DC"/>
              </a:gs>
            </a:gsLst>
            <a:lin ang="5400000"/>
          </a:gradFill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ru-RU" sz="2400" b="1" strike="noStrike" spc="-1">
                <a:solidFill>
                  <a:srgbClr val="000000"/>
                </a:solidFill>
                <a:latin typeface="Noto Sans"/>
              </a:rPr>
              <a:t>Индивидуальное задание на практику </a:t>
            </a:r>
            <a:br>
              <a:rPr sz="2400"/>
            </a:br>
            <a:r>
              <a:rPr lang="ru-RU" sz="2400" b="1" strike="noStrike" spc="-1">
                <a:solidFill>
                  <a:srgbClr val="000000"/>
                </a:solidFill>
                <a:latin typeface="Noto Sans"/>
              </a:rPr>
              <a:t>«Преддипломная практика»</a:t>
            </a:r>
          </a:p>
        </p:txBody>
      </p:sp>
      <p:sp>
        <p:nvSpPr>
          <p:cNvPr id="236" name="Дата 2"/>
          <p:cNvSpPr txBox="1"/>
          <p:nvPr/>
        </p:nvSpPr>
        <p:spPr>
          <a:xfrm>
            <a:off x="317160" y="522000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b="0" strike="noStrike" cap="all" spc="97">
                <a:solidFill>
                  <a:srgbClr val="000000"/>
                </a:solidFill>
                <a:latin typeface="Times New Roman"/>
              </a:rPr>
              <a:t>08.05.2024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TextBox 236"/>
          <p:cNvSpPr txBox="1"/>
          <p:nvPr/>
        </p:nvSpPr>
        <p:spPr>
          <a:xfrm>
            <a:off x="9360000" y="522000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06A5BB96-3959-465F-A46C-B00DDEAB28D1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Box 237"/>
          <p:cNvSpPr txBox="1"/>
          <p:nvPr/>
        </p:nvSpPr>
        <p:spPr>
          <a:xfrm>
            <a:off x="776880" y="1628280"/>
            <a:ext cx="4083120" cy="360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50000"/>
              </a:lnSpc>
              <a:tabLst>
                <a:tab pos="720000" algn="l"/>
              </a:tabLst>
            </a:pPr>
            <a:r>
              <a:rPr lang="ru-RU" sz="1400" b="1" strike="noStrike" spc="-1">
                <a:solidFill>
                  <a:srgbClr val="000000"/>
                </a:solidFill>
                <a:latin typeface="Times New Roman"/>
              </a:rPr>
              <a:t>ООО «Девинсайд»</a:t>
            </a: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 расположено в г. Томск. </a:t>
            </a:r>
          </a:p>
          <a:p>
            <a:pPr algn="just">
              <a:lnSpc>
                <a:spcPct val="150000"/>
              </a:lnSpc>
              <a:tabLst>
                <a:tab pos="720000" algn="l"/>
              </a:tabLst>
            </a:pPr>
            <a:r>
              <a:rPr lang="ru-RU" sz="1400" b="1" strike="noStrike" spc="-1">
                <a:solidFill>
                  <a:srgbClr val="000000"/>
                </a:solidFill>
                <a:latin typeface="Times New Roman"/>
              </a:rPr>
              <a:t>Деятельность компании: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000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разработка компьютерного ПО</a:t>
            </a: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000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консультирование, управление компьютерным оборудованием </a:t>
            </a:r>
          </a:p>
          <a:p>
            <a:pPr marL="216000" indent="-216000" algn="just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720000" algn="l"/>
              </a:tabLst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задачи машинного и глубокого обучения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0" y="468000"/>
            <a:ext cx="1008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tabLst>
                <a:tab pos="164520" algn="l"/>
              </a:tabLst>
            </a:pP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ОБЩАЯ ХАРАКТЕРИСТИКА ПРЕДПРИЯТИЯ 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  <a:ea typeface="Calibri"/>
              </a:rPr>
              <a:t>ООО «ДЕВИНСАЙД»</a:t>
            </a:r>
            <a:endParaRPr lang="ru-RU" sz="20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5040000" y="1620000"/>
            <a:ext cx="5040000" cy="2743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ru-RU" sz="1400" b="1" strike="noStrike" spc="-1" dirty="0">
                <a:solidFill>
                  <a:srgbClr val="000000"/>
                </a:solidFill>
                <a:latin typeface="Times New Roman"/>
              </a:rPr>
              <a:t>Основной продукт:</a:t>
            </a: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 аналитическая система "</a:t>
            </a:r>
            <a:r>
              <a:rPr lang="ru-RU" sz="1400" b="1" strike="noStrike" spc="-1" dirty="0" err="1">
                <a:solidFill>
                  <a:srgbClr val="000000"/>
                </a:solidFill>
                <a:latin typeface="Times New Roman"/>
              </a:rPr>
              <a:t>Tenderchad</a:t>
            </a: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", специализированная на оценке релевантности тендеров для софтверных компаний. </a:t>
            </a:r>
          </a:p>
          <a:p>
            <a:pPr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	Система значительно оптимизирует процесс поиска и оценки тендерных заявок, обеспечивая более эффективную работу и экономию времени для клиентов.</a:t>
            </a:r>
          </a:p>
          <a:p>
            <a:pPr>
              <a:lnSpc>
                <a:spcPct val="150000"/>
              </a:lnSpc>
            </a:pP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	</a:t>
            </a:r>
            <a:r>
              <a:rPr lang="ru-RU" sz="1400" b="1" strike="noStrike" spc="-1" dirty="0">
                <a:solidFill>
                  <a:srgbClr val="000000"/>
                </a:solidFill>
                <a:latin typeface="Times New Roman"/>
              </a:rPr>
              <a:t>Текущие задачи:</a:t>
            </a:r>
            <a:r>
              <a:rPr lang="ru-RU" sz="1400" b="0" strike="noStrike" spc="-1" dirty="0">
                <a:solidFill>
                  <a:srgbClr val="000000"/>
                </a:solidFill>
                <a:latin typeface="Times New Roman"/>
              </a:rPr>
              <a:t> разработка и внедрение моделей машинного обучения.</a:t>
            </a:r>
          </a:p>
        </p:txBody>
      </p:sp>
      <p:sp>
        <p:nvSpPr>
          <p:cNvPr id="242" name="Дата 1"/>
          <p:cNvSpPr txBox="1"/>
          <p:nvPr/>
        </p:nvSpPr>
        <p:spPr>
          <a:xfrm>
            <a:off x="317160" y="522036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b="0" strike="noStrike" cap="all" spc="97">
                <a:solidFill>
                  <a:srgbClr val="000000"/>
                </a:solidFill>
                <a:latin typeface="Times New Roman"/>
              </a:rPr>
              <a:t>08.05.2024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TextBox 242"/>
          <p:cNvSpPr txBox="1"/>
          <p:nvPr/>
        </p:nvSpPr>
        <p:spPr>
          <a:xfrm>
            <a:off x="9360000" y="522036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C53ADE34-A17F-474E-948A-E5D6BDE3A926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43"/>
          <p:cNvSpPr txBox="1"/>
          <p:nvPr/>
        </p:nvSpPr>
        <p:spPr>
          <a:xfrm>
            <a:off x="91440" y="115884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изучает проблемы анализа, обработки и представления данных в цифровой форме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900000" y="731520"/>
            <a:ext cx="2574720" cy="71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Наука о данных 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TextBox 245"/>
          <p:cNvSpPr txBox="1"/>
          <p:nvPr/>
        </p:nvSpPr>
        <p:spPr>
          <a:xfrm>
            <a:off x="109800" y="2639520"/>
            <a:ext cx="3383280" cy="1060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выстраивает и обслуживанием инфраструктуры для работы с данными, а также их предварительной обработкой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TextBox 246"/>
          <p:cNvSpPr txBox="1"/>
          <p:nvPr/>
        </p:nvSpPr>
        <p:spPr>
          <a:xfrm>
            <a:off x="900000" y="2212200"/>
            <a:ext cx="2593080" cy="71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Инженер данных 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TextBox 247"/>
          <p:cNvSpPr txBox="1"/>
          <p:nvPr/>
        </p:nvSpPr>
        <p:spPr>
          <a:xfrm>
            <a:off x="91440" y="411156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получает данные, выявляет закономерности и формирует отчёты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TextBox 248"/>
          <p:cNvSpPr txBox="1"/>
          <p:nvPr/>
        </p:nvSpPr>
        <p:spPr>
          <a:xfrm>
            <a:off x="900000" y="3670560"/>
            <a:ext cx="2574720" cy="289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b="1" strike="noStrike" spc="-1" dirty="0">
                <a:solidFill>
                  <a:srgbClr val="000000"/>
                </a:solidFill>
                <a:latin typeface="Times New Roman"/>
              </a:rPr>
              <a:t>Аналитик данных</a:t>
            </a:r>
            <a:endParaRPr lang="ru-RU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6672240" y="411156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проводит исследования и анализ данных для разработки новых технологий, архитектур, продуктов и процессов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6672240" y="3528000"/>
            <a:ext cx="3227760" cy="604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Исследователь в области глубокого обучения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6672240" y="2520000"/>
            <a:ext cx="3383280" cy="748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работает на стыке нескольких областей знания: статистики, программирования, машинного и глубокого обучения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6672240" y="1908000"/>
            <a:ext cx="3047760" cy="596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Специалист по науке о данных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2880000" y="180000"/>
            <a:ext cx="7200000" cy="712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ПРЕДМЕТНАЯ ОБЛАСТЬ</a:t>
            </a:r>
            <a:endParaRPr lang="ru-RU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Дата 3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b="0" strike="noStrike" cap="all" spc="97">
                <a:solidFill>
                  <a:srgbClr val="000000"/>
                </a:solidFill>
                <a:latin typeface="Times New Roman"/>
              </a:rPr>
              <a:t>08.05.2024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A9434202-BE9A-444C-9588-73F0923A324F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256"/>
          <p:cNvSpPr txBox="1"/>
          <p:nvPr/>
        </p:nvSpPr>
        <p:spPr>
          <a:xfrm>
            <a:off x="5760000" y="3603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ПРОЕКТИРОВАНИЕ СИСТЕМЫ 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(Пользовательский интерфейс)</a:t>
            </a:r>
          </a:p>
        </p:txBody>
      </p:sp>
      <p:pic>
        <p:nvPicPr>
          <p:cNvPr id="258" name="Рисунок 257"/>
          <p:cNvPicPr/>
          <p:nvPr/>
        </p:nvPicPr>
        <p:blipFill>
          <a:blip r:embed="rId3"/>
          <a:stretch/>
        </p:blipFill>
        <p:spPr>
          <a:xfrm>
            <a:off x="360000" y="360360"/>
            <a:ext cx="7372080" cy="4485960"/>
          </a:xfrm>
          <a:prstGeom prst="rect">
            <a:avLst/>
          </a:prstGeom>
          <a:ln w="0">
            <a:noFill/>
          </a:ln>
        </p:spPr>
      </p:pic>
      <p:sp>
        <p:nvSpPr>
          <p:cNvPr id="259" name="Дата 4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b="0" strike="noStrike" cap="all" spc="97">
                <a:solidFill>
                  <a:srgbClr val="000000"/>
                </a:solidFill>
                <a:latin typeface="Times New Roman"/>
              </a:rPr>
              <a:t>08.05.2024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TextBox 259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8AA83C83-3D20-4033-BB49-C0A45E56736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/>
          <p:cNvSpPr txBox="1"/>
          <p:nvPr/>
        </p:nvSpPr>
        <p:spPr>
          <a:xfrm>
            <a:off x="5760000" y="36000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ПРОЕКТИРОВАНИЕ СИСТЕМЫ 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(Ресурсные классы)</a:t>
            </a:r>
          </a:p>
        </p:txBody>
      </p:sp>
      <p:pic>
        <p:nvPicPr>
          <p:cNvPr id="262" name="Рисунок 261"/>
          <p:cNvPicPr/>
          <p:nvPr/>
        </p:nvPicPr>
        <p:blipFill>
          <a:blip r:embed="rId3"/>
          <a:stretch/>
        </p:blipFill>
        <p:spPr>
          <a:xfrm>
            <a:off x="240480" y="360000"/>
            <a:ext cx="6419520" cy="4771800"/>
          </a:xfrm>
          <a:prstGeom prst="rect">
            <a:avLst/>
          </a:prstGeom>
          <a:ln w="0">
            <a:noFill/>
          </a:ln>
        </p:spPr>
      </p:pic>
      <p:sp>
        <p:nvSpPr>
          <p:cNvPr id="263" name="Дата 5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b="0" strike="noStrike" cap="all" spc="97">
                <a:solidFill>
                  <a:srgbClr val="000000"/>
                </a:solidFill>
                <a:latin typeface="Times New Roman"/>
              </a:rPr>
              <a:t>08.05.2024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57A96EF9-8ACA-4F31-8259-CE77FFA4F518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Рисунок 264"/>
          <p:cNvPicPr/>
          <p:nvPr/>
        </p:nvPicPr>
        <p:blipFill>
          <a:blip r:embed="rId3"/>
          <a:srcRect l="13682" t="5136" r="20554" b="10555"/>
          <a:stretch/>
        </p:blipFill>
        <p:spPr>
          <a:xfrm rot="21559200">
            <a:off x="6770160" y="3542040"/>
            <a:ext cx="1219320" cy="609480"/>
          </a:xfrm>
          <a:prstGeom prst="rect">
            <a:avLst/>
          </a:prstGeom>
          <a:ln w="0">
            <a:noFill/>
          </a:ln>
        </p:spPr>
      </p:pic>
      <p:pic>
        <p:nvPicPr>
          <p:cNvPr id="266" name="Рисунок 265"/>
          <p:cNvPicPr/>
          <p:nvPr/>
        </p:nvPicPr>
        <p:blipFill>
          <a:blip r:embed="rId4"/>
          <a:stretch/>
        </p:blipFill>
        <p:spPr>
          <a:xfrm rot="780000">
            <a:off x="5188680" y="2442600"/>
            <a:ext cx="716760" cy="903240"/>
          </a:xfrm>
          <a:prstGeom prst="rect">
            <a:avLst/>
          </a:prstGeom>
          <a:ln w="0">
            <a:noFill/>
          </a:ln>
        </p:spPr>
      </p:pic>
      <p:pic>
        <p:nvPicPr>
          <p:cNvPr id="267" name="Рисунок 266"/>
          <p:cNvPicPr/>
          <p:nvPr/>
        </p:nvPicPr>
        <p:blipFill>
          <a:blip r:embed="rId5"/>
          <a:stretch/>
        </p:blipFill>
        <p:spPr>
          <a:xfrm rot="947400">
            <a:off x="4998240" y="1364040"/>
            <a:ext cx="1260000" cy="1260000"/>
          </a:xfrm>
          <a:prstGeom prst="rect">
            <a:avLst/>
          </a:prstGeom>
          <a:ln w="0">
            <a:noFill/>
          </a:ln>
        </p:spPr>
      </p:pic>
      <p:sp>
        <p:nvSpPr>
          <p:cNvPr id="268" name="TextBox 267"/>
          <p:cNvSpPr txBox="1"/>
          <p:nvPr/>
        </p:nvSpPr>
        <p:spPr>
          <a:xfrm>
            <a:off x="2427840" y="4380480"/>
            <a:ext cx="1260000" cy="483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ClearML</a:t>
            </a:r>
            <a:br>
              <a:rPr sz="1400"/>
            </a:b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Git 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2340000" y="4083480"/>
            <a:ext cx="2388240" cy="358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3. Мониторинг, SCV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TextBox 269"/>
          <p:cNvSpPr txBox="1"/>
          <p:nvPr/>
        </p:nvSpPr>
        <p:spPr>
          <a:xfrm>
            <a:off x="180000" y="1250280"/>
            <a:ext cx="3477600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Visual Studio Code</a:t>
            </a:r>
            <a:br>
              <a:rPr sz="1400"/>
            </a:b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Python 3.10</a:t>
            </a:r>
            <a:br>
              <a:rPr sz="1400"/>
            </a:br>
            <a:r>
              <a:rPr lang="ru-RU" sz="1400" b="0" strike="noStrike" spc="-1">
                <a:solidFill>
                  <a:srgbClr val="666666"/>
                </a:solidFill>
                <a:latin typeface="Times New Roman"/>
              </a:rPr>
              <a:t>Poetry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Овал 270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80000" y="596520"/>
            <a:ext cx="3420000" cy="65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1. IDE, ЯП, Менеджер зависимостей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TextBox 272"/>
          <p:cNvSpPr txBox="1"/>
          <p:nvPr/>
        </p:nvSpPr>
        <p:spPr>
          <a:xfrm>
            <a:off x="7200000" y="1512000"/>
            <a:ext cx="1980000" cy="969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720000" algn="l"/>
              </a:tabLst>
            </a:pPr>
            <a:r>
              <a:rPr lang="ru-RU" sz="1400" b="0" strike="noStrike" spc="-1" dirty="0" err="1">
                <a:solidFill>
                  <a:srgbClr val="666666"/>
                </a:solidFill>
                <a:latin typeface="Times New Roman"/>
                <a:ea typeface="Noto Sans CJK SC"/>
              </a:rPr>
              <a:t>DearPyGui</a:t>
            </a: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  <a:ea typeface="Noto Sans CJK SC"/>
              </a:rPr>
              <a:t> </a:t>
            </a:r>
            <a:br>
              <a:rPr lang="en-US" sz="1400" b="0" strike="noStrike" spc="-1" dirty="0">
                <a:solidFill>
                  <a:srgbClr val="666666"/>
                </a:solidFill>
                <a:latin typeface="Times New Roman"/>
                <a:ea typeface="Noto Sans CJK SC"/>
              </a:rPr>
            </a:br>
            <a:r>
              <a:rPr lang="ru-RU" sz="1400" b="0" strike="noStrike" spc="-1" dirty="0" err="1">
                <a:solidFill>
                  <a:srgbClr val="666666"/>
                </a:solidFill>
                <a:latin typeface="Times New Roman"/>
                <a:ea typeface="Noto Sans CJK SC"/>
              </a:rPr>
              <a:t>PyTorch</a:t>
            </a: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  <a:ea typeface="Noto Sans CJK SC"/>
              </a:rPr>
              <a:t> </a:t>
            </a:r>
            <a:br>
              <a:rPr lang="en-US" sz="1400" b="0" strike="noStrike" spc="-1" dirty="0">
                <a:solidFill>
                  <a:srgbClr val="666666"/>
                </a:solidFill>
                <a:latin typeface="Times New Roman"/>
                <a:ea typeface="Noto Sans CJK SC"/>
              </a:rPr>
            </a:br>
            <a:r>
              <a:rPr lang="ru-RU" sz="1400" b="0" strike="noStrike" spc="-1" dirty="0" err="1">
                <a:solidFill>
                  <a:srgbClr val="666666"/>
                </a:solidFill>
                <a:latin typeface="Times New Roman"/>
                <a:ea typeface="Noto Sans CJK SC"/>
              </a:rPr>
              <a:t>Torchvision</a:t>
            </a: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  <a:ea typeface="Noto Sans CJK SC"/>
              </a:rPr>
              <a:t> </a:t>
            </a:r>
            <a:br>
              <a:rPr lang="ru-RU" sz="1400" b="0" strike="noStrike" spc="-1" dirty="0">
                <a:solidFill>
                  <a:srgbClr val="666666"/>
                </a:solidFill>
                <a:latin typeface="Times New Roman"/>
                <a:ea typeface="Noto Sans CJK SC"/>
              </a:rPr>
            </a:br>
            <a:r>
              <a:rPr lang="ru-RU" sz="1400" b="0" strike="noStrike" spc="-1" dirty="0" err="1">
                <a:solidFill>
                  <a:srgbClr val="666666"/>
                </a:solidFill>
                <a:latin typeface="Times New Roman"/>
                <a:ea typeface="Noto Sans CJK SC"/>
              </a:rPr>
              <a:t>PyTorch</a:t>
            </a: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  <a:ea typeface="Noto Sans CJK SC"/>
              </a:rPr>
              <a:t> </a:t>
            </a:r>
            <a:r>
              <a:rPr lang="ru-RU" sz="1400" b="0" strike="noStrike" spc="-1" dirty="0" err="1">
                <a:solidFill>
                  <a:srgbClr val="666666"/>
                </a:solidFill>
                <a:latin typeface="Times New Roman"/>
                <a:ea typeface="Noto Sans CJK SC"/>
              </a:rPr>
              <a:t>Lightning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4500000" y="540000"/>
            <a:ext cx="4140000" cy="54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СТЕК ТЕХНОЛОГИЙ</a:t>
            </a:r>
            <a:endParaRPr lang="ru-RU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TextBox 274"/>
          <p:cNvSpPr txBox="1"/>
          <p:nvPr/>
        </p:nvSpPr>
        <p:spPr>
          <a:xfrm>
            <a:off x="7380000" y="1216440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>
                <a:solidFill>
                  <a:srgbClr val="000000"/>
                </a:solidFill>
                <a:latin typeface="Times New Roman"/>
              </a:rPr>
              <a:t>2. Библиотеки</a:t>
            </a:r>
            <a:endParaRPr lang="ru-RU" sz="1800" b="0" strike="noStrike" spc="-1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76" name="Рисунок 275"/>
          <p:cNvPicPr/>
          <p:nvPr/>
        </p:nvPicPr>
        <p:blipFill>
          <a:blip r:embed="rId6"/>
          <a:stretch/>
        </p:blipFill>
        <p:spPr>
          <a:xfrm rot="72000">
            <a:off x="4646520" y="1780200"/>
            <a:ext cx="855000" cy="957960"/>
          </a:xfrm>
          <a:prstGeom prst="rect">
            <a:avLst/>
          </a:prstGeom>
          <a:ln w="0">
            <a:noFill/>
          </a:ln>
        </p:spPr>
      </p:pic>
      <p:pic>
        <p:nvPicPr>
          <p:cNvPr id="277" name="Рисунок 276"/>
          <p:cNvPicPr/>
          <p:nvPr/>
        </p:nvPicPr>
        <p:blipFill>
          <a:blip r:embed="rId7"/>
          <a:stretch/>
        </p:blipFill>
        <p:spPr>
          <a:xfrm rot="20477400">
            <a:off x="6083280" y="2575800"/>
            <a:ext cx="2417040" cy="2330280"/>
          </a:xfrm>
          <a:prstGeom prst="rect">
            <a:avLst/>
          </a:prstGeom>
          <a:ln w="0">
            <a:noFill/>
          </a:ln>
        </p:spPr>
      </p:pic>
      <p:pic>
        <p:nvPicPr>
          <p:cNvPr id="278" name="Рисунок 277"/>
          <p:cNvPicPr/>
          <p:nvPr/>
        </p:nvPicPr>
        <p:blipFill>
          <a:blip r:embed="rId8"/>
          <a:srcRect l="9637" t="17109" r="64849" b="18362"/>
          <a:stretch/>
        </p:blipFill>
        <p:spPr>
          <a:xfrm rot="520800">
            <a:off x="7645680" y="2943360"/>
            <a:ext cx="458640" cy="462240"/>
          </a:xfrm>
          <a:prstGeom prst="rect">
            <a:avLst/>
          </a:prstGeom>
          <a:ln w="0">
            <a:noFill/>
          </a:ln>
        </p:spPr>
      </p:pic>
      <p:pic>
        <p:nvPicPr>
          <p:cNvPr id="279" name="Рисунок 278"/>
          <p:cNvPicPr/>
          <p:nvPr/>
        </p:nvPicPr>
        <p:blipFill>
          <a:blip r:embed="rId9"/>
          <a:srcRect r="63045"/>
          <a:stretch/>
        </p:blipFill>
        <p:spPr>
          <a:xfrm>
            <a:off x="720000" y="2481480"/>
            <a:ext cx="1669320" cy="1518840"/>
          </a:xfrm>
          <a:prstGeom prst="rect">
            <a:avLst/>
          </a:prstGeom>
          <a:ln w="0">
            <a:noFill/>
          </a:ln>
        </p:spPr>
      </p:pic>
      <p:pic>
        <p:nvPicPr>
          <p:cNvPr id="280" name="Рисунок 279"/>
          <p:cNvPicPr/>
          <p:nvPr/>
        </p:nvPicPr>
        <p:blipFill>
          <a:blip r:embed="rId10"/>
          <a:srcRect l="17370" t="19694" r="2945" b="16328"/>
          <a:stretch/>
        </p:blipFill>
        <p:spPr>
          <a:xfrm>
            <a:off x="1112760" y="2757600"/>
            <a:ext cx="1386720" cy="1113120"/>
          </a:xfrm>
          <a:prstGeom prst="rect">
            <a:avLst/>
          </a:prstGeom>
          <a:ln w="0">
            <a:noFill/>
          </a:ln>
        </p:spPr>
      </p:pic>
      <p:sp>
        <p:nvSpPr>
          <p:cNvPr id="281" name="Дата 6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b="0" strike="noStrike" cap="all" spc="97">
                <a:solidFill>
                  <a:srgbClr val="000000"/>
                </a:solidFill>
                <a:latin typeface="Times New Roman"/>
              </a:rPr>
              <a:t>08.05.2024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TextBox 281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CFC14667-24AE-4B28-A4C7-7205416CB025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Box 282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(Интегрированные датасеты)</a:t>
            </a:r>
          </a:p>
        </p:txBody>
      </p:sp>
      <p:pic>
        <p:nvPicPr>
          <p:cNvPr id="284" name="Рисунок 283"/>
          <p:cNvPicPr/>
          <p:nvPr/>
        </p:nvPicPr>
        <p:blipFill>
          <a:blip r:embed="rId3"/>
          <a:stretch/>
        </p:blipFill>
        <p:spPr>
          <a:xfrm>
            <a:off x="3228480" y="1080000"/>
            <a:ext cx="3623040" cy="4207320"/>
          </a:xfrm>
          <a:prstGeom prst="rect">
            <a:avLst/>
          </a:prstGeom>
          <a:ln w="0">
            <a:noFill/>
          </a:ln>
        </p:spPr>
      </p:pic>
      <p:sp>
        <p:nvSpPr>
          <p:cNvPr id="285" name="TextBox 284"/>
          <p:cNvSpPr txBox="1"/>
          <p:nvPr/>
        </p:nvSpPr>
        <p:spPr>
          <a:xfrm>
            <a:off x="6865920" y="1222920"/>
            <a:ext cx="3214080" cy="396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Аугментация: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Resize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ToImage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ToDtype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AutoAugment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RandomIoUCrop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ElasticTransform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Grayscale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RandomCrop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RandomVerticalFlip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Times New Roman"/>
              </a:rPr>
              <a:t>RandomHorizontalFlip</a:t>
            </a:r>
          </a:p>
        </p:txBody>
      </p:sp>
      <p:sp>
        <p:nvSpPr>
          <p:cNvPr id="286" name="Дата 7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b="0" strike="noStrike" cap="all" spc="97">
                <a:solidFill>
                  <a:srgbClr val="000000"/>
                </a:solidFill>
                <a:latin typeface="Times New Roman"/>
              </a:rPr>
              <a:t>08.05.2024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TextBox 286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F447C733-FA2A-40AE-8C78-A78441B9F42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extBox 287"/>
          <p:cNvSpPr txBox="1"/>
          <p:nvPr/>
        </p:nvSpPr>
        <p:spPr>
          <a:xfrm>
            <a:off x="2880000" y="133560"/>
            <a:ext cx="432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РЕЗУЛЬТАТЫ РАБОТЫ</a:t>
            </a:r>
            <a:br>
              <a:rPr sz="2000"/>
            </a:br>
            <a:r>
              <a:rPr lang="ru-RU" sz="2000" b="1" strike="noStrike" spc="-1">
                <a:solidFill>
                  <a:srgbClr val="000000"/>
                </a:solidFill>
                <a:latin typeface="Times New Roman"/>
              </a:rPr>
              <a:t>(Интегрированные слои)</a:t>
            </a:r>
          </a:p>
        </p:txBody>
      </p:sp>
      <p:pic>
        <p:nvPicPr>
          <p:cNvPr id="289" name="Рисунок 288"/>
          <p:cNvPicPr/>
          <p:nvPr/>
        </p:nvPicPr>
        <p:blipFill>
          <a:blip r:embed="rId3"/>
          <a:stretch/>
        </p:blipFill>
        <p:spPr>
          <a:xfrm>
            <a:off x="3315240" y="945360"/>
            <a:ext cx="3449880" cy="4657320"/>
          </a:xfrm>
          <a:prstGeom prst="rect">
            <a:avLst/>
          </a:prstGeom>
          <a:ln w="0">
            <a:noFill/>
          </a:ln>
        </p:spPr>
      </p:pic>
      <p:sp>
        <p:nvSpPr>
          <p:cNvPr id="290" name="Дата 8"/>
          <p:cNvSpPr txBox="1"/>
          <p:nvPr/>
        </p:nvSpPr>
        <p:spPr>
          <a:xfrm>
            <a:off x="317160" y="5220720"/>
            <a:ext cx="1302840" cy="364680"/>
          </a:xfrm>
          <a:prstGeom prst="rect">
            <a:avLst/>
          </a:prstGeom>
          <a:noFill/>
          <a:ln w="0">
            <a:solidFill>
              <a:srgbClr val="666666"/>
            </a:solidFill>
            <a:prstDash val="dot"/>
          </a:ln>
        </p:spPr>
        <p:txBody>
          <a:bodyPr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ru-RU" sz="1200" b="0" strike="noStrike" cap="all" spc="97">
                <a:solidFill>
                  <a:srgbClr val="000000"/>
                </a:solidFill>
                <a:latin typeface="Times New Roman"/>
              </a:rPr>
              <a:t>08.05.2024</a:t>
            </a:r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TextBox 290"/>
          <p:cNvSpPr txBox="1"/>
          <p:nvPr/>
        </p:nvSpPr>
        <p:spPr>
          <a:xfrm>
            <a:off x="9360000" y="5220720"/>
            <a:ext cx="525960" cy="36000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fld id="{431A4AC5-F345-4503-80E9-ADB05D425585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ru-RU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 Elegant</Template>
  <TotalTime>188</TotalTime>
  <Words>1221</Words>
  <Application>Microsoft Office PowerPoint</Application>
  <PresentationFormat>Произвольный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9</vt:i4>
      </vt:variant>
      <vt:variant>
        <vt:lpstr>Заголовки слайдов</vt:lpstr>
      </vt:variant>
      <vt:variant>
        <vt:i4>13</vt:i4>
      </vt:variant>
    </vt:vector>
  </HeadingPairs>
  <TitlesOfParts>
    <vt:vector size="28" baseType="lpstr">
      <vt:lpstr>Arial</vt:lpstr>
      <vt:lpstr>Calibri</vt:lpstr>
      <vt:lpstr>Noto Sans</vt:lpstr>
      <vt:lpstr>Symbol</vt:lpstr>
      <vt:lpstr>Times New Roman</vt:lpstr>
      <vt:lpstr>Wingdings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Система конструирования нейронных сетей</vt:lpstr>
      <vt:lpstr>Индивидуальное задание на практику  «Преддипломная практика»</vt:lpstr>
      <vt:lpstr>ОБЩАЯ ХАРАКТЕРИСТИКА ПРЕДПРИЯТИЯ  ООО «ДЕВИНСАЙД»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результаты работы на практике  «Преддипломная практика»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cp:lastModifiedBy>luzinsan</cp:lastModifiedBy>
  <cp:revision>23</cp:revision>
  <cp:lastPrinted>2024-05-08T04:32:37Z</cp:lastPrinted>
  <dcterms:created xsi:type="dcterms:W3CDTF">2024-05-08T01:37:26Z</dcterms:created>
  <dcterms:modified xsi:type="dcterms:W3CDTF">2024-05-08T14:34:04Z</dcterms:modified>
  <dc:language>ru-RU</dc:language>
</cp:coreProperties>
</file>