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Roboto"/>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71c8a820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71c8a820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71c8a820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71c8a820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71c8a820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71c8a820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4e17ec5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4e17ec5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4e17ec5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4e17ec5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4e17ec5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4e17ec5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4c34b5a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4c34b5a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t>
            </a:r>
            <a:r>
              <a:rPr lang="en">
                <a:solidFill>
                  <a:srgbClr val="000000"/>
                </a:solidFill>
              </a:rPr>
              <a:t>Panic like the </a:t>
            </a:r>
            <a:endParaRPr>
              <a:solidFill>
                <a:srgbClr val="000000"/>
              </a:solidFill>
            </a:endParaRPr>
          </a:p>
          <a:p>
            <a:pPr indent="0" lvl="0" marL="0" rtl="0" algn="ctr">
              <a:spcBef>
                <a:spcPts val="0"/>
              </a:spcBef>
              <a:spcAft>
                <a:spcPts val="0"/>
              </a:spcAft>
              <a:buNone/>
            </a:pPr>
            <a:r>
              <a:rPr lang="en">
                <a:solidFill>
                  <a:srgbClr val="000000"/>
                </a:solidFill>
              </a:rPr>
              <a:t>house is on</a:t>
            </a:r>
            <a:r>
              <a:rPr lang="en"/>
              <a:t> </a:t>
            </a:r>
            <a:r>
              <a:rPr lang="en">
                <a:solidFill>
                  <a:srgbClr val="CC0000"/>
                </a:solidFill>
              </a:rPr>
              <a:t>fire</a:t>
            </a:r>
            <a:r>
              <a:rPr lang="en"/>
              <a:t>’</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Greta Thunberg speech to the </a:t>
            </a:r>
            <a:endParaRPr/>
          </a:p>
          <a:p>
            <a:pPr indent="0" lvl="0" marL="0" rtl="0" algn="ctr">
              <a:spcBef>
                <a:spcPts val="0"/>
              </a:spcBef>
              <a:spcAft>
                <a:spcPts val="0"/>
              </a:spcAft>
              <a:buNone/>
            </a:pPr>
            <a:r>
              <a:rPr lang="en"/>
              <a:t>Members of the European Parliament</a:t>
            </a:r>
            <a:endParaRPr/>
          </a:p>
        </p:txBody>
      </p:sp>
      <p:sp>
        <p:nvSpPr>
          <p:cNvPr id="58" name="Google Shape;58;p13"/>
          <p:cNvSpPr txBox="1"/>
          <p:nvPr/>
        </p:nvSpPr>
        <p:spPr>
          <a:xfrm>
            <a:off x="7692225" y="4700125"/>
            <a:ext cx="1293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Present by Kevin Li</a:t>
            </a:r>
            <a:endParaRPr sz="1000">
              <a:solidFill>
                <a:schemeClr val="dk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5012975" y="931950"/>
            <a:ext cx="3685200" cy="327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HELP OUR MOTHER EARTH</a:t>
            </a:r>
            <a:endParaRPr/>
          </a:p>
        </p:txBody>
      </p:sp>
      <p:sp>
        <p:nvSpPr>
          <p:cNvPr id="64" name="Google Shape;64;p14"/>
          <p:cNvSpPr txBox="1"/>
          <p:nvPr>
            <p:ph type="title"/>
          </p:nvPr>
        </p:nvSpPr>
        <p:spPr>
          <a:xfrm>
            <a:off x="4298400" y="1751450"/>
            <a:ext cx="547200" cy="171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
            </a:r>
            <a:endParaRPr/>
          </a:p>
        </p:txBody>
      </p:sp>
      <p:sp>
        <p:nvSpPr>
          <p:cNvPr id="65" name="Google Shape;65;p14"/>
          <p:cNvSpPr txBox="1"/>
          <p:nvPr>
            <p:ph type="title"/>
          </p:nvPr>
        </p:nvSpPr>
        <p:spPr>
          <a:xfrm>
            <a:off x="613200" y="968450"/>
            <a:ext cx="3685200" cy="327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Main Idea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98075" y="6293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Quotes:</a:t>
            </a:r>
            <a:endParaRPr/>
          </a:p>
        </p:txBody>
      </p:sp>
      <p:sp>
        <p:nvSpPr>
          <p:cNvPr id="71" name="Google Shape;71;p15"/>
          <p:cNvSpPr txBox="1"/>
          <p:nvPr>
            <p:ph idx="1" type="body"/>
          </p:nvPr>
        </p:nvSpPr>
        <p:spPr>
          <a:xfrm>
            <a:off x="2358050" y="1513150"/>
            <a:ext cx="6141900" cy="307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latin typeface="Roboto"/>
                <a:ea typeface="Roboto"/>
                <a:cs typeface="Roboto"/>
                <a:sym typeface="Roboto"/>
              </a:rPr>
              <a:t>“But when your </a:t>
            </a:r>
            <a:r>
              <a:rPr lang="en" u="sng">
                <a:solidFill>
                  <a:schemeClr val="accent3"/>
                </a:solidFill>
                <a:latin typeface="Roboto"/>
                <a:ea typeface="Roboto"/>
                <a:cs typeface="Roboto"/>
                <a:sym typeface="Roboto"/>
              </a:rPr>
              <a:t>house is on fire</a:t>
            </a:r>
            <a:r>
              <a:rPr lang="en">
                <a:latin typeface="Roboto"/>
                <a:ea typeface="Roboto"/>
                <a:cs typeface="Roboto"/>
                <a:sym typeface="Roboto"/>
              </a:rPr>
              <a:t> and you want to keep your house from burning to the ground, then that does require some level of panic.”</a:t>
            </a:r>
            <a:endParaRPr>
              <a:latin typeface="Roboto"/>
              <a:ea typeface="Roboto"/>
              <a:cs typeface="Roboto"/>
              <a:sym typeface="Roboto"/>
            </a:endParaRPr>
          </a:p>
          <a:p>
            <a:pPr indent="-304800" lvl="0" marL="457200" rtl="0" algn="l">
              <a:spcBef>
                <a:spcPts val="0"/>
              </a:spcBef>
              <a:spcAft>
                <a:spcPts val="0"/>
              </a:spcAft>
              <a:buSzPts val="1200"/>
              <a:buFont typeface="Roboto"/>
              <a:buChar char="●"/>
            </a:pPr>
            <a:r>
              <a:rPr lang="en">
                <a:latin typeface="Arial"/>
                <a:ea typeface="Arial"/>
                <a:cs typeface="Arial"/>
                <a:sym typeface="Arial"/>
              </a:rPr>
              <a:t>“</a:t>
            </a:r>
            <a:r>
              <a:rPr lang="en" u="sng">
                <a:solidFill>
                  <a:schemeClr val="accent3"/>
                </a:solidFill>
                <a:latin typeface="Arial"/>
                <a:ea typeface="Arial"/>
                <a:cs typeface="Arial"/>
                <a:sym typeface="Arial"/>
              </a:rPr>
              <a:t>Our house is falling apart.</a:t>
            </a:r>
            <a:r>
              <a:rPr lang="en">
                <a:latin typeface="Arial"/>
                <a:ea typeface="Arial"/>
                <a:cs typeface="Arial"/>
                <a:sym typeface="Arial"/>
              </a:rPr>
              <a:t>”</a:t>
            </a:r>
            <a:endParaRPr>
              <a:latin typeface="Arial"/>
              <a:ea typeface="Arial"/>
              <a:cs typeface="Arial"/>
              <a:sym typeface="Arial"/>
            </a:endParaRPr>
          </a:p>
          <a:p>
            <a:pPr indent="-304800" lvl="0" marL="457200" rtl="0" algn="l">
              <a:spcBef>
                <a:spcPts val="0"/>
              </a:spcBef>
              <a:spcAft>
                <a:spcPts val="0"/>
              </a:spcAft>
              <a:buSzPts val="1200"/>
              <a:buFont typeface="Arial"/>
              <a:buChar char="●"/>
            </a:pPr>
            <a:r>
              <a:rPr lang="en">
                <a:latin typeface="Arial"/>
                <a:ea typeface="Arial"/>
                <a:cs typeface="Arial"/>
                <a:sym typeface="Arial"/>
              </a:rPr>
              <a:t>“If our </a:t>
            </a:r>
            <a:r>
              <a:rPr lang="en" u="sng">
                <a:solidFill>
                  <a:schemeClr val="accent3"/>
                </a:solidFill>
                <a:latin typeface="Arial"/>
                <a:ea typeface="Arial"/>
                <a:cs typeface="Arial"/>
                <a:sym typeface="Arial"/>
              </a:rPr>
              <a:t>house was falling apart</a:t>
            </a:r>
            <a:r>
              <a:rPr lang="en">
                <a:latin typeface="Arial"/>
                <a:ea typeface="Arial"/>
                <a:cs typeface="Arial"/>
                <a:sym typeface="Arial"/>
              </a:rPr>
              <a:t> you wouldn’t say that you have the situation under control and place the future living conditions for all living species in the hands of inventions that are yet to be invented.”</a:t>
            </a:r>
            <a:endParaRPr>
              <a:latin typeface="Arial"/>
              <a:ea typeface="Arial"/>
              <a:cs typeface="Arial"/>
              <a:sym typeface="Arial"/>
            </a:endParaRPr>
          </a:p>
          <a:p>
            <a:pPr indent="-304800" lvl="0" marL="457200" rtl="0" algn="l">
              <a:spcBef>
                <a:spcPts val="0"/>
              </a:spcBef>
              <a:spcAft>
                <a:spcPts val="0"/>
              </a:spcAft>
              <a:buSzPts val="1200"/>
              <a:buFont typeface="Arial"/>
              <a:buChar char="●"/>
            </a:pPr>
            <a:r>
              <a:rPr lang="en">
                <a:latin typeface="Arial"/>
                <a:ea typeface="Arial"/>
                <a:cs typeface="Arial"/>
                <a:sym typeface="Arial"/>
              </a:rPr>
              <a:t>“If the </a:t>
            </a:r>
            <a:r>
              <a:rPr lang="en" u="sng">
                <a:solidFill>
                  <a:schemeClr val="accent3"/>
                </a:solidFill>
                <a:latin typeface="Arial"/>
                <a:ea typeface="Arial"/>
                <a:cs typeface="Arial"/>
                <a:sym typeface="Arial"/>
              </a:rPr>
              <a:t>walls of our house truly came tumbling down</a:t>
            </a:r>
            <a:r>
              <a:rPr lang="en">
                <a:latin typeface="Arial"/>
                <a:ea typeface="Arial"/>
                <a:cs typeface="Arial"/>
                <a:sym typeface="Arial"/>
              </a:rPr>
              <a:t>, surely you would set your differences aside and start cooperating.”</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Tone:</a:t>
            </a:r>
            <a:endParaRPr/>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Serious</a:t>
            </a:r>
            <a:endParaRPr/>
          </a:p>
          <a:p>
            <a:pPr indent="-342900" lvl="0" marL="457200" rtl="0" algn="l">
              <a:spcBef>
                <a:spcPts val="0"/>
              </a:spcBef>
              <a:spcAft>
                <a:spcPts val="0"/>
              </a:spcAft>
              <a:buSzPts val="1800"/>
              <a:buChar char="●"/>
            </a:pPr>
            <a:r>
              <a:rPr lang="en"/>
              <a:t>Stressful</a:t>
            </a:r>
            <a:endParaRPr/>
          </a:p>
          <a:p>
            <a:pPr indent="-342900" lvl="0" marL="457200" rtl="0" algn="l">
              <a:spcBef>
                <a:spcPts val="0"/>
              </a:spcBef>
              <a:spcAft>
                <a:spcPts val="0"/>
              </a:spcAft>
              <a:buSzPts val="1800"/>
              <a:buChar char="●"/>
            </a:pPr>
            <a:r>
              <a:rPr lang="en"/>
              <a:t>Worry</a:t>
            </a:r>
            <a:endParaRPr/>
          </a:p>
          <a:p>
            <a:pPr indent="-342900" lvl="0" marL="457200" rtl="0" algn="l">
              <a:spcBef>
                <a:spcPts val="0"/>
              </a:spcBef>
              <a:spcAft>
                <a:spcPts val="0"/>
              </a:spcAft>
              <a:buSzPts val="1800"/>
              <a:buChar char="●"/>
            </a:pPr>
            <a:r>
              <a:rPr lang="en"/>
              <a:t>Begging</a:t>
            </a:r>
            <a:endParaRPr/>
          </a:p>
          <a:p>
            <a:pPr indent="-342900" lvl="0" marL="457200" rtl="0" algn="l">
              <a:spcBef>
                <a:spcPts val="0"/>
              </a:spcBef>
              <a:spcAft>
                <a:spcPts val="0"/>
              </a:spcAft>
              <a:buSzPts val="1800"/>
              <a:buChar char="●"/>
            </a:pPr>
            <a:r>
              <a:rPr lang="en"/>
              <a:t>Anxious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Chapter 12: PANIC LiKe the houƨe iƨ on fiRe | by All-American Ruins | Medium" id="82" name="Google Shape;82;p17"/>
          <p:cNvPicPr preferRelativeResize="0"/>
          <p:nvPr/>
        </p:nvPicPr>
        <p:blipFill>
          <a:blip r:embed="rId3">
            <a:alphaModFix/>
          </a:blip>
          <a:stretch>
            <a:fillRect/>
          </a:stretch>
        </p:blipFill>
        <p:spPr>
          <a:xfrm>
            <a:off x="1491475" y="261363"/>
            <a:ext cx="6161026" cy="462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246150" y="1412400"/>
            <a:ext cx="8114400" cy="10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F0F0F"/>
                </a:solidFill>
              </a:rPr>
              <a:t>House</a:t>
            </a:r>
            <a:r>
              <a:rPr lang="en"/>
              <a:t> is on </a:t>
            </a:r>
            <a:r>
              <a:rPr lang="en">
                <a:solidFill>
                  <a:srgbClr val="CC0000"/>
                </a:solidFill>
              </a:rPr>
              <a:t>fire</a:t>
            </a:r>
            <a:endParaRPr>
              <a:solidFill>
                <a:srgbClr val="CC0000"/>
              </a:solidFill>
            </a:endParaRPr>
          </a:p>
        </p:txBody>
      </p:sp>
      <p:sp>
        <p:nvSpPr>
          <p:cNvPr id="88" name="Google Shape;88;p18"/>
          <p:cNvSpPr txBox="1"/>
          <p:nvPr/>
        </p:nvSpPr>
        <p:spPr>
          <a:xfrm>
            <a:off x="1246150" y="2499600"/>
            <a:ext cx="7630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800">
                <a:solidFill>
                  <a:srgbClr val="0F0F0F"/>
                </a:solidFill>
                <a:latin typeface="Alfa Slab One"/>
                <a:ea typeface="Alfa Slab One"/>
                <a:cs typeface="Alfa Slab One"/>
                <a:sym typeface="Alfa Slab One"/>
              </a:rPr>
              <a:t>Earth</a:t>
            </a:r>
            <a:r>
              <a:rPr lang="en" sz="6800">
                <a:solidFill>
                  <a:schemeClr val="lt1"/>
                </a:solidFill>
                <a:latin typeface="Alfa Slab One"/>
                <a:ea typeface="Alfa Slab One"/>
                <a:cs typeface="Alfa Slab One"/>
                <a:sym typeface="Alfa Slab One"/>
              </a:rPr>
              <a:t> is </a:t>
            </a:r>
            <a:r>
              <a:rPr lang="en" sz="6800">
                <a:solidFill>
                  <a:srgbClr val="CC0000"/>
                </a:solidFill>
                <a:latin typeface="Alfa Slab One"/>
                <a:ea typeface="Alfa Slab One"/>
                <a:cs typeface="Alfa Slab One"/>
                <a:sym typeface="Alfa Slab One"/>
              </a:rPr>
              <a:t>dying</a:t>
            </a:r>
            <a:endParaRPr>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hat I want to emphasize?</a:t>
            </a:r>
            <a:endParaRPr/>
          </a:p>
        </p:txBody>
      </p:sp>
      <p:pic>
        <p:nvPicPr>
          <p:cNvPr id="94" name="Google Shape;94;p19"/>
          <p:cNvPicPr preferRelativeResize="0"/>
          <p:nvPr/>
        </p:nvPicPr>
        <p:blipFill>
          <a:blip r:embed="rId3">
            <a:alphaModFix/>
          </a:blip>
          <a:stretch>
            <a:fillRect/>
          </a:stretch>
        </p:blipFill>
        <p:spPr>
          <a:xfrm>
            <a:off x="4357525" y="1835950"/>
            <a:ext cx="4474772" cy="2750849"/>
          </a:xfrm>
          <a:prstGeom prst="rect">
            <a:avLst/>
          </a:prstGeom>
          <a:noFill/>
          <a:ln>
            <a:noFill/>
          </a:ln>
        </p:spPr>
      </p:pic>
      <p:pic>
        <p:nvPicPr>
          <p:cNvPr id="95" name="Google Shape;95;p19"/>
          <p:cNvPicPr preferRelativeResize="0"/>
          <p:nvPr/>
        </p:nvPicPr>
        <p:blipFill>
          <a:blip r:embed="rId4">
            <a:alphaModFix/>
          </a:blip>
          <a:stretch>
            <a:fillRect/>
          </a:stretch>
        </p:blipFill>
        <p:spPr>
          <a:xfrm>
            <a:off x="377722" y="1223650"/>
            <a:ext cx="3897605" cy="2458841"/>
          </a:xfrm>
          <a:prstGeom prst="rect">
            <a:avLst/>
          </a:prstGeom>
          <a:noFill/>
          <a:ln>
            <a:noFill/>
          </a:ln>
        </p:spPr>
      </p:pic>
      <p:sp>
        <p:nvSpPr>
          <p:cNvPr id="96" name="Google Shape;96;p19"/>
          <p:cNvSpPr txBox="1"/>
          <p:nvPr/>
        </p:nvSpPr>
        <p:spPr>
          <a:xfrm>
            <a:off x="1451875" y="3888425"/>
            <a:ext cx="1988100" cy="27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rPr>
              <a:t>Annotated</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