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umikan342@outlook.jp" initials="n" lastIdx="1" clrIdx="0">
    <p:extLst>
      <p:ext uri="{19B8F6BF-5375-455C-9EA6-DF929625EA0E}">
        <p15:presenceInfo xmlns:p15="http://schemas.microsoft.com/office/powerpoint/2012/main" userId="9a0677e250f5ed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7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solidFill>
                  <a:srgbClr val="FF0000"/>
                </a:solidFill>
              </a:rPr>
              <a:t>重金属の水質基準値</a:t>
            </a:r>
            <a:endParaRPr lang="en-US" altLang="ja-JP" b="1" dirty="0">
              <a:solidFill>
                <a:srgbClr val="FF0000"/>
              </a:solidFill>
            </a:endParaRPr>
          </a:p>
        </c:rich>
      </c:tx>
      <c:layout>
        <c:manualLayout>
          <c:xMode val="edge"/>
          <c:yMode val="edge"/>
          <c:x val="0.28194095867175967"/>
          <c:y val="2.577447476355675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05246204272313E-2"/>
          <c:y val="0.10525326992126859"/>
          <c:w val="0.85996884628551862"/>
          <c:h val="0.78906141235200355"/>
        </c:manualLayout>
      </c:layout>
      <c:barChart>
        <c:barDir val="col"/>
        <c:grouping val="clustered"/>
        <c:varyColors val="0"/>
        <c:ser>
          <c:idx val="0"/>
          <c:order val="0"/>
          <c:tx>
            <c:strRef>
              <c:f>Sheet1!$B$1</c:f>
              <c:strCache>
                <c:ptCount val="1"/>
                <c:pt idx="0">
                  <c:v>系列 1</c:v>
                </c:pt>
              </c:strCache>
            </c:strRef>
          </c:tx>
          <c:spPr>
            <a:solidFill>
              <a:srgbClr val="FFFF00"/>
            </a:solidFill>
            <a:ln>
              <a:solidFill>
                <a:schemeClr val="tx1"/>
              </a:solidFill>
            </a:ln>
            <a:effectLst/>
          </c:spPr>
          <c:invertIfNegative val="0"/>
          <c:cat>
            <c:strRef>
              <c:f>Sheet1!$A$2:$A$5</c:f>
              <c:strCache>
                <c:ptCount val="4"/>
                <c:pt idx="0">
                  <c:v>水銀</c:v>
                </c:pt>
                <c:pt idx="1">
                  <c:v>セレン</c:v>
                </c:pt>
                <c:pt idx="2">
                  <c:v>鉛</c:v>
                </c:pt>
                <c:pt idx="3">
                  <c:v>六価クロム</c:v>
                </c:pt>
              </c:strCache>
            </c:strRef>
          </c:cat>
          <c:val>
            <c:numRef>
              <c:f>Sheet1!$B$2:$B$5</c:f>
              <c:numCache>
                <c:formatCode>General</c:formatCode>
                <c:ptCount val="4"/>
                <c:pt idx="0">
                  <c:v>5.0000000000000001E-4</c:v>
                </c:pt>
                <c:pt idx="1">
                  <c:v>0.01</c:v>
                </c:pt>
                <c:pt idx="2">
                  <c:v>0.01</c:v>
                </c:pt>
                <c:pt idx="3">
                  <c:v>0.05</c:v>
                </c:pt>
              </c:numCache>
            </c:numRef>
          </c:val>
          <c:extLst>
            <c:ext xmlns:c16="http://schemas.microsoft.com/office/drawing/2014/chart" uri="{C3380CC4-5D6E-409C-BE32-E72D297353CC}">
              <c16:uniqueId val="{00000000-5D17-480A-8CDF-677B134B2DF6}"/>
            </c:ext>
          </c:extLst>
        </c:ser>
        <c:dLbls>
          <c:showLegendKey val="0"/>
          <c:showVal val="0"/>
          <c:showCatName val="0"/>
          <c:showSerName val="0"/>
          <c:showPercent val="0"/>
          <c:showBubbleSize val="0"/>
        </c:dLbls>
        <c:gapWidth val="219"/>
        <c:overlap val="-27"/>
        <c:axId val="866486720"/>
        <c:axId val="866488360"/>
      </c:barChart>
      <c:catAx>
        <c:axId val="8664867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a:outerShdw dist="50800" dir="5400000" sx="1000" sy="1000" algn="ctr" rotWithShape="0">
              <a:srgbClr val="000000"/>
            </a:outerShdw>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66488360"/>
        <c:crosses val="autoZero"/>
        <c:auto val="1"/>
        <c:lblAlgn val="ctr"/>
        <c:lblOffset val="100"/>
        <c:noMultiLvlLbl val="0"/>
      </c:catAx>
      <c:valAx>
        <c:axId val="866488360"/>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66486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28T19:30:01.106" idx="1">
    <p:pos x="10" y="10"/>
    <p:text/>
    <p:extLst>
      <p:ext uri="{C676402C-5697-4E1C-873F-D02D1690AC5C}">
        <p15:threadingInfo xmlns:p15="http://schemas.microsoft.com/office/powerpoint/2012/main" timeZoneBias="-540"/>
      </p:ext>
    </p:extLst>
  </p:cm>
</p:cmLst>
</file>

<file path=ppt/drawings/drawing1.xml><?xml version="1.0" encoding="utf-8"?>
<c:userShapes xmlns:c="http://schemas.openxmlformats.org/drawingml/2006/chart">
  <cdr:relSizeAnchor xmlns:cdr="http://schemas.openxmlformats.org/drawingml/2006/chartDrawing">
    <cdr:from>
      <cdr:x>0</cdr:x>
      <cdr:y>0.03434</cdr:y>
    </cdr:from>
    <cdr:to>
      <cdr:x>0.15652</cdr:x>
      <cdr:y>0.10497</cdr:y>
    </cdr:to>
    <cdr:sp macro="" textlink="">
      <cdr:nvSpPr>
        <cdr:cNvPr id="2" name="テキスト ボックス 1">
          <a:extLst xmlns:a="http://schemas.openxmlformats.org/drawingml/2006/main">
            <a:ext uri="{FF2B5EF4-FFF2-40B4-BE49-F238E27FC236}">
              <a16:creationId xmlns:a16="http://schemas.microsoft.com/office/drawing/2014/main" id="{82EF0246-133F-4D58-8279-A2243F6CF492}"/>
            </a:ext>
          </a:extLst>
        </cdr:cNvPr>
        <cdr:cNvSpPr txBox="1"/>
      </cdr:nvSpPr>
      <cdr:spPr>
        <a:xfrm xmlns:a="http://schemas.openxmlformats.org/drawingml/2006/main">
          <a:off x="0" y="134937"/>
          <a:ext cx="914400" cy="2774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dirty="0"/>
            <a:t>(mg/L)</a:t>
          </a:r>
          <a:endParaRPr lang="ja-JP"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EA2C6-CB3A-4D98-9690-A34E9A7F0DF8}" type="datetimeFigureOut">
              <a:rPr kumimoji="1" lang="ja-JP" altLang="en-US" smtClean="0"/>
              <a:t>2019/5/8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CED1D-091D-426D-8285-1F3D7A25C102}" type="slidenum">
              <a:rPr kumimoji="1" lang="ja-JP" altLang="en-US" smtClean="0"/>
              <a:t>‹#›</a:t>
            </a:fld>
            <a:endParaRPr kumimoji="1" lang="ja-JP" altLang="en-US"/>
          </a:p>
        </p:txBody>
      </p:sp>
    </p:spTree>
    <p:extLst>
      <p:ext uri="{BB962C8B-B14F-4D97-AF65-F5344CB8AC3E}">
        <p14:creationId xmlns:p14="http://schemas.microsoft.com/office/powerpoint/2010/main" val="8252093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私達</a:t>
            </a:r>
            <a:r>
              <a:rPr kumimoji="1" lang="en-US" altLang="ja-JP" dirty="0"/>
              <a:t>(3</a:t>
            </a:r>
            <a:r>
              <a:rPr kumimoji="1" lang="ja-JP" altLang="en-US" dirty="0"/>
              <a:t>班</a:t>
            </a:r>
            <a:r>
              <a:rPr kumimoji="1" lang="en-US" altLang="ja-JP" dirty="0"/>
              <a:t>)</a:t>
            </a:r>
            <a:r>
              <a:rPr kumimoji="1" lang="ja-JP" altLang="en-US" dirty="0"/>
              <a:t>は重金属系の水質基準の内の一つである水銀及びその化合物について調べました</a:t>
            </a:r>
            <a:endParaRPr kumimoji="1" lang="en-US" altLang="ja-JP" dirty="0"/>
          </a:p>
          <a:p>
            <a:r>
              <a:rPr kumimoji="1" lang="ja-JP" altLang="en-US" dirty="0"/>
              <a:t>水銀は古くから猛毒として知られており、</a:t>
            </a:r>
            <a:r>
              <a:rPr kumimoji="1" lang="en-US" altLang="ja-JP" dirty="0"/>
              <a:t>1000</a:t>
            </a:r>
            <a:r>
              <a:rPr kumimoji="1" lang="ja-JP" altLang="en-US" dirty="0"/>
              <a:t>年前に書かれた水滸伝にも登場しています</a:t>
            </a:r>
            <a:endParaRPr kumimoji="1" lang="en-US" altLang="ja-JP" dirty="0"/>
          </a:p>
          <a:p>
            <a:r>
              <a:rPr kumimoji="1" lang="ja-JP" altLang="en-US" dirty="0"/>
              <a:t>戦後日本においてもその存在は人々に影響を与え、重大な社会問題にもなりました</a:t>
            </a:r>
            <a:endParaRPr kumimoji="1" lang="en-US" altLang="ja-JP" dirty="0"/>
          </a:p>
          <a:p>
            <a:r>
              <a:rPr kumimoji="1" lang="ja-JP" altLang="en-US" dirty="0"/>
              <a:t>そんな水銀がどのような規制がされ、またどのような危険性があるのか発表していきます</a:t>
            </a:r>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1</a:t>
            </a:fld>
            <a:endParaRPr kumimoji="1" lang="ja-JP" altLang="en-US"/>
          </a:p>
        </p:txBody>
      </p:sp>
    </p:spTree>
    <p:extLst>
      <p:ext uri="{BB962C8B-B14F-4D97-AF65-F5344CB8AC3E}">
        <p14:creationId xmlns:p14="http://schemas.microsoft.com/office/powerpoint/2010/main" val="356614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a:t>まず、水銀の水質基準について説明していきます</a:t>
            </a:r>
            <a:endParaRPr kumimoji="1" lang="en-US" altLang="ja-JP" dirty="0"/>
          </a:p>
          <a:p>
            <a:pPr algn="l"/>
            <a:r>
              <a:rPr kumimoji="1" lang="en-US" altLang="ja-JP" dirty="0"/>
              <a:t>(</a:t>
            </a:r>
            <a:r>
              <a:rPr kumimoji="1" lang="ja-JP" altLang="en-US" dirty="0"/>
              <a:t>クリック</a:t>
            </a:r>
            <a:r>
              <a:rPr kumimoji="1" lang="en-US" altLang="ja-JP" dirty="0"/>
              <a:t>)</a:t>
            </a:r>
          </a:p>
          <a:p>
            <a:pPr algn="l"/>
            <a:r>
              <a:rPr kumimoji="1" lang="ja-JP" altLang="en-US" dirty="0"/>
              <a:t>水銀及びその化合物は上水道の水質基準の中の重金属系に分類されており、基準値は</a:t>
            </a:r>
            <a:r>
              <a:rPr kumimoji="1" lang="en-US" altLang="ja-JP" dirty="0"/>
              <a:t>0.0005mg/L</a:t>
            </a:r>
            <a:r>
              <a:rPr kumimoji="1" lang="ja-JP" altLang="en-US" dirty="0"/>
              <a:t>です</a:t>
            </a:r>
            <a:endParaRPr kumimoji="1" lang="en-US" altLang="ja-JP" dirty="0"/>
          </a:p>
          <a:p>
            <a:pPr algn="l"/>
            <a:r>
              <a:rPr kumimoji="1" lang="en-US" altLang="ja-JP" dirty="0"/>
              <a:t>(</a:t>
            </a:r>
            <a:r>
              <a:rPr kumimoji="1" lang="ja-JP" altLang="en-US" dirty="0"/>
              <a:t>クリック</a:t>
            </a:r>
            <a:r>
              <a:rPr kumimoji="1" lang="en-US" altLang="ja-JP" dirty="0"/>
              <a:t>)</a:t>
            </a:r>
          </a:p>
          <a:p>
            <a:r>
              <a:rPr kumimoji="1" lang="ja-JP" altLang="en-US" dirty="0"/>
              <a:t>また水銀は鉛やセレン、六価クロム等他の重金属系の水質基準よりもはるかに基準が厳しく、それは水銀がいかに体にとって有害かということを示しています</a:t>
            </a:r>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2</a:t>
            </a:fld>
            <a:endParaRPr kumimoji="1" lang="ja-JP" altLang="en-US"/>
          </a:p>
        </p:txBody>
      </p:sp>
    </p:spTree>
    <p:extLst>
      <p:ext uri="{BB962C8B-B14F-4D97-AF65-F5344CB8AC3E}">
        <p14:creationId xmlns:p14="http://schemas.microsoft.com/office/powerpoint/2010/main" val="172528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次にそもそも水銀とは何か話していきます</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そもそも水銀とは常温で液体状をなしている唯一の金属元素で、銀のような光沢を放つことからこの名がついています</a:t>
            </a:r>
            <a:endParaRPr kumimoji="1" lang="en-US" altLang="ja-JP" dirty="0"/>
          </a:p>
          <a:p>
            <a:r>
              <a:rPr kumimoji="1" lang="ja-JP" altLang="en-US" dirty="0"/>
              <a:t>また、各種金属と混和してアマルガムと呼ばれる合金をつくり、水銀の量が少なければ固体、多ければ液体となります</a:t>
            </a:r>
            <a:endParaRPr kumimoji="1" lang="en-US" altLang="ja-JP" dirty="0"/>
          </a:p>
          <a:p>
            <a:r>
              <a:rPr kumimoji="1" lang="ja-JP" altLang="en-US" dirty="0"/>
              <a:t>主に工場排水や下水、また電子レンジ等の廃棄物から自然界へ出ていくことがおおいです</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体内に吸収、蓄積された水銀は神経組織や脳に蓄積し、知覚異常、言語障害、視野狭窄</a:t>
            </a:r>
            <a:r>
              <a:rPr kumimoji="1" lang="en-US" altLang="ja-JP" dirty="0"/>
              <a:t>(</a:t>
            </a:r>
            <a:r>
              <a:rPr kumimoji="1" lang="ja-JP" altLang="en-US" dirty="0"/>
              <a:t>しやきょうさく</a:t>
            </a:r>
            <a:r>
              <a:rPr kumimoji="1" lang="en-US" altLang="ja-JP" dirty="0"/>
              <a:t>)</a:t>
            </a:r>
            <a:r>
              <a:rPr kumimoji="1" lang="ja-JP" altLang="en-US" dirty="0"/>
              <a:t>を引き起こします</a:t>
            </a:r>
            <a:endParaRPr kumimoji="1" lang="en-US" altLang="ja-JP" dirty="0"/>
          </a:p>
          <a:p>
            <a:r>
              <a:rPr kumimoji="1" lang="ja-JP" altLang="en-US" dirty="0"/>
              <a:t>許容摂取量は国際専門家会議において胎児を保護するため暫定的耐容量</a:t>
            </a:r>
            <a:r>
              <a:rPr kumimoji="1" lang="en-US" altLang="ja-JP" dirty="0"/>
              <a:t>1.6μg/kg</a:t>
            </a:r>
            <a:r>
              <a:rPr kumimoji="1" lang="ja-JP" altLang="en-US" dirty="0"/>
              <a:t>と定められており、諸外国においても妊婦への摂食制限の啓蒙や規制強化が行われています</a:t>
            </a:r>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3</a:t>
            </a:fld>
            <a:endParaRPr kumimoji="1" lang="ja-JP" altLang="en-US"/>
          </a:p>
        </p:txBody>
      </p:sp>
    </p:spTree>
    <p:extLst>
      <p:ext uri="{BB962C8B-B14F-4D97-AF65-F5344CB8AC3E}">
        <p14:creationId xmlns:p14="http://schemas.microsoft.com/office/powerpoint/2010/main" val="418201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次に水銀によって実際に被害が出た実例を紹介します</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日本で「公害の原点」として知られるようになった水俣病は、水銀による環境汚染の食物連鎖で起きた人類史上最初の病気です</a:t>
            </a:r>
            <a:endParaRPr kumimoji="1" lang="en-US" altLang="ja-JP" dirty="0"/>
          </a:p>
          <a:p>
            <a:r>
              <a:rPr kumimoji="1" lang="ja-JP" altLang="en-US" dirty="0"/>
              <a:t>原因としては食物連鎖によって濃縮されたメチル水銀を魚を通して経口摂取することなどがが挙げられています</a:t>
            </a:r>
            <a:endParaRPr kumimoji="1" lang="en-US" altLang="ja-JP" dirty="0"/>
          </a:p>
          <a:p>
            <a:r>
              <a:rPr kumimoji="1" lang="ja-JP" altLang="en-US" dirty="0"/>
              <a:t>メチル水銀はかつて温度計、気圧計、水銀ランプ、電極、農薬等に使われていましたが、水俣病の影響もあり、現在では電子機器、計器、無農薬品などに限られています</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sz="1200" b="0" i="0" u="none" strike="noStrike" kern="1200" dirty="0">
                <a:solidFill>
                  <a:schemeClr val="tx1"/>
                </a:solidFill>
                <a:effectLst/>
                <a:latin typeface="+mn-lt"/>
                <a:ea typeface="+mn-ea"/>
                <a:cs typeface="+mn-cs"/>
              </a:rPr>
              <a:t>日本で水俣病とされる病気が集団発生した例は過去に</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dirty="0">
                <a:solidFill>
                  <a:schemeClr val="tx1"/>
                </a:solidFill>
                <a:effectLst/>
                <a:latin typeface="+mn-lt"/>
                <a:ea typeface="+mn-ea"/>
                <a:cs typeface="+mn-cs"/>
              </a:rPr>
              <a:t>回あり、熊本水俣病、新潟水俣病と呼称されています</a:t>
            </a:r>
            <a:endParaRPr kumimoji="1" lang="en-US" altLang="ja-JP" sz="1200" b="0" i="0" u="none" strike="noStrike" kern="1200" dirty="0">
              <a:solidFill>
                <a:schemeClr val="tx1"/>
              </a:solidFill>
              <a:effectLst/>
              <a:latin typeface="+mn-lt"/>
              <a:ea typeface="+mn-ea"/>
              <a:cs typeface="+mn-cs"/>
            </a:endParaRPr>
          </a:p>
          <a:p>
            <a:r>
              <a:rPr kumimoji="1" lang="ja-JP" altLang="en-US" dirty="0"/>
              <a:t>どちらも工場から排出されるメチル水銀が原因とされており、政府の対応の稚拙さと相まって深刻な被害をもたらしました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4</a:t>
            </a:fld>
            <a:endParaRPr kumimoji="1" lang="ja-JP" altLang="en-US"/>
          </a:p>
        </p:txBody>
      </p:sp>
    </p:spTree>
    <p:extLst>
      <p:ext uri="{BB962C8B-B14F-4D97-AF65-F5344CB8AC3E}">
        <p14:creationId xmlns:p14="http://schemas.microsoft.com/office/powerpoint/2010/main" val="253999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次に水銀の浄化方法について説明します</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sz="1200" b="0" i="0" u="none" strike="noStrike" kern="1200" dirty="0">
                <a:solidFill>
                  <a:schemeClr val="tx1"/>
                </a:solidFill>
                <a:effectLst/>
                <a:latin typeface="+mn-lt"/>
                <a:ea typeface="+mn-ea"/>
                <a:cs typeface="+mn-cs"/>
              </a:rPr>
              <a:t>環境基本法では、有害物質と指定された重金属については、厳しい排水基準が適用されています。そこで、現在水銀を含む重金属は一般にアルカリ沈殿法、共沈法、硫化物法などの凝集沈殿法で処理されます</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dirty="0">
                <a:solidFill>
                  <a:schemeClr val="tx1"/>
                </a:solidFill>
                <a:effectLst/>
                <a:latin typeface="+mn-lt"/>
                <a:ea typeface="+mn-ea"/>
                <a:cs typeface="+mn-cs"/>
              </a:rPr>
              <a:t>クリック</a:t>
            </a:r>
            <a:r>
              <a:rPr kumimoji="1" lang="en-US" altLang="ja-JP" sz="1200" b="0" i="0" u="none" strike="noStrike" kern="1200" dirty="0">
                <a:solidFill>
                  <a:schemeClr val="tx1"/>
                </a:solidFill>
                <a:effectLst/>
                <a:latin typeface="+mn-lt"/>
                <a:ea typeface="+mn-ea"/>
                <a:cs typeface="+mn-cs"/>
              </a:rPr>
              <a:t>)</a:t>
            </a:r>
            <a:endParaRPr kumimoji="1" lang="en-US" altLang="ja-JP" dirty="0"/>
          </a:p>
          <a:p>
            <a:r>
              <a:rPr kumimoji="1" lang="ja-JP" altLang="en-US" sz="1200" b="0" i="0" u="none" strike="noStrike" kern="1200" dirty="0">
                <a:solidFill>
                  <a:schemeClr val="tx1"/>
                </a:solidFill>
                <a:effectLst/>
                <a:latin typeface="+mn-lt"/>
                <a:ea typeface="+mn-ea"/>
                <a:cs typeface="+mn-cs"/>
              </a:rPr>
              <a:t>また、近年では水銀耐性を飛躍的に向上させた鉄酸化細菌を用いることで、水銀を気化分離する技術も開発されました。まだ一般的な浄水方法ではないものの、多くの論文がこの細菌の実用性を証明しており、今後広くこれが用いられるのも時間の問題だ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5</a:t>
            </a:fld>
            <a:endParaRPr kumimoji="1" lang="ja-JP" altLang="en-US"/>
          </a:p>
        </p:txBody>
      </p:sp>
    </p:spTree>
    <p:extLst>
      <p:ext uri="{BB962C8B-B14F-4D97-AF65-F5344CB8AC3E}">
        <p14:creationId xmlns:p14="http://schemas.microsoft.com/office/powerpoint/2010/main" val="37939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r>
              <a:rPr kumimoji="1" lang="ja-JP" altLang="en-US" dirty="0"/>
              <a:t>クリック</a:t>
            </a:r>
            <a:endParaRPr kumimoji="1" lang="en-US" altLang="ja-JP" dirty="0"/>
          </a:p>
          <a:p>
            <a:r>
              <a:rPr kumimoji="1" lang="ja-JP" altLang="en-US" dirty="0"/>
              <a:t>水銀はその危険性から、他の重金属の基準よりも基準値が厳しく設定されています</a:t>
            </a:r>
            <a:endParaRPr kumimoji="1" lang="en-US" altLang="ja-JP" dirty="0"/>
          </a:p>
          <a:p>
            <a:r>
              <a:rPr kumimoji="1" lang="ja-JP" altLang="en-US" dirty="0"/>
              <a:t>クリっく</a:t>
            </a:r>
            <a:endParaRPr kumimoji="1" lang="en-US" altLang="ja-JP" dirty="0"/>
          </a:p>
          <a:p>
            <a:r>
              <a:rPr kumimoji="1" lang="ja-JP" altLang="en-US" dirty="0"/>
              <a:t>人が水銀を摂取した場合、神経障害、</a:t>
            </a:r>
            <a:r>
              <a:rPr kumimoji="1" lang="ja-JP" altLang="en-US" sz="1200" b="0" dirty="0">
                <a:solidFill>
                  <a:srgbClr val="00B050"/>
                </a:solidFill>
              </a:rPr>
              <a:t>知覚異常、言語障害、視野狭窄等の悪影響を及ぼし、高度成長期の熊本、新潟で大きな被害を出しました</a:t>
            </a:r>
            <a:endParaRPr kumimoji="1" lang="en-US" altLang="ja-JP" sz="1200" b="0" dirty="0">
              <a:solidFill>
                <a:srgbClr val="00B050"/>
              </a:solidFill>
            </a:endParaRPr>
          </a:p>
          <a:p>
            <a:r>
              <a:rPr kumimoji="1" lang="ja-JP" altLang="en-US" sz="1200" b="0" dirty="0">
                <a:solidFill>
                  <a:srgbClr val="00B050"/>
                </a:solidFill>
              </a:rPr>
              <a:t>クリック</a:t>
            </a:r>
            <a:endParaRPr kumimoji="1" lang="en-US" altLang="ja-JP" sz="1200" b="0" dirty="0">
              <a:solidFill>
                <a:srgbClr val="00B050"/>
              </a:solidFill>
            </a:endParaRPr>
          </a:p>
          <a:p>
            <a:r>
              <a:rPr kumimoji="1" lang="ja-JP" altLang="en-US" b="0" dirty="0"/>
              <a:t>現在は水俣病等の影響から水銀の浄水方法は確立され、人体に有害な有機水銀を使った製品も減少しているので、私達が普段使う水道水はおおむね安全だといえます。また、最近は菌を使った新しい浄化法に関する論文も多数執筆されており、実用化の期待が高まっています</a:t>
            </a:r>
            <a:endParaRPr kumimoji="1" lang="en-US" altLang="ja-JP" b="0" dirty="0"/>
          </a:p>
          <a:p>
            <a:r>
              <a:rPr kumimoji="1" lang="ja-JP" altLang="en-US" b="0" dirty="0"/>
              <a:t>これで私たちの発表を終わりにします</a:t>
            </a:r>
            <a:endParaRPr kumimoji="1" lang="en-US" altLang="ja-JP" b="0" dirty="0"/>
          </a:p>
          <a:p>
            <a:endParaRPr kumimoji="1" lang="ja-JP" altLang="en-US" dirty="0"/>
          </a:p>
        </p:txBody>
      </p:sp>
      <p:sp>
        <p:nvSpPr>
          <p:cNvPr id="4" name="スライド番号プレースホルダー 3"/>
          <p:cNvSpPr>
            <a:spLocks noGrp="1"/>
          </p:cNvSpPr>
          <p:nvPr>
            <p:ph type="sldNum" sz="quarter" idx="5"/>
          </p:nvPr>
        </p:nvSpPr>
        <p:spPr/>
        <p:txBody>
          <a:bodyPr/>
          <a:lstStyle/>
          <a:p>
            <a:fld id="{CBDCED1D-091D-426D-8285-1F3D7A25C102}" type="slidenum">
              <a:rPr kumimoji="1" lang="ja-JP" altLang="en-US" smtClean="0"/>
              <a:t>6</a:t>
            </a:fld>
            <a:endParaRPr kumimoji="1" lang="ja-JP" altLang="en-US"/>
          </a:p>
        </p:txBody>
      </p:sp>
    </p:spTree>
    <p:extLst>
      <p:ext uri="{BB962C8B-B14F-4D97-AF65-F5344CB8AC3E}">
        <p14:creationId xmlns:p14="http://schemas.microsoft.com/office/powerpoint/2010/main" val="31823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505EF-7BB4-4CED-A8F5-B8670A8FBD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C06B89-572D-4549-B539-ECA5C8676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C0762B-ECCE-4AC8-A669-F21D19735213}"/>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6CA12A5-464D-41C1-B8AE-D6497B6604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AD9A9-AFC0-4F9C-9CA4-5460EC497962}"/>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67772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A6B62-068A-4E72-975D-077AA0B595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39BEE6-C8CC-441F-B9FB-7F273285A8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1712B-B165-432C-8C59-20B35A15BCF4}"/>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CE13B86-F1A3-416D-A8F2-833B841762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053449-CA18-48DC-A642-E9E0AB486EBE}"/>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51442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BD80B7-7FFC-47AD-8533-EF7203DB6D0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D3358C-BC57-4B1A-BA4E-008231F026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5BF10-B565-440B-A049-8AFF74B243AC}"/>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940B12D-EF69-43BF-9C5B-8B2CB2CFEC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E9854-A844-441B-9894-5F1C46EB8758}"/>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281988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86FE5-774A-4507-B964-1437A44A92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F955C5-3BA5-4E58-9A98-3529F529D1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2E772B-2082-462D-A180-2CED4E7DF91C}"/>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A9CD5670-BBB4-4013-AD19-96D15C0F5B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9E479F-65CB-4F35-8F1D-F0E4A393A645}"/>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29969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D8810-BEE6-4F05-90A0-6BF4ACA0FC7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08E5DD-7891-4F93-9844-E5747D17D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ACBCCF-3162-43A4-9485-7DC81907D8C2}"/>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A6A6E8BE-CBAE-46F0-9ECC-BC7B0BF6EA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A35E73-B006-4B8F-A68A-89DE61C52353}"/>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2164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AC404-2A74-4414-AD33-9810BEDF1B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B9E7A4-F2F3-49E4-BEDB-54F97856366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61EEB4-278F-4A1B-80E1-BDB040E1B70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5D245B8-E8C7-4371-9EDA-268FB6F5ED34}"/>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A975FADB-5DE3-4315-9C83-5CE9F8B29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26269D-8EAD-44C4-98E5-92E774BFCADC}"/>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333194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E4169-D4F5-406D-B0F9-2ED31DABBB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A3030E-468C-45BE-8B66-2E072B87B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8CAB50-EFC1-4B80-A740-C4EF14B96EA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A63A49F-5131-4E1B-99D3-C1D5F8F0B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C7084C-BD76-44DA-ACDB-89FF746301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396B971-E2B0-4C33-AB91-598339405411}"/>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B1DBED08-2C32-4B5E-B742-EB76C09BFB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91D3E8-4498-492C-ACF6-2523345FCF44}"/>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103515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A2E21-EF65-45BA-8786-052057F631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F32415-9DA1-44B9-BD51-6E5E7B26981A}"/>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76E31F8D-224C-4CA4-AA42-D6A469A9E2E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18790F1-9B0C-4ED4-8BDE-A32B760454A0}"/>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183143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CAC57FE-ECF4-46F4-A622-5A74A39A2DB7}"/>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C4AD583E-2CB2-47BC-A319-6EC3B3D4F7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713F5B-B956-4489-9580-8E41F63E0CE9}"/>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179872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1F488-79C0-4311-BDA7-EB0FBC2D45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ADCE30-2179-4A30-9073-2AA523808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B01C4A-3FE0-4F6F-9A58-0D213DC31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FE095C-DD0B-49EF-A067-3D95922A7612}"/>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A7ED2B77-A748-4820-91F2-4AAD7B2818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66F080-0B6F-4BCA-AAE0-7791F7BEBE2D}"/>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403222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85B1-301D-43FB-923A-460944D031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ECF1D5-E8B3-4F1A-9A7E-999439573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338C40-BF39-4716-8DCD-599E34575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2D4798-84BC-42B5-8322-F2EA81A82158}"/>
              </a:ext>
            </a:extLst>
          </p:cNvPr>
          <p:cNvSpPr>
            <a:spLocks noGrp="1"/>
          </p:cNvSpPr>
          <p:nvPr>
            <p:ph type="dt" sz="half" idx="10"/>
          </p:nvPr>
        </p:nvSpPr>
        <p:spPr/>
        <p:txBody>
          <a:bodyPr/>
          <a:lstStyle/>
          <a:p>
            <a:fld id="{A5D548FB-B5EE-4EE9-803C-E50ACF1EEC37}"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D717077C-A5AA-47AC-8E7D-AD27E4BBA9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993A4A-31F8-4745-BEE4-0C6934E94044}"/>
              </a:ext>
            </a:extLst>
          </p:cNvPr>
          <p:cNvSpPr>
            <a:spLocks noGrp="1"/>
          </p:cNvSpPr>
          <p:nvPr>
            <p:ph type="sldNum" sz="quarter" idx="12"/>
          </p:nvPr>
        </p:nvSpPr>
        <p:spPr/>
        <p:txBody>
          <a:body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4038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4725D8-64BB-40C7-B13C-FE9C5B117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0EE694-8C85-4C21-BB41-B65DA889E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6EEE0D-282B-4366-B38D-B8D485963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548FB-B5EE-4EE9-803C-E50ACF1EEC37}"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1E0C0F7-C383-47D8-812A-698A199F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95241F-C03A-438C-A77B-D851C7D06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2A90-4CCA-48A6-A1FD-8B2073376354}" type="slidenum">
              <a:rPr kumimoji="1" lang="ja-JP" altLang="en-US" smtClean="0"/>
              <a:t>‹#›</a:t>
            </a:fld>
            <a:endParaRPr kumimoji="1" lang="ja-JP" altLang="en-US"/>
          </a:p>
        </p:txBody>
      </p:sp>
    </p:spTree>
    <p:extLst>
      <p:ext uri="{BB962C8B-B14F-4D97-AF65-F5344CB8AC3E}">
        <p14:creationId xmlns:p14="http://schemas.microsoft.com/office/powerpoint/2010/main" val="307785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DAF62A2-6551-4553-86EA-54881510F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4362"/>
            <a:ext cx="12192000" cy="8344694"/>
          </a:xfrm>
          <a:prstGeom prst="rect">
            <a:avLst/>
          </a:prstGeom>
        </p:spPr>
      </p:pic>
      <p:sp>
        <p:nvSpPr>
          <p:cNvPr id="2" name="タイトル 1">
            <a:extLst>
              <a:ext uri="{FF2B5EF4-FFF2-40B4-BE49-F238E27FC236}">
                <a16:creationId xmlns:a16="http://schemas.microsoft.com/office/drawing/2014/main" id="{6B36460E-E8B3-4DC2-BE0A-4F5D3106AB03}"/>
              </a:ext>
            </a:extLst>
          </p:cNvPr>
          <p:cNvSpPr>
            <a:spLocks noGrp="1"/>
          </p:cNvSpPr>
          <p:nvPr>
            <p:ph type="ctrTitle"/>
          </p:nvPr>
        </p:nvSpPr>
        <p:spPr>
          <a:xfrm>
            <a:off x="104503" y="3030582"/>
            <a:ext cx="12046397" cy="1302839"/>
          </a:xfrm>
        </p:spPr>
        <p:txBody>
          <a:bodyPr>
            <a:normAutofit/>
          </a:bodyPr>
          <a:lstStyle/>
          <a:p>
            <a:r>
              <a:rPr kumimoji="1" lang="ja-JP" altLang="en-US" b="1" dirty="0">
                <a:solidFill>
                  <a:schemeClr val="bg1"/>
                </a:solidFill>
                <a:highlight>
                  <a:srgbClr val="000080"/>
                </a:highlight>
                <a:latin typeface="+mn-ea"/>
                <a:ea typeface="+mn-ea"/>
              </a:rPr>
              <a:t>水質基準：水銀およびその化合物</a:t>
            </a:r>
          </a:p>
        </p:txBody>
      </p:sp>
      <p:sp>
        <p:nvSpPr>
          <p:cNvPr id="3" name="字幕 2">
            <a:extLst>
              <a:ext uri="{FF2B5EF4-FFF2-40B4-BE49-F238E27FC236}">
                <a16:creationId xmlns:a16="http://schemas.microsoft.com/office/drawing/2014/main" id="{1083D237-8020-4D79-B70A-5DBDD0F9B451}"/>
              </a:ext>
            </a:extLst>
          </p:cNvPr>
          <p:cNvSpPr>
            <a:spLocks noGrp="1"/>
          </p:cNvSpPr>
          <p:nvPr>
            <p:ph type="subTitle" idx="1"/>
          </p:nvPr>
        </p:nvSpPr>
        <p:spPr>
          <a:xfrm>
            <a:off x="4921700" y="1727743"/>
            <a:ext cx="2412002" cy="1302839"/>
          </a:xfrm>
        </p:spPr>
        <p:txBody>
          <a:bodyPr>
            <a:normAutofit lnSpcReduction="10000"/>
          </a:bodyPr>
          <a:lstStyle/>
          <a:p>
            <a:endParaRPr kumimoji="1" lang="en-US" altLang="ja-JP" sz="3600" dirty="0"/>
          </a:p>
          <a:p>
            <a:r>
              <a:rPr lang="en-US" altLang="ja-JP" sz="4800" b="1" dirty="0">
                <a:solidFill>
                  <a:schemeClr val="bg1"/>
                </a:solidFill>
              </a:rPr>
              <a:t>3</a:t>
            </a:r>
            <a:r>
              <a:rPr kumimoji="1" lang="ja-JP" altLang="en-US" sz="4800" b="1" dirty="0">
                <a:solidFill>
                  <a:schemeClr val="bg1"/>
                </a:solidFill>
              </a:rPr>
              <a:t>班</a:t>
            </a:r>
          </a:p>
        </p:txBody>
      </p:sp>
    </p:spTree>
    <p:extLst>
      <p:ext uri="{BB962C8B-B14F-4D97-AF65-F5344CB8AC3E}">
        <p14:creationId xmlns:p14="http://schemas.microsoft.com/office/powerpoint/2010/main" val="2877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4D2021C-2A4E-4AAC-9B8A-36563DFAEAF1}"/>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029" b="-2978"/>
          <a:stretch/>
        </p:blipFill>
        <p:spPr>
          <a:xfrm>
            <a:off x="0" y="-169239"/>
            <a:ext cx="12192000" cy="7196477"/>
          </a:xfrm>
          <a:prstGeom prst="rect">
            <a:avLst/>
          </a:prstGeom>
          <a:effectLst>
            <a:outerShdw dist="50800" dir="5400000" algn="ctr" rotWithShape="0">
              <a:srgbClr val="000000"/>
            </a:outerShdw>
          </a:effectLst>
        </p:spPr>
      </p:pic>
      <p:sp>
        <p:nvSpPr>
          <p:cNvPr id="2" name="タイトル 1">
            <a:extLst>
              <a:ext uri="{FF2B5EF4-FFF2-40B4-BE49-F238E27FC236}">
                <a16:creationId xmlns:a16="http://schemas.microsoft.com/office/drawing/2014/main" id="{882AB529-F0F9-4876-894F-6394C1A6B7A8}"/>
              </a:ext>
            </a:extLst>
          </p:cNvPr>
          <p:cNvSpPr>
            <a:spLocks noGrp="1"/>
          </p:cNvSpPr>
          <p:nvPr>
            <p:ph type="title"/>
          </p:nvPr>
        </p:nvSpPr>
        <p:spPr/>
        <p:txBody>
          <a:bodyPr/>
          <a:lstStyle/>
          <a:p>
            <a:r>
              <a:rPr kumimoji="1" lang="ja-JP" altLang="en-US" b="1" dirty="0">
                <a:solidFill>
                  <a:srgbClr val="FF0000"/>
                </a:solidFill>
              </a:rPr>
              <a:t>水銀の水質基準</a:t>
            </a:r>
          </a:p>
        </p:txBody>
      </p:sp>
      <p:sp>
        <p:nvSpPr>
          <p:cNvPr id="3" name="コンテンツ プレースホルダー 2">
            <a:extLst>
              <a:ext uri="{FF2B5EF4-FFF2-40B4-BE49-F238E27FC236}">
                <a16:creationId xmlns:a16="http://schemas.microsoft.com/office/drawing/2014/main" id="{AD79A1CB-CEB0-411B-BDD9-D8A877B33577}"/>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solidFill>
                  <a:srgbClr val="FF0000"/>
                </a:solidFill>
              </a:rPr>
              <a:t>・</a:t>
            </a:r>
            <a:r>
              <a:rPr kumimoji="1" lang="ja-JP" altLang="en-US" b="1" dirty="0">
                <a:solidFill>
                  <a:srgbClr val="FF0000"/>
                </a:solidFill>
              </a:rPr>
              <a:t>項目</a:t>
            </a:r>
            <a:r>
              <a:rPr kumimoji="1" lang="en-US" altLang="ja-JP" b="1" dirty="0">
                <a:solidFill>
                  <a:srgbClr val="FF0000"/>
                </a:solidFill>
              </a:rPr>
              <a:t>…</a:t>
            </a:r>
            <a:r>
              <a:rPr kumimoji="1" lang="ja-JP" altLang="en-US" b="1" dirty="0">
                <a:solidFill>
                  <a:srgbClr val="FF0000"/>
                </a:solidFill>
              </a:rPr>
              <a:t>水銀及びその化合物</a:t>
            </a:r>
            <a:endParaRPr lang="en-US" altLang="ja-JP" b="1" dirty="0">
              <a:solidFill>
                <a:srgbClr val="FF0000"/>
              </a:solidFill>
            </a:endParaRPr>
          </a:p>
          <a:p>
            <a:pPr marL="0" indent="0">
              <a:buNone/>
            </a:pPr>
            <a:endParaRPr kumimoji="1" lang="en-US" altLang="ja-JP" dirty="0">
              <a:solidFill>
                <a:srgbClr val="FF0000"/>
              </a:solidFill>
            </a:endParaRPr>
          </a:p>
          <a:p>
            <a:pPr marL="0" indent="0">
              <a:buNone/>
            </a:pPr>
            <a:endParaRPr lang="en-US" altLang="ja-JP" dirty="0">
              <a:solidFill>
                <a:srgbClr val="FF0000"/>
              </a:solidFill>
            </a:endParaRPr>
          </a:p>
          <a:p>
            <a:pPr marL="0" indent="0">
              <a:buNone/>
            </a:pPr>
            <a:endParaRPr lang="en-US" altLang="ja-JP" dirty="0">
              <a:solidFill>
                <a:srgbClr val="FF0000"/>
              </a:solidFill>
            </a:endParaRPr>
          </a:p>
          <a:p>
            <a:pPr marL="0" indent="0">
              <a:buNone/>
            </a:pPr>
            <a:r>
              <a:rPr kumimoji="1" lang="ja-JP" altLang="en-US" b="1" dirty="0">
                <a:solidFill>
                  <a:srgbClr val="FF0000"/>
                </a:solidFill>
              </a:rPr>
              <a:t>・基準</a:t>
            </a:r>
            <a:r>
              <a:rPr kumimoji="1" lang="en-US" altLang="ja-JP" b="1" dirty="0">
                <a:solidFill>
                  <a:srgbClr val="FF0000"/>
                </a:solidFill>
              </a:rPr>
              <a:t>…</a:t>
            </a:r>
            <a:r>
              <a:rPr lang="ja-JP" altLang="en-US" b="1" dirty="0">
                <a:solidFill>
                  <a:srgbClr val="FF0000"/>
                </a:solidFill>
              </a:rPr>
              <a:t>水銀の量に関して、</a:t>
            </a:r>
            <a:endParaRPr lang="en-US" altLang="ja-JP" b="1" dirty="0">
              <a:solidFill>
                <a:srgbClr val="FF0000"/>
              </a:solidFill>
            </a:endParaRPr>
          </a:p>
          <a:p>
            <a:pPr marL="0" indent="0">
              <a:buNone/>
            </a:pPr>
            <a:r>
              <a:rPr lang="ja-JP" altLang="en-US" b="1" dirty="0">
                <a:solidFill>
                  <a:srgbClr val="FF0000"/>
                </a:solidFill>
              </a:rPr>
              <a:t>　　　　</a:t>
            </a:r>
            <a:r>
              <a:rPr lang="en-US" altLang="ja-JP" b="1" dirty="0">
                <a:solidFill>
                  <a:srgbClr val="FF0000"/>
                </a:solidFill>
              </a:rPr>
              <a:t>0.0005</a:t>
            </a:r>
            <a:r>
              <a:rPr lang="ja-JP" altLang="en-US" b="1" dirty="0">
                <a:solidFill>
                  <a:srgbClr val="FF0000"/>
                </a:solidFill>
              </a:rPr>
              <a:t>㎎</a:t>
            </a:r>
            <a:r>
              <a:rPr lang="en-US" altLang="ja-JP" b="1" dirty="0">
                <a:solidFill>
                  <a:srgbClr val="FF0000"/>
                </a:solidFill>
              </a:rPr>
              <a:t>/L</a:t>
            </a:r>
            <a:r>
              <a:rPr lang="ja-JP" altLang="en-US" b="1" dirty="0">
                <a:solidFill>
                  <a:srgbClr val="FF0000"/>
                </a:solidFill>
              </a:rPr>
              <a:t>以下</a:t>
            </a:r>
            <a:endParaRPr kumimoji="1" lang="ja-JP" altLang="en-US" b="1" dirty="0">
              <a:solidFill>
                <a:srgbClr val="FF0000"/>
              </a:solidFill>
            </a:endParaRPr>
          </a:p>
        </p:txBody>
      </p:sp>
      <p:graphicFrame>
        <p:nvGraphicFramePr>
          <p:cNvPr id="6" name="グラフ 5">
            <a:extLst>
              <a:ext uri="{FF2B5EF4-FFF2-40B4-BE49-F238E27FC236}">
                <a16:creationId xmlns:a16="http://schemas.microsoft.com/office/drawing/2014/main" id="{3DFD9F78-40FC-48D3-91C4-BD5FE5FDB4A7}"/>
              </a:ext>
            </a:extLst>
          </p:cNvPr>
          <p:cNvGraphicFramePr/>
          <p:nvPr>
            <p:extLst>
              <p:ext uri="{D42A27DB-BD31-4B8C-83A1-F6EECF244321}">
                <p14:modId xmlns:p14="http://schemas.microsoft.com/office/powerpoint/2010/main" val="1674366947"/>
              </p:ext>
            </p:extLst>
          </p:nvPr>
        </p:nvGraphicFramePr>
        <p:xfrm>
          <a:off x="6096000" y="1239520"/>
          <a:ext cx="5801360" cy="49374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47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AF5D860-B8D3-4FC6-9A57-0C532AE4D197}"/>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タイトル 1">
            <a:extLst>
              <a:ext uri="{FF2B5EF4-FFF2-40B4-BE49-F238E27FC236}">
                <a16:creationId xmlns:a16="http://schemas.microsoft.com/office/drawing/2014/main" id="{4258E7D2-F55E-40F1-A7AB-CB89105E69C0}"/>
              </a:ext>
            </a:extLst>
          </p:cNvPr>
          <p:cNvSpPr>
            <a:spLocks noGrp="1"/>
          </p:cNvSpPr>
          <p:nvPr>
            <p:ph type="title"/>
          </p:nvPr>
        </p:nvSpPr>
        <p:spPr/>
        <p:txBody>
          <a:bodyPr/>
          <a:lstStyle/>
          <a:p>
            <a:r>
              <a:rPr kumimoji="1" lang="ja-JP" altLang="en-US" b="1" dirty="0">
                <a:solidFill>
                  <a:schemeClr val="accent2">
                    <a:lumMod val="75000"/>
                  </a:schemeClr>
                </a:solidFill>
              </a:rPr>
              <a:t>水銀とは</a:t>
            </a:r>
          </a:p>
        </p:txBody>
      </p:sp>
      <p:sp>
        <p:nvSpPr>
          <p:cNvPr id="3" name="コンテンツ プレースホルダー 2">
            <a:extLst>
              <a:ext uri="{FF2B5EF4-FFF2-40B4-BE49-F238E27FC236}">
                <a16:creationId xmlns:a16="http://schemas.microsoft.com/office/drawing/2014/main" id="{5997DBDD-261F-4E5D-9EFF-85EB698E984A}"/>
              </a:ext>
            </a:extLst>
          </p:cNvPr>
          <p:cNvSpPr>
            <a:spLocks noGrp="1"/>
          </p:cNvSpPr>
          <p:nvPr>
            <p:ph idx="1"/>
          </p:nvPr>
        </p:nvSpPr>
        <p:spPr/>
        <p:txBody>
          <a:bodyPr>
            <a:noAutofit/>
          </a:bodyPr>
          <a:lstStyle/>
          <a:p>
            <a:pPr marL="0" indent="0">
              <a:buNone/>
            </a:pPr>
            <a:r>
              <a:rPr kumimoji="1" lang="ja-JP" altLang="en-US" sz="3600" b="1" dirty="0">
                <a:solidFill>
                  <a:schemeClr val="accent2">
                    <a:lumMod val="75000"/>
                  </a:schemeClr>
                </a:solidFill>
              </a:rPr>
              <a:t>・水銀とは常温で液体状をなしている唯</a:t>
            </a:r>
            <a:endParaRPr kumimoji="1" lang="en-US" altLang="ja-JP" sz="3600" b="1" dirty="0">
              <a:solidFill>
                <a:schemeClr val="accent2">
                  <a:lumMod val="75000"/>
                </a:schemeClr>
              </a:solidFill>
            </a:endParaRPr>
          </a:p>
          <a:p>
            <a:pPr marL="0" indent="0">
              <a:buNone/>
            </a:pPr>
            <a:r>
              <a:rPr lang="ja-JP" altLang="en-US" sz="3600" b="1" dirty="0">
                <a:solidFill>
                  <a:schemeClr val="accent2">
                    <a:lumMod val="75000"/>
                  </a:schemeClr>
                </a:solidFill>
              </a:rPr>
              <a:t>　</a:t>
            </a:r>
            <a:r>
              <a:rPr kumimoji="1" lang="ja-JP" altLang="en-US" sz="3600" b="1" dirty="0">
                <a:solidFill>
                  <a:schemeClr val="accent2">
                    <a:lumMod val="75000"/>
                  </a:schemeClr>
                </a:solidFill>
              </a:rPr>
              <a:t>一の金属元素。</a:t>
            </a:r>
            <a:r>
              <a:rPr lang="ja-JP" altLang="en-US" sz="3600" b="1" dirty="0">
                <a:solidFill>
                  <a:schemeClr val="accent2">
                    <a:lumMod val="75000"/>
                  </a:schemeClr>
                </a:solidFill>
              </a:rPr>
              <a:t>銀白色で、主に工場排</a:t>
            </a:r>
            <a:endParaRPr lang="en-US" altLang="ja-JP" sz="3600" b="1" dirty="0">
              <a:solidFill>
                <a:schemeClr val="accent2">
                  <a:lumMod val="75000"/>
                </a:schemeClr>
              </a:solidFill>
            </a:endParaRPr>
          </a:p>
          <a:p>
            <a:pPr marL="0" indent="0">
              <a:buNone/>
            </a:pPr>
            <a:r>
              <a:rPr lang="ja-JP" altLang="en-US" sz="3600" b="1" dirty="0">
                <a:solidFill>
                  <a:schemeClr val="accent2">
                    <a:lumMod val="75000"/>
                  </a:schemeClr>
                </a:solidFill>
              </a:rPr>
              <a:t>　水や下水等から混入する。</a:t>
            </a:r>
            <a:endParaRPr lang="en-US" altLang="ja-JP" sz="3600" b="1" dirty="0">
              <a:solidFill>
                <a:schemeClr val="accent2">
                  <a:lumMod val="75000"/>
                </a:schemeClr>
              </a:solidFill>
            </a:endParaRPr>
          </a:p>
          <a:p>
            <a:pPr marL="0" indent="0">
              <a:buNone/>
            </a:pPr>
            <a:endParaRPr lang="en-US" altLang="ja-JP" sz="3600" dirty="0"/>
          </a:p>
          <a:p>
            <a:pPr marL="0" indent="0">
              <a:buNone/>
            </a:pPr>
            <a:r>
              <a:rPr kumimoji="1" lang="ja-JP" altLang="en-US" sz="3600" b="1" dirty="0">
                <a:solidFill>
                  <a:schemeClr val="accent2">
                    <a:lumMod val="75000"/>
                  </a:schemeClr>
                </a:solidFill>
              </a:rPr>
              <a:t>・体内に吸収された水銀は神経組織や脳に蓄積し、　　　</a:t>
            </a:r>
            <a:endParaRPr kumimoji="1" lang="en-US" altLang="ja-JP" sz="3600" b="1" dirty="0">
              <a:solidFill>
                <a:schemeClr val="accent2">
                  <a:lumMod val="75000"/>
                </a:schemeClr>
              </a:solidFill>
            </a:endParaRPr>
          </a:p>
          <a:p>
            <a:pPr marL="0" indent="0">
              <a:buNone/>
            </a:pPr>
            <a:r>
              <a:rPr lang="ja-JP" altLang="en-US" sz="3600" b="1" dirty="0">
                <a:solidFill>
                  <a:schemeClr val="accent2">
                    <a:lumMod val="75000"/>
                  </a:schemeClr>
                </a:solidFill>
              </a:rPr>
              <a:t>　</a:t>
            </a:r>
            <a:r>
              <a:rPr kumimoji="1" lang="ja-JP" altLang="en-US" sz="3600" b="1" dirty="0">
                <a:solidFill>
                  <a:schemeClr val="accent2">
                    <a:lumMod val="75000"/>
                  </a:schemeClr>
                </a:solidFill>
              </a:rPr>
              <a:t>知覚異常、言語障害、視野狭窄を起こす</a:t>
            </a:r>
            <a:r>
              <a:rPr kumimoji="1" lang="ja-JP" altLang="en-US" sz="3600" b="1" dirty="0"/>
              <a:t>。</a:t>
            </a:r>
            <a:endParaRPr kumimoji="1" lang="en-US" altLang="ja-JP" sz="3600" b="1" dirty="0"/>
          </a:p>
        </p:txBody>
      </p:sp>
      <p:pic>
        <p:nvPicPr>
          <p:cNvPr id="11" name="図 10">
            <a:extLst>
              <a:ext uri="{FF2B5EF4-FFF2-40B4-BE49-F238E27FC236}">
                <a16:creationId xmlns:a16="http://schemas.microsoft.com/office/drawing/2014/main" id="{CD3826D6-1D16-4950-8C1C-AEC57EB69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960" y="792480"/>
            <a:ext cx="2738120" cy="2804160"/>
          </a:xfrm>
          <a:prstGeom prst="rect">
            <a:avLst/>
          </a:prstGeom>
        </p:spPr>
      </p:pic>
    </p:spTree>
    <p:extLst>
      <p:ext uri="{BB962C8B-B14F-4D97-AF65-F5344CB8AC3E}">
        <p14:creationId xmlns:p14="http://schemas.microsoft.com/office/powerpoint/2010/main" val="1878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42EC587-22BD-4C8C-9094-0A57714C51D5}"/>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523959C-8CB4-495C-80B8-33B1E7A03E16}"/>
              </a:ext>
            </a:extLst>
          </p:cNvPr>
          <p:cNvSpPr>
            <a:spLocks noGrp="1"/>
          </p:cNvSpPr>
          <p:nvPr>
            <p:ph type="title"/>
          </p:nvPr>
        </p:nvSpPr>
        <p:spPr/>
        <p:txBody>
          <a:bodyPr/>
          <a:lstStyle/>
          <a:p>
            <a:r>
              <a:rPr kumimoji="1" lang="ja-JP" altLang="en-US" b="1" dirty="0">
                <a:solidFill>
                  <a:srgbClr val="00B050"/>
                </a:solidFill>
              </a:rPr>
              <a:t>水銀による被害</a:t>
            </a:r>
          </a:p>
        </p:txBody>
      </p:sp>
      <p:sp>
        <p:nvSpPr>
          <p:cNvPr id="3" name="コンテンツ プレースホルダー 2">
            <a:extLst>
              <a:ext uri="{FF2B5EF4-FFF2-40B4-BE49-F238E27FC236}">
                <a16:creationId xmlns:a16="http://schemas.microsoft.com/office/drawing/2014/main" id="{42F4FEBC-F6BE-40C0-A4B0-946BD68B147F}"/>
              </a:ext>
            </a:extLst>
          </p:cNvPr>
          <p:cNvSpPr>
            <a:spLocks noGrp="1"/>
          </p:cNvSpPr>
          <p:nvPr>
            <p:ph idx="1"/>
          </p:nvPr>
        </p:nvSpPr>
        <p:spPr>
          <a:xfrm>
            <a:off x="838200" y="1690688"/>
            <a:ext cx="10515600" cy="4351338"/>
          </a:xfrm>
        </p:spPr>
        <p:txBody>
          <a:bodyPr/>
          <a:lstStyle/>
          <a:p>
            <a:pPr marL="0" indent="0">
              <a:buNone/>
            </a:pPr>
            <a:r>
              <a:rPr kumimoji="1" lang="ja-JP" altLang="en-US" sz="3200" b="1" dirty="0">
                <a:solidFill>
                  <a:srgbClr val="00B050"/>
                </a:solidFill>
              </a:rPr>
              <a:t>・水俣病</a:t>
            </a:r>
            <a:endParaRPr lang="en-US" altLang="ja-JP" sz="3200" b="1" dirty="0">
              <a:solidFill>
                <a:srgbClr val="00B050"/>
              </a:solidFill>
            </a:endParaRPr>
          </a:p>
          <a:p>
            <a:pPr marL="0" indent="0">
              <a:buNone/>
            </a:pPr>
            <a:r>
              <a:rPr kumimoji="1" lang="ja-JP" altLang="en-US" sz="3200" b="1" dirty="0">
                <a:solidFill>
                  <a:srgbClr val="00B050"/>
                </a:solidFill>
              </a:rPr>
              <a:t>　メチル水銀化合物による中毒性中枢神経系疾患の内の　　</a:t>
            </a:r>
            <a:endParaRPr kumimoji="1" lang="en-US" altLang="ja-JP" sz="3200" b="1" dirty="0">
              <a:solidFill>
                <a:srgbClr val="00B050"/>
              </a:solidFill>
            </a:endParaRPr>
          </a:p>
          <a:p>
            <a:pPr marL="0" indent="0">
              <a:buNone/>
            </a:pPr>
            <a:r>
              <a:rPr lang="ja-JP" altLang="en-US" sz="3200" b="1" dirty="0">
                <a:solidFill>
                  <a:srgbClr val="00B050"/>
                </a:solidFill>
              </a:rPr>
              <a:t>　</a:t>
            </a:r>
            <a:r>
              <a:rPr kumimoji="1" lang="ja-JP" altLang="en-US" sz="3200" b="1" dirty="0">
                <a:solidFill>
                  <a:srgbClr val="00B050"/>
                </a:solidFill>
              </a:rPr>
              <a:t>一つ。</a:t>
            </a:r>
            <a:r>
              <a:rPr lang="ja-JP" altLang="en-US" sz="3200" b="1" dirty="0">
                <a:solidFill>
                  <a:srgbClr val="00B050"/>
                </a:solidFill>
              </a:rPr>
              <a:t>高度経済成長期に初めて発見された公害。</a:t>
            </a:r>
            <a:endParaRPr lang="en-US" altLang="ja-JP" sz="3200" b="1" dirty="0">
              <a:solidFill>
                <a:srgbClr val="00B050"/>
              </a:solidFill>
            </a:endParaRPr>
          </a:p>
          <a:p>
            <a:pPr marL="0" indent="0">
              <a:buNone/>
            </a:pPr>
            <a:endParaRPr kumimoji="1" lang="en-US" altLang="ja-JP" sz="3200" b="1" dirty="0">
              <a:solidFill>
                <a:srgbClr val="0070C0"/>
              </a:solidFill>
            </a:endParaRPr>
          </a:p>
          <a:p>
            <a:pPr marL="0" indent="0">
              <a:buNone/>
            </a:pPr>
            <a:r>
              <a:rPr kumimoji="1" lang="ja-JP" altLang="en-US" b="1" dirty="0">
                <a:solidFill>
                  <a:srgbClr val="0070C0"/>
                </a:solidFill>
              </a:rPr>
              <a:t>　熊本水俣病</a:t>
            </a:r>
            <a:r>
              <a:rPr kumimoji="1" lang="en-US" altLang="ja-JP" b="1" dirty="0">
                <a:solidFill>
                  <a:srgbClr val="0070C0"/>
                </a:solidFill>
              </a:rPr>
              <a:t>(</a:t>
            </a:r>
            <a:r>
              <a:rPr kumimoji="1" lang="ja-JP" altLang="en-US" b="1" dirty="0">
                <a:solidFill>
                  <a:srgbClr val="0070C0"/>
                </a:solidFill>
              </a:rPr>
              <a:t>水俣病</a:t>
            </a:r>
            <a:r>
              <a:rPr kumimoji="1" lang="en-US" altLang="ja-JP" b="1" dirty="0">
                <a:solidFill>
                  <a:srgbClr val="0070C0"/>
                </a:solidFill>
              </a:rPr>
              <a:t>)…</a:t>
            </a:r>
            <a:r>
              <a:rPr lang="ja-JP" altLang="en-US" b="1" dirty="0">
                <a:solidFill>
                  <a:srgbClr val="0070C0"/>
                </a:solidFill>
              </a:rPr>
              <a:t>不知火海沿岸</a:t>
            </a:r>
            <a:r>
              <a:rPr lang="en-US" altLang="ja-JP" b="1" dirty="0">
                <a:solidFill>
                  <a:srgbClr val="0070C0"/>
                </a:solidFill>
              </a:rPr>
              <a:t>(1956</a:t>
            </a:r>
            <a:r>
              <a:rPr lang="ja-JP" altLang="en-US" b="1" dirty="0">
                <a:solidFill>
                  <a:srgbClr val="0070C0"/>
                </a:solidFill>
              </a:rPr>
              <a:t>年</a:t>
            </a:r>
            <a:r>
              <a:rPr lang="en-US" altLang="ja-JP" b="1" dirty="0">
                <a:solidFill>
                  <a:srgbClr val="0070C0"/>
                </a:solidFill>
              </a:rPr>
              <a:t>)</a:t>
            </a:r>
            <a:endParaRPr kumimoji="1" lang="en-US" altLang="ja-JP" b="1" dirty="0">
              <a:solidFill>
                <a:srgbClr val="0070C0"/>
              </a:solidFill>
            </a:endParaRPr>
          </a:p>
          <a:p>
            <a:pPr marL="0" indent="0">
              <a:buNone/>
            </a:pPr>
            <a:endParaRPr lang="en-US" altLang="ja-JP" b="1" dirty="0">
              <a:solidFill>
                <a:srgbClr val="0070C0"/>
              </a:solidFill>
            </a:endParaRPr>
          </a:p>
          <a:p>
            <a:pPr marL="0" indent="0">
              <a:buNone/>
            </a:pPr>
            <a:r>
              <a:rPr kumimoji="1" lang="ja-JP" altLang="en-US" b="1" dirty="0">
                <a:solidFill>
                  <a:srgbClr val="0070C0"/>
                </a:solidFill>
              </a:rPr>
              <a:t>　新潟水俣病</a:t>
            </a:r>
            <a:r>
              <a:rPr kumimoji="1" lang="en-US" altLang="ja-JP" b="1" dirty="0">
                <a:solidFill>
                  <a:srgbClr val="0070C0"/>
                </a:solidFill>
              </a:rPr>
              <a:t>(</a:t>
            </a:r>
            <a:r>
              <a:rPr kumimoji="1" lang="ja-JP" altLang="en-US" b="1" dirty="0">
                <a:solidFill>
                  <a:srgbClr val="0070C0"/>
                </a:solidFill>
              </a:rPr>
              <a:t>第二次水俣病</a:t>
            </a:r>
            <a:r>
              <a:rPr kumimoji="1" lang="en-US" altLang="ja-JP" b="1" dirty="0">
                <a:solidFill>
                  <a:srgbClr val="0070C0"/>
                </a:solidFill>
              </a:rPr>
              <a:t>)…</a:t>
            </a:r>
            <a:r>
              <a:rPr kumimoji="1" lang="ja-JP" altLang="en-US" b="1" dirty="0">
                <a:solidFill>
                  <a:srgbClr val="0070C0"/>
                </a:solidFill>
              </a:rPr>
              <a:t>阿賀野川流域</a:t>
            </a:r>
            <a:r>
              <a:rPr kumimoji="1" lang="en-US" altLang="ja-JP" b="1" dirty="0">
                <a:solidFill>
                  <a:srgbClr val="0070C0"/>
                </a:solidFill>
              </a:rPr>
              <a:t>(1965</a:t>
            </a:r>
            <a:r>
              <a:rPr kumimoji="1" lang="ja-JP" altLang="en-US" b="1" dirty="0">
                <a:solidFill>
                  <a:srgbClr val="0070C0"/>
                </a:solidFill>
              </a:rPr>
              <a:t>年</a:t>
            </a:r>
            <a:r>
              <a:rPr kumimoji="1" lang="en-US" altLang="ja-JP" b="1" dirty="0">
                <a:solidFill>
                  <a:srgbClr val="0070C0"/>
                </a:solidFill>
              </a:rPr>
              <a:t>)</a:t>
            </a:r>
          </a:p>
        </p:txBody>
      </p:sp>
    </p:spTree>
    <p:extLst>
      <p:ext uri="{BB962C8B-B14F-4D97-AF65-F5344CB8AC3E}">
        <p14:creationId xmlns:p14="http://schemas.microsoft.com/office/powerpoint/2010/main" val="69774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5" dur="500"/>
                                        <p:tgtEl>
                                          <p:spTgt spid="3">
                                            <p:txEl>
                                              <p:pRg st="4" end="4"/>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FF2114C-CBD8-421B-BB25-CE5F29838D69}"/>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outerShdw>
          </a:effectLst>
        </p:spPr>
      </p:pic>
      <p:sp>
        <p:nvSpPr>
          <p:cNvPr id="2" name="タイトル 1">
            <a:extLst>
              <a:ext uri="{FF2B5EF4-FFF2-40B4-BE49-F238E27FC236}">
                <a16:creationId xmlns:a16="http://schemas.microsoft.com/office/drawing/2014/main" id="{E4F32F32-E60C-42A4-8230-4F2ADA32736A}"/>
              </a:ext>
            </a:extLst>
          </p:cNvPr>
          <p:cNvSpPr>
            <a:spLocks noGrp="1"/>
          </p:cNvSpPr>
          <p:nvPr>
            <p:ph type="title"/>
          </p:nvPr>
        </p:nvSpPr>
        <p:spPr/>
        <p:txBody>
          <a:bodyPr/>
          <a:lstStyle/>
          <a:p>
            <a:r>
              <a:rPr kumimoji="1" lang="ja-JP" altLang="en-US" b="1" dirty="0">
                <a:solidFill>
                  <a:srgbClr val="FF0000"/>
                </a:solidFill>
              </a:rPr>
              <a:t>水銀の浄化方法</a:t>
            </a:r>
          </a:p>
        </p:txBody>
      </p:sp>
      <p:sp>
        <p:nvSpPr>
          <p:cNvPr id="3" name="コンテンツ プレースホルダー 2">
            <a:extLst>
              <a:ext uri="{FF2B5EF4-FFF2-40B4-BE49-F238E27FC236}">
                <a16:creationId xmlns:a16="http://schemas.microsoft.com/office/drawing/2014/main" id="{C874D0FA-43F2-4B4E-AF79-040C70A92663}"/>
              </a:ext>
            </a:extLst>
          </p:cNvPr>
          <p:cNvSpPr>
            <a:spLocks noGrp="1"/>
          </p:cNvSpPr>
          <p:nvPr>
            <p:ph idx="1"/>
          </p:nvPr>
        </p:nvSpPr>
        <p:spPr>
          <a:xfrm>
            <a:off x="838200" y="2269067"/>
            <a:ext cx="10515600" cy="4588933"/>
          </a:xfrm>
        </p:spPr>
        <p:txBody>
          <a:bodyPr>
            <a:normAutofit fontScale="77500" lnSpcReduction="20000"/>
          </a:bodyPr>
          <a:lstStyle/>
          <a:p>
            <a:pPr marL="0" indent="0">
              <a:buNone/>
            </a:pPr>
            <a:r>
              <a:rPr kumimoji="1" lang="ja-JP" altLang="en-US" sz="4700" b="1" dirty="0">
                <a:solidFill>
                  <a:srgbClr val="FF0000"/>
                </a:solidFill>
              </a:rPr>
              <a:t>・現在は</a:t>
            </a:r>
            <a:r>
              <a:rPr lang="ja-JP" altLang="en-US" sz="4800" b="1" dirty="0">
                <a:solidFill>
                  <a:srgbClr val="FF0000"/>
                </a:solidFill>
              </a:rPr>
              <a:t>凝集沈殿法を用いた</a:t>
            </a:r>
            <a:r>
              <a:rPr kumimoji="1" lang="ja-JP" altLang="en-US" sz="4700" b="1" dirty="0">
                <a:solidFill>
                  <a:srgbClr val="FF0000"/>
                </a:solidFill>
              </a:rPr>
              <a:t>水銀の除去が行</a:t>
            </a:r>
            <a:endParaRPr kumimoji="1" lang="en-US" altLang="ja-JP" sz="4700" b="1" dirty="0">
              <a:solidFill>
                <a:srgbClr val="FF0000"/>
              </a:solidFill>
            </a:endParaRPr>
          </a:p>
          <a:p>
            <a:pPr marL="0" indent="0">
              <a:buNone/>
            </a:pPr>
            <a:r>
              <a:rPr kumimoji="1" lang="ja-JP" altLang="en-US" sz="4700" b="1" dirty="0">
                <a:solidFill>
                  <a:srgbClr val="FF0000"/>
                </a:solidFill>
              </a:rPr>
              <a:t>　われている。</a:t>
            </a:r>
            <a:endParaRPr kumimoji="1" lang="en-US" altLang="ja-JP" sz="4700" b="1" dirty="0">
              <a:solidFill>
                <a:srgbClr val="FF0000"/>
              </a:solidFill>
            </a:endParaRPr>
          </a:p>
          <a:p>
            <a:pPr marL="0" indent="0">
              <a:buNone/>
            </a:pPr>
            <a:endParaRPr lang="en-US" altLang="ja-JP" sz="4700" b="1" dirty="0"/>
          </a:p>
          <a:p>
            <a:pPr marL="0" indent="0">
              <a:buNone/>
            </a:pPr>
            <a:endParaRPr kumimoji="1" lang="en-US" altLang="ja-JP" sz="4700" b="1" dirty="0"/>
          </a:p>
          <a:p>
            <a:pPr marL="0" indent="0">
              <a:buNone/>
            </a:pPr>
            <a:r>
              <a:rPr kumimoji="1" lang="ja-JP" altLang="en-US" sz="4700" b="1" dirty="0">
                <a:solidFill>
                  <a:srgbClr val="FF0000"/>
                </a:solidFill>
              </a:rPr>
              <a:t>・近年では鉄酸化細菌による浄化方法も注目</a:t>
            </a:r>
            <a:endParaRPr kumimoji="1" lang="en-US" altLang="ja-JP" sz="4700" b="1" dirty="0">
              <a:solidFill>
                <a:srgbClr val="FF0000"/>
              </a:solidFill>
            </a:endParaRPr>
          </a:p>
          <a:p>
            <a:pPr marL="0" indent="0">
              <a:buNone/>
            </a:pPr>
            <a:r>
              <a:rPr lang="ja-JP" altLang="en-US" sz="4700" b="1" dirty="0">
                <a:solidFill>
                  <a:srgbClr val="FF0000"/>
                </a:solidFill>
              </a:rPr>
              <a:t>　</a:t>
            </a:r>
            <a:r>
              <a:rPr kumimoji="1" lang="ja-JP" altLang="en-US" sz="4700" b="1" dirty="0">
                <a:solidFill>
                  <a:srgbClr val="FF0000"/>
                </a:solidFill>
              </a:rPr>
              <a:t>され始めている</a:t>
            </a:r>
            <a:endParaRPr kumimoji="1" lang="en-US" altLang="ja-JP" sz="4700" b="1" dirty="0">
              <a:solidFill>
                <a:srgbClr val="FF0000"/>
              </a:solidFill>
            </a:endParaRPr>
          </a:p>
          <a:p>
            <a:pPr marL="0" indent="0">
              <a:buNone/>
            </a:pPr>
            <a:endParaRPr lang="en-US" altLang="ja-JP" sz="4000" b="1" dirty="0"/>
          </a:p>
          <a:p>
            <a:pPr marL="0" indent="0">
              <a:buNone/>
            </a:pPr>
            <a:endParaRPr kumimoji="1" lang="en-US" altLang="ja-JP" sz="4000" b="1"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30980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人, テニス, ボール, プレーヤー が含まれている画像&#10;&#10;自動的に生成された説明">
            <a:extLst>
              <a:ext uri="{FF2B5EF4-FFF2-40B4-BE49-F238E27FC236}">
                <a16:creationId xmlns:a16="http://schemas.microsoft.com/office/drawing/2014/main" id="{40D3E0D8-7452-4CF3-9D69-CAF1EC848C1C}"/>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72F47B99-F1E8-48F1-98BC-CE372F837CA1}"/>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CD5F43A6-E453-46A5-9748-DD18AE4367AC}"/>
              </a:ext>
            </a:extLst>
          </p:cNvPr>
          <p:cNvSpPr>
            <a:spLocks noGrp="1"/>
          </p:cNvSpPr>
          <p:nvPr>
            <p:ph idx="1"/>
          </p:nvPr>
        </p:nvSpPr>
        <p:spPr/>
        <p:txBody>
          <a:bodyPr>
            <a:normAutofit fontScale="92500" lnSpcReduction="20000"/>
          </a:bodyPr>
          <a:lstStyle/>
          <a:p>
            <a:pPr marL="0" indent="0">
              <a:buNone/>
            </a:pPr>
            <a:r>
              <a:rPr lang="ja-JP" altLang="en-US" sz="3900" b="1" dirty="0"/>
              <a:t>・水銀及びその化合物の基準値は厳しく設定され</a:t>
            </a:r>
            <a:endParaRPr lang="en-US" altLang="ja-JP" sz="3900" b="1" dirty="0"/>
          </a:p>
          <a:p>
            <a:pPr marL="0" indent="0">
              <a:buNone/>
            </a:pPr>
            <a:r>
              <a:rPr lang="ja-JP" altLang="en-US" sz="3900" b="1" dirty="0"/>
              <a:t>　ている</a:t>
            </a:r>
            <a:endParaRPr lang="en-US" altLang="ja-JP" sz="3900" b="1" dirty="0"/>
          </a:p>
          <a:p>
            <a:pPr marL="0" indent="0">
              <a:buNone/>
            </a:pPr>
            <a:endParaRPr lang="en-US" altLang="ja-JP" sz="3900" b="1" dirty="0"/>
          </a:p>
          <a:p>
            <a:pPr marL="0" indent="0">
              <a:buNone/>
            </a:pPr>
            <a:r>
              <a:rPr lang="ja-JP" altLang="en-US" sz="3900" b="1" dirty="0"/>
              <a:t>・水銀は神経障害や水俣病等のリスクがある危険</a:t>
            </a:r>
            <a:endParaRPr lang="en-US" altLang="ja-JP" sz="3900" b="1" dirty="0"/>
          </a:p>
          <a:p>
            <a:pPr marL="0" indent="0">
              <a:buNone/>
            </a:pPr>
            <a:r>
              <a:rPr lang="ja-JP" altLang="en-US" sz="3900" b="1" dirty="0"/>
              <a:t>　な物質である</a:t>
            </a:r>
            <a:endParaRPr lang="en-US" altLang="ja-JP" sz="3900" b="1" dirty="0"/>
          </a:p>
          <a:p>
            <a:pPr marL="0" indent="0">
              <a:buNone/>
            </a:pPr>
            <a:endParaRPr lang="en-US" altLang="ja-JP" sz="3900" b="1" dirty="0"/>
          </a:p>
          <a:p>
            <a:pPr marL="0" indent="0">
              <a:buNone/>
            </a:pPr>
            <a:r>
              <a:rPr lang="ja-JP" altLang="en-US" sz="3900" b="1" dirty="0"/>
              <a:t>・現在では浄水方法が確立されており、細菌を</a:t>
            </a:r>
            <a:endParaRPr lang="en-US" altLang="ja-JP" sz="3900" b="1" dirty="0"/>
          </a:p>
          <a:p>
            <a:pPr marL="0" indent="0">
              <a:buNone/>
            </a:pPr>
            <a:r>
              <a:rPr lang="ja-JP" altLang="en-US" sz="3900" b="1" dirty="0"/>
              <a:t>　使った浄水法も検討されている</a:t>
            </a:r>
          </a:p>
          <a:p>
            <a:pPr marL="0" indent="0">
              <a:buNone/>
            </a:pPr>
            <a:endParaRPr kumimoji="1" lang="ja-JP" altLang="en-US" dirty="0"/>
          </a:p>
        </p:txBody>
      </p:sp>
    </p:spTree>
    <p:extLst>
      <p:ext uri="{BB962C8B-B14F-4D97-AF65-F5344CB8AC3E}">
        <p14:creationId xmlns:p14="http://schemas.microsoft.com/office/powerpoint/2010/main" val="22779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4802</TotalTime>
  <Words>866</Words>
  <Application>Microsoft Office PowerPoint</Application>
  <PresentationFormat>ワイド画面</PresentationFormat>
  <Paragraphs>91</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水質基準：水銀およびその化合物</vt:lpstr>
      <vt:lpstr>水銀の水質基準</vt:lpstr>
      <vt:lpstr>水銀とは</vt:lpstr>
      <vt:lpstr>水銀による被害</vt:lpstr>
      <vt:lpstr>水銀の浄化方法</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水質基準：水銀およびその化合物</dc:title>
  <dc:creator>natumikan342@outlook.jp</dc:creator>
  <cp:lastModifiedBy>natumikan342@outlook.jp</cp:lastModifiedBy>
  <cp:revision>37</cp:revision>
  <dcterms:created xsi:type="dcterms:W3CDTF">2019-04-26T04:29:18Z</dcterms:created>
  <dcterms:modified xsi:type="dcterms:W3CDTF">2019-05-07T16:12:30Z</dcterms:modified>
</cp:coreProperties>
</file>