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659C9-6B22-4330-985E-DF1844DC0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8978CDF-ACA5-4175-B975-AD94FF973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0C5454C-D17B-4E41-8888-D87D1B76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03EB-2DC0-458D-A1A5-3E07A1A49E00}" type="datetimeFigureOut">
              <a:rPr lang="uk-UA" smtClean="0"/>
              <a:t>12.07.2019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2AC6885-8264-45CF-8C11-E2767801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186EC9E-B418-45B1-9C15-79174B06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FF6B-3128-42E1-8B08-56CF1A0D6ED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558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62157-888D-4BC5-8E5C-15FCFBB1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E5B56845-4E5F-4E0E-9753-C6F9FD111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D08799A-043C-4CD5-B2E2-657682D7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03EB-2DC0-458D-A1A5-3E07A1A49E00}" type="datetimeFigureOut">
              <a:rPr lang="uk-UA" smtClean="0"/>
              <a:t>12.07.2019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17893A9-D4B5-485C-AA5B-858B0B9A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CAD9322-92FD-4629-A8F9-90BE2416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FF6B-3128-42E1-8B08-56CF1A0D6ED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698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3142D55D-10E4-40AC-8EB2-D5DD1D4A1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FC27EFA0-2F79-43A6-B8EB-41884BF49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9A87E24-6AE5-4888-886B-8E4E51EC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03EB-2DC0-458D-A1A5-3E07A1A49E00}" type="datetimeFigureOut">
              <a:rPr lang="uk-UA" smtClean="0"/>
              <a:t>12.07.2019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C61CF4C-5725-40B1-A7BB-545E78C8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7279482-6B84-42F2-A0BB-3569E26C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FF6B-3128-42E1-8B08-56CF1A0D6ED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955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56AD1-DAE2-45B0-ACCA-3B1077F9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F1C8D0E-F9BE-4C06-8D1C-36FEDF51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A3B4D01-24FF-4E70-A4E8-01FAB4FF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03EB-2DC0-458D-A1A5-3E07A1A49E00}" type="datetimeFigureOut">
              <a:rPr lang="uk-UA" smtClean="0"/>
              <a:t>12.07.2019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EA528B6-5B07-4C9B-86E1-962CCB03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D6FD3-8D66-4A13-B6B6-C0B64662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FF6B-3128-42E1-8B08-56CF1A0D6ED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35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68B94-5503-4A22-99A4-0FF19169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8A3242C-C100-4494-BACD-44D307F81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ADCB5ED-CBE7-4003-AEF1-731A06A9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03EB-2DC0-458D-A1A5-3E07A1A49E00}" type="datetimeFigureOut">
              <a:rPr lang="uk-UA" smtClean="0"/>
              <a:t>12.07.2019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DB7BDC6-259A-4F6A-B3E0-5836A769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3C5DBDA-ABEA-42B4-88F3-B900976F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FF6B-3128-42E1-8B08-56CF1A0D6ED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039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0937D-5E6D-4FE3-A25D-4FC940AC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A5CD4DA-4902-42CE-A804-388DD08AC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53E83CA0-B803-46C3-9E41-8AAA60165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D94C528-817E-42CB-9B5D-6DA355D6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03EB-2DC0-458D-A1A5-3E07A1A49E00}" type="datetimeFigureOut">
              <a:rPr lang="uk-UA" smtClean="0"/>
              <a:t>12.07.2019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83DFAA3-0493-4B97-92D1-9B73A874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6481B0E-1142-4874-AFAE-C636A1A9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FF6B-3128-42E1-8B08-56CF1A0D6ED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800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CE315-811B-4C74-AE33-917E31BB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0C86DED-20FC-4A71-8532-EB98B4CEF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2793DAD-1C89-4E69-B081-F4C02785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4E94F56E-1853-4B68-BE0C-7F5886DBB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2FFB7EB9-F19D-445D-85C6-E4F068B69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C083C96F-C664-4742-9AEE-3FBA7DFC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03EB-2DC0-458D-A1A5-3E07A1A49E00}" type="datetimeFigureOut">
              <a:rPr lang="uk-UA" smtClean="0"/>
              <a:t>12.07.2019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B38CFB29-82EC-4363-9481-26C7B6A6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2DCC64E2-47B9-421A-BC10-E8B2457C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FF6B-3128-42E1-8B08-56CF1A0D6ED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689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44288-5CF4-4852-A754-1A2C3005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DF086CD-681D-49FE-8321-39DED708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03EB-2DC0-458D-A1A5-3E07A1A49E00}" type="datetimeFigureOut">
              <a:rPr lang="uk-UA" smtClean="0"/>
              <a:t>12.07.2019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D83F09C7-B6E3-45F7-861C-DFBAA7B4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44F87658-7203-4D2E-A097-8473A031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FF6B-3128-42E1-8B08-56CF1A0D6ED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82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BFC909B3-281E-4B3C-8C9A-3AB4AB14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03EB-2DC0-458D-A1A5-3E07A1A49E00}" type="datetimeFigureOut">
              <a:rPr lang="uk-UA" smtClean="0"/>
              <a:t>12.07.2019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44368F73-D0D0-4329-873C-89929A78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2752DDFF-116C-406B-BF72-BC1220D5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FF6B-3128-42E1-8B08-56CF1A0D6ED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476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496B7-388C-4B57-911E-6D41FFA2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35EC3FA-D35F-4178-951F-6C20C6A8E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BE5C1DF7-FDF9-48C6-BD6D-50A3997E7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CA5A5A9-C6BB-4A87-BECF-21B0FC37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03EB-2DC0-458D-A1A5-3E07A1A49E00}" type="datetimeFigureOut">
              <a:rPr lang="uk-UA" smtClean="0"/>
              <a:t>12.07.2019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5611A4C-0BD9-42F7-AC2B-16DA147D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2B4DDB3-FF2A-47E5-8BD6-64EEB6A3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FF6B-3128-42E1-8B08-56CF1A0D6ED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25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C1C0B-DBE1-46BE-9773-C973A016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B897B873-3BD3-4771-B7B4-FDCC60908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76D80115-CA0B-491C-8E03-811BAC90D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1DDFA7D8-808F-4642-A32D-E44E5E12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03EB-2DC0-458D-A1A5-3E07A1A49E00}" type="datetimeFigureOut">
              <a:rPr lang="uk-UA" smtClean="0"/>
              <a:t>12.07.2019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91239A4-C7EC-4DCE-96E5-3B7F5629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3CF3D21-0A08-44C8-9C6B-263A1B6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FF6B-3128-42E1-8B08-56CF1A0D6ED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388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EB2E8222-B765-478F-BFC3-845C145A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FF0B5A4-CD3B-4B63-8472-7694DD8C9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A2EA273-5F2A-4A68-9A94-63FC79A9D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03EB-2DC0-458D-A1A5-3E07A1A49E00}" type="datetimeFigureOut">
              <a:rPr lang="uk-UA" smtClean="0"/>
              <a:t>12.07.2019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48D6F81-43BF-44C5-AA47-9AB3069BD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4D86E9D-1DC9-46A8-8BDE-075D0057B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CFF6B-3128-42E1-8B08-56CF1A0D6ED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248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07E85-2D86-4749-B800-AC4C05CB7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SQL</a:t>
            </a: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68230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D2651-7C72-4D19-A764-965287A93166}"/>
              </a:ext>
            </a:extLst>
          </p:cNvPr>
          <p:cNvSpPr txBox="1"/>
          <p:nvPr/>
        </p:nvSpPr>
        <p:spPr>
          <a:xfrm>
            <a:off x="1937359" y="2828835"/>
            <a:ext cx="8317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* FROM </a:t>
            </a:r>
            <a:r>
              <a:rPr lang="en-US" sz="3600" dirty="0" err="1"/>
              <a:t>table_name</a:t>
            </a:r>
            <a:endParaRPr lang="en-US" sz="3600" dirty="0"/>
          </a:p>
          <a:p>
            <a:r>
              <a:rPr lang="en-US" sz="3600" dirty="0"/>
              <a:t>GROUP BY column1, </a:t>
            </a:r>
            <a:r>
              <a:rPr lang="en-US" sz="3600" dirty="0">
                <a:solidFill>
                  <a:srgbClr val="FF0000"/>
                </a:solidFill>
              </a:rPr>
              <a:t>HAVING</a:t>
            </a:r>
            <a:r>
              <a:rPr lang="en-US" sz="3600" dirty="0"/>
              <a:t> column2 &gt; 30;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15779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D2651-7C72-4D19-A764-965287A93166}"/>
              </a:ext>
            </a:extLst>
          </p:cNvPr>
          <p:cNvSpPr txBox="1"/>
          <p:nvPr/>
        </p:nvSpPr>
        <p:spPr>
          <a:xfrm>
            <a:off x="1085589" y="3105834"/>
            <a:ext cx="1002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</a:t>
            </a:r>
            <a:r>
              <a:rPr lang="en-US" sz="3600" dirty="0">
                <a:solidFill>
                  <a:srgbClr val="FF0000"/>
                </a:solidFill>
              </a:rPr>
              <a:t>DISTINCT</a:t>
            </a:r>
            <a:r>
              <a:rPr lang="en-US" sz="3600" dirty="0"/>
              <a:t> </a:t>
            </a:r>
            <a:r>
              <a:rPr lang="en-US" sz="3600" dirty="0" err="1"/>
              <a:t>column_name</a:t>
            </a:r>
            <a:r>
              <a:rPr lang="en-US" sz="3600" dirty="0"/>
              <a:t> FROM </a:t>
            </a:r>
            <a:r>
              <a:rPr lang="en-US" sz="3600" dirty="0" err="1"/>
              <a:t>table_name</a:t>
            </a:r>
            <a:r>
              <a:rPr lang="en-US" sz="3600" dirty="0"/>
              <a:t>;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7332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D2651-7C72-4D19-A764-965287A93166}"/>
              </a:ext>
            </a:extLst>
          </p:cNvPr>
          <p:cNvSpPr txBox="1"/>
          <p:nvPr/>
        </p:nvSpPr>
        <p:spPr>
          <a:xfrm>
            <a:off x="553233" y="3105834"/>
            <a:ext cx="1108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</a:t>
            </a:r>
            <a:r>
              <a:rPr lang="en-US" sz="3600" dirty="0" err="1"/>
              <a:t>column_name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AS </a:t>
            </a:r>
            <a:r>
              <a:rPr lang="en-US" sz="3600" dirty="0" err="1">
                <a:solidFill>
                  <a:srgbClr val="FF0000"/>
                </a:solidFill>
              </a:rPr>
              <a:t>column_alias</a:t>
            </a:r>
            <a:r>
              <a:rPr lang="en-US" sz="3600" dirty="0"/>
              <a:t> FROM </a:t>
            </a:r>
            <a:r>
              <a:rPr lang="en-US" sz="3600" dirty="0" err="1"/>
              <a:t>table_name</a:t>
            </a:r>
            <a:r>
              <a:rPr lang="en-US" sz="3600" dirty="0"/>
              <a:t>;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72397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D2651-7C72-4D19-A764-965287A93166}"/>
              </a:ext>
            </a:extLst>
          </p:cNvPr>
          <p:cNvSpPr txBox="1"/>
          <p:nvPr/>
        </p:nvSpPr>
        <p:spPr>
          <a:xfrm>
            <a:off x="1430054" y="2551837"/>
            <a:ext cx="9331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* FROM table1</a:t>
            </a:r>
          </a:p>
          <a:p>
            <a:r>
              <a:rPr lang="en-US" sz="3600" dirty="0"/>
              <a:t>WHERE </a:t>
            </a:r>
            <a:r>
              <a:rPr lang="en-US" sz="3600" dirty="0" err="1"/>
              <a:t>column_name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IN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(SELECT </a:t>
            </a:r>
            <a:r>
              <a:rPr lang="en-US" sz="3600" dirty="0" err="1">
                <a:solidFill>
                  <a:srgbClr val="FF0000"/>
                </a:solidFill>
              </a:rPr>
              <a:t>column_name</a:t>
            </a:r>
            <a:r>
              <a:rPr lang="en-US" sz="3600" dirty="0">
                <a:solidFill>
                  <a:srgbClr val="FF0000"/>
                </a:solidFill>
              </a:rPr>
              <a:t> FROM table2 WHERE </a:t>
            </a:r>
            <a:r>
              <a:rPr lang="en-US" sz="3600" dirty="0" err="1">
                <a:solidFill>
                  <a:srgbClr val="FF0000"/>
                </a:solidFill>
              </a:rPr>
              <a:t>column_name</a:t>
            </a:r>
            <a:r>
              <a:rPr lang="en-US" sz="3600" dirty="0">
                <a:solidFill>
                  <a:srgbClr val="FF0000"/>
                </a:solidFill>
              </a:rPr>
              <a:t> &gt; 30)</a:t>
            </a:r>
            <a:r>
              <a:rPr lang="en-US" sz="3600" dirty="0"/>
              <a:t>;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7742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D2651-7C72-4D19-A764-965287A93166}"/>
              </a:ext>
            </a:extLst>
          </p:cNvPr>
          <p:cNvSpPr txBox="1"/>
          <p:nvPr/>
        </p:nvSpPr>
        <p:spPr>
          <a:xfrm>
            <a:off x="1668049" y="2274838"/>
            <a:ext cx="8855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column1, column2 FROM </a:t>
            </a:r>
            <a:r>
              <a:rPr lang="en-US" sz="3600" dirty="0" err="1"/>
              <a:t>table_name</a:t>
            </a:r>
            <a:r>
              <a:rPr lang="en-US" sz="3600" dirty="0"/>
              <a:t> WHERE </a:t>
            </a:r>
            <a:r>
              <a:rPr lang="en-US" sz="3600" dirty="0" err="1"/>
              <a:t>column_name</a:t>
            </a:r>
            <a:r>
              <a:rPr lang="en-US" sz="3600" dirty="0"/>
              <a:t> &gt; 20</a:t>
            </a:r>
          </a:p>
          <a:p>
            <a:r>
              <a:rPr lang="en-US" sz="3600" dirty="0">
                <a:solidFill>
                  <a:srgbClr val="FF0000"/>
                </a:solidFill>
              </a:rPr>
              <a:t>UNION</a:t>
            </a:r>
            <a:r>
              <a:rPr lang="en-US" sz="3600" dirty="0"/>
              <a:t> SELECT column1, column2 FROM </a:t>
            </a:r>
            <a:r>
              <a:rPr lang="en-US" sz="3600" dirty="0" err="1"/>
              <a:t>table_name</a:t>
            </a:r>
            <a:r>
              <a:rPr lang="en-US" sz="3600" dirty="0"/>
              <a:t> WHERE </a:t>
            </a:r>
            <a:r>
              <a:rPr lang="en-US" sz="3600" dirty="0" err="1"/>
              <a:t>column_name</a:t>
            </a:r>
            <a:r>
              <a:rPr lang="en-US" sz="3600" dirty="0"/>
              <a:t> &gt; 30;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416349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D2651-7C72-4D19-A764-965287A93166}"/>
              </a:ext>
            </a:extLst>
          </p:cNvPr>
          <p:cNvSpPr txBox="1"/>
          <p:nvPr/>
        </p:nvSpPr>
        <p:spPr>
          <a:xfrm>
            <a:off x="1348635" y="335845"/>
            <a:ext cx="94947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* FROM table1 </a:t>
            </a:r>
            <a:r>
              <a:rPr lang="en-US" sz="3600" dirty="0">
                <a:solidFill>
                  <a:srgbClr val="FF0000"/>
                </a:solidFill>
              </a:rPr>
              <a:t>INNER JOIN</a:t>
            </a:r>
            <a:r>
              <a:rPr lang="en-US" sz="3600" dirty="0"/>
              <a:t> table2</a:t>
            </a:r>
          </a:p>
          <a:p>
            <a:r>
              <a:rPr lang="en-US" sz="3600" dirty="0"/>
              <a:t>ON table1.column_name = table2.column_name;</a:t>
            </a:r>
          </a:p>
          <a:p>
            <a:endParaRPr lang="en-US" sz="3600" dirty="0"/>
          </a:p>
          <a:p>
            <a:r>
              <a:rPr lang="en-US" sz="3600" dirty="0"/>
              <a:t>SELECT * FROM table1 </a:t>
            </a:r>
            <a:r>
              <a:rPr lang="en-US" sz="3600" dirty="0">
                <a:solidFill>
                  <a:srgbClr val="FF0000"/>
                </a:solidFill>
              </a:rPr>
              <a:t>LEFT JOIN</a:t>
            </a:r>
            <a:r>
              <a:rPr lang="en-US" sz="3600" dirty="0"/>
              <a:t> table2</a:t>
            </a:r>
          </a:p>
          <a:p>
            <a:r>
              <a:rPr lang="en-US" sz="3600" dirty="0"/>
              <a:t>ON table1.column_name = table2.column_name;</a:t>
            </a:r>
            <a:endParaRPr lang="uk-UA" sz="3600" dirty="0"/>
          </a:p>
          <a:p>
            <a:endParaRPr lang="en-US" sz="3600" dirty="0"/>
          </a:p>
          <a:p>
            <a:r>
              <a:rPr lang="en-US" sz="3600" dirty="0"/>
              <a:t>SELECT * FROM table1 </a:t>
            </a:r>
            <a:r>
              <a:rPr lang="en-US" sz="3600" dirty="0">
                <a:solidFill>
                  <a:srgbClr val="FF0000"/>
                </a:solidFill>
              </a:rPr>
              <a:t>RIGHT JOIN</a:t>
            </a:r>
            <a:r>
              <a:rPr lang="en-US" sz="3600" dirty="0"/>
              <a:t> table2</a:t>
            </a:r>
          </a:p>
          <a:p>
            <a:r>
              <a:rPr lang="en-US" sz="3600" dirty="0"/>
              <a:t>ON table1.column_name = table2.column_name;</a:t>
            </a:r>
            <a:endParaRPr lang="uk-UA" sz="3600" dirty="0"/>
          </a:p>
          <a:p>
            <a:endParaRPr lang="en-US" sz="3600" dirty="0"/>
          </a:p>
          <a:p>
            <a:r>
              <a:rPr lang="en-US" sz="3600" dirty="0"/>
              <a:t>SELECT * FROM table1 </a:t>
            </a:r>
            <a:r>
              <a:rPr lang="en-US" sz="3600" dirty="0">
                <a:solidFill>
                  <a:srgbClr val="FF0000"/>
                </a:solidFill>
              </a:rPr>
              <a:t>FULL JOIN</a:t>
            </a:r>
            <a:r>
              <a:rPr lang="en-US" sz="3600" dirty="0"/>
              <a:t> table2</a:t>
            </a:r>
          </a:p>
          <a:p>
            <a:r>
              <a:rPr lang="en-US" sz="3600" dirty="0"/>
              <a:t>ON table1.column_name = table2.column_name;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02002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D2651-7C72-4D19-A764-965287A93166}"/>
              </a:ext>
            </a:extLst>
          </p:cNvPr>
          <p:cNvSpPr txBox="1"/>
          <p:nvPr/>
        </p:nvSpPr>
        <p:spPr>
          <a:xfrm>
            <a:off x="2632553" y="2828835"/>
            <a:ext cx="6926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* FROM </a:t>
            </a:r>
            <a:r>
              <a:rPr lang="en-US" sz="3600" dirty="0" err="1"/>
              <a:t>table_name</a:t>
            </a:r>
            <a:endParaRPr lang="en-US" sz="3600" dirty="0"/>
          </a:p>
          <a:p>
            <a:r>
              <a:rPr lang="en-US" sz="3600" dirty="0"/>
              <a:t>WHERE </a:t>
            </a:r>
            <a:r>
              <a:rPr lang="en-US" sz="3600" dirty="0" err="1"/>
              <a:t>column_name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IS NOT NULL</a:t>
            </a:r>
            <a:r>
              <a:rPr lang="en-US" sz="3600" dirty="0"/>
              <a:t>;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13172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D2651-7C72-4D19-A764-965287A93166}"/>
              </a:ext>
            </a:extLst>
          </p:cNvPr>
          <p:cNvSpPr txBox="1"/>
          <p:nvPr/>
        </p:nvSpPr>
        <p:spPr>
          <a:xfrm>
            <a:off x="1217112" y="2828835"/>
            <a:ext cx="9757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UPDATE</a:t>
            </a:r>
            <a:r>
              <a:rPr lang="en-US" sz="3600" dirty="0"/>
              <a:t> </a:t>
            </a:r>
            <a:r>
              <a:rPr lang="en-US" sz="3600" dirty="0" err="1"/>
              <a:t>table_name</a:t>
            </a:r>
            <a:r>
              <a:rPr lang="en-US" sz="3600" dirty="0"/>
              <a:t> SET column1 = value,</a:t>
            </a:r>
          </a:p>
          <a:p>
            <a:r>
              <a:rPr lang="en-US" sz="3600" dirty="0"/>
              <a:t>column2 = value2 WHERE </a:t>
            </a:r>
            <a:r>
              <a:rPr lang="en-US" sz="3600" dirty="0" err="1"/>
              <a:t>column_name</a:t>
            </a:r>
            <a:r>
              <a:rPr lang="en-US" sz="3600" dirty="0"/>
              <a:t> = ‘user1’;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916140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D2651-7C72-4D19-A764-965287A93166}"/>
              </a:ext>
            </a:extLst>
          </p:cNvPr>
          <p:cNvSpPr txBox="1"/>
          <p:nvPr/>
        </p:nvSpPr>
        <p:spPr>
          <a:xfrm>
            <a:off x="814192" y="2828835"/>
            <a:ext cx="10563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INSERT</a:t>
            </a:r>
            <a:r>
              <a:rPr lang="en-US" sz="3600" dirty="0"/>
              <a:t> INTO </a:t>
            </a:r>
            <a:r>
              <a:rPr lang="en-US" sz="3600" dirty="0" err="1"/>
              <a:t>table_name</a:t>
            </a:r>
            <a:r>
              <a:rPr lang="en-US" sz="3600" dirty="0"/>
              <a:t> (column1, column2, column3)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VALUES</a:t>
            </a:r>
            <a:r>
              <a:rPr lang="en-US" sz="3600" dirty="0"/>
              <a:t> (value1, value2, value3);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46465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D2651-7C72-4D19-A764-965287A93166}"/>
              </a:ext>
            </a:extLst>
          </p:cNvPr>
          <p:cNvSpPr txBox="1"/>
          <p:nvPr/>
        </p:nvSpPr>
        <p:spPr>
          <a:xfrm>
            <a:off x="2739024" y="2828835"/>
            <a:ext cx="6713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DELETE</a:t>
            </a:r>
            <a:r>
              <a:rPr lang="en-US" sz="3600" dirty="0"/>
              <a:t> FROM </a:t>
            </a:r>
            <a:r>
              <a:rPr lang="en-US" sz="3600" dirty="0" err="1"/>
              <a:t>table_name</a:t>
            </a:r>
            <a:r>
              <a:rPr lang="en-US" sz="3600" dirty="0"/>
              <a:t> WHERE </a:t>
            </a:r>
            <a:r>
              <a:rPr lang="en-US" sz="3600" dirty="0" err="1"/>
              <a:t>column_name</a:t>
            </a:r>
            <a:r>
              <a:rPr lang="en-US" sz="3600" dirty="0"/>
              <a:t> = ‘customer’;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34990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D2651-7C72-4D19-A764-965287A93166}"/>
              </a:ext>
            </a:extLst>
          </p:cNvPr>
          <p:cNvSpPr txBox="1"/>
          <p:nvPr/>
        </p:nvSpPr>
        <p:spPr>
          <a:xfrm>
            <a:off x="3306871" y="2782669"/>
            <a:ext cx="5578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* FROM </a:t>
            </a:r>
            <a:r>
              <a:rPr lang="en-US" sz="3600" dirty="0" err="1"/>
              <a:t>table_name</a:t>
            </a:r>
            <a:r>
              <a:rPr lang="en-US" sz="3600" dirty="0"/>
              <a:t>;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425709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D2651-7C72-4D19-A764-965287A93166}"/>
              </a:ext>
            </a:extLst>
          </p:cNvPr>
          <p:cNvSpPr txBox="1"/>
          <p:nvPr/>
        </p:nvSpPr>
        <p:spPr>
          <a:xfrm>
            <a:off x="1677444" y="2828835"/>
            <a:ext cx="8837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column1, column2 FROM </a:t>
            </a:r>
            <a:r>
              <a:rPr lang="en-US" sz="3600" dirty="0" err="1"/>
              <a:t>table_name</a:t>
            </a:r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WHERE</a:t>
            </a:r>
            <a:r>
              <a:rPr lang="en-US" sz="3600" dirty="0"/>
              <a:t> </a:t>
            </a:r>
            <a:r>
              <a:rPr lang="en-US" sz="3600" dirty="0" err="1"/>
              <a:t>column_name</a:t>
            </a:r>
            <a:r>
              <a:rPr lang="en-US" sz="3600" dirty="0"/>
              <a:t> = ‘customer’;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74136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D2651-7C72-4D19-A764-965287A93166}"/>
              </a:ext>
            </a:extLst>
          </p:cNvPr>
          <p:cNvSpPr txBox="1"/>
          <p:nvPr/>
        </p:nvSpPr>
        <p:spPr>
          <a:xfrm>
            <a:off x="2733805" y="2828835"/>
            <a:ext cx="6724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* FROM </a:t>
            </a:r>
            <a:r>
              <a:rPr lang="en-US" sz="3600" dirty="0" err="1"/>
              <a:t>table_name</a:t>
            </a:r>
            <a:endParaRPr lang="en-US" sz="3600" dirty="0"/>
          </a:p>
          <a:p>
            <a:r>
              <a:rPr lang="en-US" sz="3600" dirty="0"/>
              <a:t>WHERE </a:t>
            </a:r>
            <a:r>
              <a:rPr lang="en-US" sz="3600" dirty="0" err="1"/>
              <a:t>column_name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LIKE</a:t>
            </a:r>
            <a:r>
              <a:rPr lang="en-US" sz="3600" dirty="0"/>
              <a:t> ‘_2%3’;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95893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D2651-7C72-4D19-A764-965287A93166}"/>
              </a:ext>
            </a:extLst>
          </p:cNvPr>
          <p:cNvSpPr txBox="1"/>
          <p:nvPr/>
        </p:nvSpPr>
        <p:spPr>
          <a:xfrm>
            <a:off x="885173" y="1997839"/>
            <a:ext cx="104216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* FROM </a:t>
            </a:r>
            <a:r>
              <a:rPr lang="en-US" sz="3600" dirty="0" err="1"/>
              <a:t>table_name</a:t>
            </a:r>
            <a:endParaRPr lang="en-US" sz="3600" dirty="0"/>
          </a:p>
          <a:p>
            <a:r>
              <a:rPr lang="en-US" sz="3600" dirty="0"/>
              <a:t>WHERE column1 &lt; 30 </a:t>
            </a:r>
            <a:r>
              <a:rPr lang="en-US" sz="3600" dirty="0">
                <a:solidFill>
                  <a:srgbClr val="FF0000"/>
                </a:solidFill>
              </a:rPr>
              <a:t>AND</a:t>
            </a:r>
            <a:r>
              <a:rPr lang="en-US" sz="3600" dirty="0"/>
              <a:t> column2 LIKE ’20%’;</a:t>
            </a:r>
          </a:p>
          <a:p>
            <a:endParaRPr lang="en-US" sz="3600" dirty="0"/>
          </a:p>
          <a:p>
            <a:r>
              <a:rPr lang="en-US" sz="3600" dirty="0"/>
              <a:t>SELECT * FROM </a:t>
            </a:r>
            <a:r>
              <a:rPr lang="en-US" sz="3600" dirty="0" err="1"/>
              <a:t>table_name</a:t>
            </a:r>
            <a:endParaRPr lang="en-US" sz="3600" dirty="0"/>
          </a:p>
          <a:p>
            <a:r>
              <a:rPr lang="en-US" sz="3600" dirty="0"/>
              <a:t>WHERE column1 = ‘customer’ </a:t>
            </a:r>
            <a:r>
              <a:rPr lang="en-US" sz="3600" dirty="0">
                <a:solidFill>
                  <a:srgbClr val="FF0000"/>
                </a:solidFill>
              </a:rPr>
              <a:t>OR</a:t>
            </a:r>
            <a:r>
              <a:rPr lang="en-US" sz="3600" dirty="0"/>
              <a:t> column2 LIKE ‘_00%’;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403246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D2651-7C72-4D19-A764-965287A93166}"/>
              </a:ext>
            </a:extLst>
          </p:cNvPr>
          <p:cNvSpPr txBox="1"/>
          <p:nvPr/>
        </p:nvSpPr>
        <p:spPr>
          <a:xfrm>
            <a:off x="2016690" y="2828835"/>
            <a:ext cx="8158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</a:t>
            </a:r>
            <a:r>
              <a:rPr lang="en-US" sz="3600" dirty="0">
                <a:solidFill>
                  <a:srgbClr val="FF0000"/>
                </a:solidFill>
              </a:rPr>
              <a:t>TOP 10|10%</a:t>
            </a:r>
            <a:r>
              <a:rPr lang="en-US" sz="3600" dirty="0"/>
              <a:t> * FROM </a:t>
            </a:r>
            <a:r>
              <a:rPr lang="en-US" sz="3600" dirty="0" err="1"/>
              <a:t>table_name</a:t>
            </a:r>
            <a:endParaRPr lang="en-US" sz="3600" dirty="0"/>
          </a:p>
          <a:p>
            <a:r>
              <a:rPr lang="en-US" sz="3600" dirty="0"/>
              <a:t>WHERE </a:t>
            </a:r>
            <a:r>
              <a:rPr lang="en-US" sz="3600" dirty="0" err="1"/>
              <a:t>column_name</a:t>
            </a:r>
            <a:r>
              <a:rPr lang="en-US" sz="3600" dirty="0"/>
              <a:t> = ‘customer’;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26433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D2651-7C72-4D19-A764-965287A93166}"/>
              </a:ext>
            </a:extLst>
          </p:cNvPr>
          <p:cNvSpPr txBox="1"/>
          <p:nvPr/>
        </p:nvSpPr>
        <p:spPr>
          <a:xfrm>
            <a:off x="2212931" y="2551837"/>
            <a:ext cx="7766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* FROM </a:t>
            </a:r>
            <a:r>
              <a:rPr lang="en-US" sz="3600" dirty="0" err="1"/>
              <a:t>table_name</a:t>
            </a:r>
            <a:endParaRPr lang="en-US" sz="3600" dirty="0"/>
          </a:p>
          <a:p>
            <a:r>
              <a:rPr lang="en-US" sz="3600" dirty="0"/>
              <a:t>WHERE </a:t>
            </a:r>
            <a:r>
              <a:rPr lang="en-US" sz="3600" dirty="0" err="1"/>
              <a:t>column_name</a:t>
            </a:r>
            <a:r>
              <a:rPr lang="en-US" sz="3600" dirty="0"/>
              <a:t> = ‘customer’</a:t>
            </a:r>
          </a:p>
          <a:p>
            <a:r>
              <a:rPr lang="en-US" sz="3600" dirty="0">
                <a:solidFill>
                  <a:srgbClr val="FF0000"/>
                </a:solidFill>
              </a:rPr>
              <a:t>ORDER BY</a:t>
            </a:r>
            <a:r>
              <a:rPr lang="en-US" sz="3600" dirty="0"/>
              <a:t> column1 </a:t>
            </a:r>
            <a:r>
              <a:rPr lang="en-US" sz="3600" dirty="0">
                <a:solidFill>
                  <a:srgbClr val="FF0000"/>
                </a:solidFill>
              </a:rPr>
              <a:t>DESC</a:t>
            </a:r>
            <a:r>
              <a:rPr lang="en-US" sz="3600" dirty="0"/>
              <a:t>, column2 </a:t>
            </a:r>
            <a:r>
              <a:rPr lang="en-US" sz="3600" dirty="0">
                <a:solidFill>
                  <a:srgbClr val="FF0000"/>
                </a:solidFill>
              </a:rPr>
              <a:t>ASC</a:t>
            </a:r>
            <a:r>
              <a:rPr lang="en-US" sz="3600" dirty="0"/>
              <a:t>;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65183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D2651-7C72-4D19-A764-965287A93166}"/>
              </a:ext>
            </a:extLst>
          </p:cNvPr>
          <p:cNvSpPr txBox="1"/>
          <p:nvPr/>
        </p:nvSpPr>
        <p:spPr>
          <a:xfrm>
            <a:off x="1254690" y="889843"/>
            <a:ext cx="96826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</a:t>
            </a:r>
            <a:r>
              <a:rPr lang="en-US" sz="3600" dirty="0">
                <a:solidFill>
                  <a:srgbClr val="FF0000"/>
                </a:solidFill>
              </a:rPr>
              <a:t>SUM(</a:t>
            </a:r>
            <a:r>
              <a:rPr lang="en-US" sz="3600" dirty="0" err="1">
                <a:solidFill>
                  <a:srgbClr val="FF0000"/>
                </a:solidFill>
              </a:rPr>
              <a:t>column_name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r>
              <a:rPr lang="en-US" sz="3600" dirty="0"/>
              <a:t> FROM </a:t>
            </a:r>
            <a:r>
              <a:rPr lang="en-US" sz="3600" dirty="0" err="1"/>
              <a:t>table_name</a:t>
            </a:r>
            <a:r>
              <a:rPr lang="en-US" sz="3600" dirty="0"/>
              <a:t>;</a:t>
            </a:r>
          </a:p>
          <a:p>
            <a:endParaRPr lang="en-US" sz="3600" dirty="0"/>
          </a:p>
          <a:p>
            <a:r>
              <a:rPr lang="en-US" sz="3600" dirty="0"/>
              <a:t>SELECT </a:t>
            </a:r>
            <a:r>
              <a:rPr lang="en-US" sz="3600" dirty="0">
                <a:solidFill>
                  <a:srgbClr val="FF0000"/>
                </a:solidFill>
              </a:rPr>
              <a:t>COUNT(</a:t>
            </a:r>
            <a:r>
              <a:rPr lang="en-US" sz="3600" dirty="0" err="1">
                <a:solidFill>
                  <a:srgbClr val="FF0000"/>
                </a:solidFill>
              </a:rPr>
              <a:t>column_name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r>
              <a:rPr lang="en-US" sz="3600" dirty="0"/>
              <a:t> FROM </a:t>
            </a:r>
            <a:r>
              <a:rPr lang="en-US" sz="3600" dirty="0" err="1"/>
              <a:t>table_name</a:t>
            </a:r>
            <a:r>
              <a:rPr lang="en-US" sz="3600" dirty="0"/>
              <a:t>;</a:t>
            </a:r>
            <a:endParaRPr lang="uk-UA" sz="3600" dirty="0"/>
          </a:p>
          <a:p>
            <a:endParaRPr lang="en-US" sz="3600" dirty="0"/>
          </a:p>
          <a:p>
            <a:r>
              <a:rPr lang="en-US" sz="3600" dirty="0"/>
              <a:t>SELECT </a:t>
            </a:r>
            <a:r>
              <a:rPr lang="en-US" sz="3600" dirty="0">
                <a:solidFill>
                  <a:srgbClr val="FF0000"/>
                </a:solidFill>
              </a:rPr>
              <a:t>MIN(</a:t>
            </a:r>
            <a:r>
              <a:rPr lang="en-US" sz="3600" dirty="0" err="1">
                <a:solidFill>
                  <a:srgbClr val="FF0000"/>
                </a:solidFill>
              </a:rPr>
              <a:t>column_name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r>
              <a:rPr lang="en-US" sz="3600" dirty="0"/>
              <a:t> FROM </a:t>
            </a:r>
            <a:r>
              <a:rPr lang="en-US" sz="3600" dirty="0" err="1"/>
              <a:t>table_name</a:t>
            </a:r>
            <a:r>
              <a:rPr lang="en-US" sz="3600" dirty="0"/>
              <a:t>;</a:t>
            </a:r>
            <a:endParaRPr lang="uk-UA" sz="3600" dirty="0"/>
          </a:p>
          <a:p>
            <a:endParaRPr lang="en-US" sz="3600" dirty="0"/>
          </a:p>
          <a:p>
            <a:r>
              <a:rPr lang="en-US" sz="3600" dirty="0"/>
              <a:t>SELECT </a:t>
            </a:r>
            <a:r>
              <a:rPr lang="en-US" sz="3600" dirty="0">
                <a:solidFill>
                  <a:srgbClr val="FF0000"/>
                </a:solidFill>
              </a:rPr>
              <a:t>MAX(</a:t>
            </a:r>
            <a:r>
              <a:rPr lang="en-US" sz="3600" dirty="0" err="1">
                <a:solidFill>
                  <a:srgbClr val="FF0000"/>
                </a:solidFill>
              </a:rPr>
              <a:t>column_name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r>
              <a:rPr lang="en-US" sz="3600" dirty="0"/>
              <a:t> FROM </a:t>
            </a:r>
            <a:r>
              <a:rPr lang="en-US" sz="3600" dirty="0" err="1"/>
              <a:t>table_name</a:t>
            </a:r>
            <a:r>
              <a:rPr lang="en-US" sz="3600" dirty="0"/>
              <a:t>;</a:t>
            </a:r>
          </a:p>
          <a:p>
            <a:endParaRPr lang="uk-UA" sz="3600" dirty="0"/>
          </a:p>
          <a:p>
            <a:r>
              <a:rPr lang="en-US" sz="3600" dirty="0"/>
              <a:t>SELECT </a:t>
            </a:r>
            <a:r>
              <a:rPr lang="en-US" sz="3600" dirty="0">
                <a:solidFill>
                  <a:srgbClr val="FF0000"/>
                </a:solidFill>
              </a:rPr>
              <a:t>AVG(</a:t>
            </a:r>
            <a:r>
              <a:rPr lang="en-US" sz="3600" dirty="0" err="1">
                <a:solidFill>
                  <a:srgbClr val="FF0000"/>
                </a:solidFill>
              </a:rPr>
              <a:t>column_name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r>
              <a:rPr lang="en-US" sz="3600" dirty="0"/>
              <a:t> FROM </a:t>
            </a:r>
            <a:r>
              <a:rPr lang="en-US" sz="3600" dirty="0" err="1"/>
              <a:t>table_name</a:t>
            </a:r>
            <a:r>
              <a:rPr lang="en-US" sz="3600" dirty="0"/>
              <a:t>;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58985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D2651-7C72-4D19-A764-965287A93166}"/>
              </a:ext>
            </a:extLst>
          </p:cNvPr>
          <p:cNvSpPr txBox="1"/>
          <p:nvPr/>
        </p:nvSpPr>
        <p:spPr>
          <a:xfrm>
            <a:off x="2176919" y="2551837"/>
            <a:ext cx="7838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* FROM </a:t>
            </a:r>
            <a:r>
              <a:rPr lang="en-US" sz="3600" dirty="0" err="1"/>
              <a:t>table_name</a:t>
            </a:r>
            <a:endParaRPr lang="en-US" sz="3600" dirty="0"/>
          </a:p>
          <a:p>
            <a:r>
              <a:rPr lang="en-US" sz="3600" dirty="0"/>
              <a:t>WHERE column1 = ‘customer’</a:t>
            </a:r>
          </a:p>
          <a:p>
            <a:r>
              <a:rPr lang="en-US" sz="3600" dirty="0">
                <a:solidFill>
                  <a:srgbClr val="FF0000"/>
                </a:solidFill>
              </a:rPr>
              <a:t>GROUP BY</a:t>
            </a:r>
            <a:r>
              <a:rPr lang="en-US" sz="3600" dirty="0"/>
              <a:t> column2, ORDER BY column3;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3866885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428</Words>
  <Application>Microsoft Office PowerPoint</Application>
  <PresentationFormat>Широкий екран</PresentationFormat>
  <Paragraphs>54</Paragraphs>
  <Slides>19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SQL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Roman Mykhailetskyi</dc:creator>
  <cp:lastModifiedBy>Roman Mykhailetskyi</cp:lastModifiedBy>
  <cp:revision>44</cp:revision>
  <dcterms:created xsi:type="dcterms:W3CDTF">2019-07-12T14:21:00Z</dcterms:created>
  <dcterms:modified xsi:type="dcterms:W3CDTF">2019-07-12T16:52:45Z</dcterms:modified>
</cp:coreProperties>
</file>