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d581cad5a_2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31d581cad5a_2_2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31d581cad5a_2_2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d581cad5a_2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31d581cad5a_2_2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31d581cad5a_2_2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1d581cad5a_5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31d581cad5a_5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At first we try logistic regression as the baseline model, but it </a:t>
            </a:r>
            <a:r>
              <a:rPr lang="en"/>
              <a:t>predicts</a:t>
            </a:r>
            <a:r>
              <a:rPr lang="en"/>
              <a:t> all classes as “theft” due to class imbalance, resulting in poor accuracy of the model on generalized dataset. This is because the model is trying to minimize the loss and ignores the minorities. This problem is solved by grouping and resampling as introduced before.</a:t>
            </a:r>
            <a:endParaRPr/>
          </a:p>
        </p:txBody>
      </p:sp>
      <p:sp>
        <p:nvSpPr>
          <p:cNvPr id="378" name="Google Shape;378;g31d581cad5a_5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d581cad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d581cad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incorporate temporal data, we decide to use LSTM. Here is the structure of our model. LSTM can use sequence of previous crimes to predict future crime type. It can capture long-term dependencies. The input layer takes a sequence of previous 24 crimes. Dropout and batch normalization are introduced to enhance generalization on unseen data. Finally the output layer is a softmax activation function predicting the crime as one of the 11 types.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d581cad5a_5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31d581cad5a_5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a:t>
            </a:r>
            <a:r>
              <a:rPr lang="en" sz="1050">
                <a:solidFill>
                  <a:srgbClr val="0E0E0E"/>
                </a:solidFill>
              </a:rPr>
              <a:t>o optimize our model, we compared Adam, SGD, and RMSprop optimizers. Adam consistently performed the best, achieving high accuracy and reducing loss faster than the others. While SGD was the fastest to train, it struggled to converge effectively. Ultimately, Adam provided the best tradeoff between performance and training time, making it our optimal choice for this task</a:t>
            </a:r>
            <a:endParaRPr sz="1050">
              <a:solidFill>
                <a:srgbClr val="0E0E0E"/>
              </a:solidFill>
            </a:endParaRPr>
          </a:p>
          <a:p>
            <a:pPr indent="0" lvl="0" marL="0" rtl="0" algn="l">
              <a:spcBef>
                <a:spcPts val="0"/>
              </a:spcBef>
              <a:spcAft>
                <a:spcPts val="0"/>
              </a:spcAft>
              <a:buNone/>
            </a:pPr>
            <a:r>
              <a:t/>
            </a:r>
            <a:endParaRPr/>
          </a:p>
        </p:txBody>
      </p:sp>
      <p:sp>
        <p:nvSpPr>
          <p:cNvPr id="399" name="Google Shape;399;g31d581cad5a_5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d581cad5a_5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g31d581cad5a_5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To understand what drives crime and make our model interpretable, we conducted a Permutation Importance analysis. This revealed that </a:t>
            </a:r>
            <a:r>
              <a:rPr b="1" lang="en" sz="1050">
                <a:solidFill>
                  <a:srgbClr val="0E0E0E"/>
                </a:solidFill>
              </a:rPr>
              <a:t>District</a:t>
            </a:r>
            <a:r>
              <a:rPr lang="en" sz="1050">
                <a:solidFill>
                  <a:srgbClr val="0E0E0E"/>
                </a:solidFill>
              </a:rPr>
              <a:t>, </a:t>
            </a:r>
            <a:r>
              <a:rPr b="1" lang="en" sz="1050">
                <a:solidFill>
                  <a:srgbClr val="0E0E0E"/>
                </a:solidFill>
              </a:rPr>
              <a:t>Ward</a:t>
            </a:r>
            <a:r>
              <a:rPr lang="en" sz="1050">
                <a:solidFill>
                  <a:srgbClr val="0E0E0E"/>
                </a:solidFill>
              </a:rPr>
              <a:t>, and </a:t>
            </a:r>
            <a:r>
              <a:rPr b="1" lang="en" sz="1050">
                <a:solidFill>
                  <a:srgbClr val="0E0E0E"/>
                </a:solidFill>
              </a:rPr>
              <a:t>Community Area</a:t>
            </a:r>
            <a:r>
              <a:rPr lang="en" sz="1050">
                <a:solidFill>
                  <a:srgbClr val="0E0E0E"/>
                </a:solidFill>
              </a:rPr>
              <a:t> were the top contributors, highlighting the location-specific nature of crimes. </a:t>
            </a:r>
            <a:r>
              <a:rPr b="1" lang="en" sz="1050">
                <a:solidFill>
                  <a:srgbClr val="0E0E0E"/>
                </a:solidFill>
              </a:rPr>
              <a:t>Hour</a:t>
            </a:r>
            <a:r>
              <a:rPr lang="en" sz="1050">
                <a:solidFill>
                  <a:srgbClr val="0E0E0E"/>
                </a:solidFill>
              </a:rPr>
              <a:t> also played a significant role, showing crime peaks at certain times.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Interestingly, </a:t>
            </a:r>
            <a:r>
              <a:rPr b="1" lang="en" sz="1050">
                <a:solidFill>
                  <a:srgbClr val="0E0E0E"/>
                </a:solidFill>
              </a:rPr>
              <a:t>Location Description</a:t>
            </a:r>
            <a:r>
              <a:rPr lang="en" sz="1050">
                <a:solidFill>
                  <a:srgbClr val="0E0E0E"/>
                </a:solidFill>
              </a:rPr>
              <a:t> provided additional insights, while features like </a:t>
            </a:r>
            <a:r>
              <a:rPr b="1" lang="en" sz="1050">
                <a:solidFill>
                  <a:srgbClr val="0E0E0E"/>
                </a:solidFill>
              </a:rPr>
              <a:t>PRCP</a:t>
            </a:r>
            <a:r>
              <a:rPr lang="en" sz="1050">
                <a:solidFill>
                  <a:srgbClr val="0E0E0E"/>
                </a:solidFill>
              </a:rPr>
              <a:t>, </a:t>
            </a:r>
            <a:r>
              <a:rPr b="1" lang="en" sz="1050">
                <a:solidFill>
                  <a:srgbClr val="0E0E0E"/>
                </a:solidFill>
              </a:rPr>
              <a:t>TAVG</a:t>
            </a:r>
            <a:r>
              <a:rPr lang="en" sz="1050">
                <a:solidFill>
                  <a:srgbClr val="0E0E0E"/>
                </a:solidFill>
              </a:rPr>
              <a:t>, and </a:t>
            </a:r>
            <a:r>
              <a:rPr b="1" lang="en" sz="1050">
                <a:solidFill>
                  <a:srgbClr val="0E0E0E"/>
                </a:solidFill>
              </a:rPr>
              <a:t>is_Holiday</a:t>
            </a:r>
            <a:r>
              <a:rPr lang="en" sz="1050">
                <a:solidFill>
                  <a:srgbClr val="0E0E0E"/>
                </a:solidFill>
              </a:rPr>
              <a:t> had minimal impact on overall predictions.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We also attempted SHAP analysis for deeper interpretability, but due to TensorFlow compatibility issues, it wasn’t feasible. Permutation Importance, however, offered valuable insights, and future work could revisit SHAP with updated frameworks.</a:t>
            </a:r>
            <a:endParaRPr sz="1050">
              <a:solidFill>
                <a:srgbClr val="0E0E0E"/>
              </a:solidFill>
            </a:endParaRPr>
          </a:p>
          <a:p>
            <a:pPr indent="0" lvl="0" marL="0" rtl="0" algn="l">
              <a:spcBef>
                <a:spcPts val="0"/>
              </a:spcBef>
              <a:spcAft>
                <a:spcPts val="0"/>
              </a:spcAft>
              <a:buNone/>
            </a:pPr>
            <a:r>
              <a:t/>
            </a:r>
            <a:endParaRPr sz="1050">
              <a:solidFill>
                <a:srgbClr val="0E0E0E"/>
              </a:solidFill>
            </a:endParaRPr>
          </a:p>
        </p:txBody>
      </p:sp>
      <p:sp>
        <p:nvSpPr>
          <p:cNvPr id="411" name="Google Shape;411;g31d581cad5a_5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1d581cad5a_5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31d581cad5a_5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project, we successfully developed a deep learning model to predict crime patterns in Chicago, leveraging diverse data sources such as government crime reports, weather, and holidays. Our work provides actionable insights to support better resource allocation for law enforcement, with the ultimate goal of enhancing public safety.</a:t>
            </a:r>
            <a:endParaRPr/>
          </a:p>
        </p:txBody>
      </p:sp>
      <p:sp>
        <p:nvSpPr>
          <p:cNvPr id="421" name="Google Shape;421;g31d581cad5a_5_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1d581cad5a_5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31d581cad5a_5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Moving forward, we plan to fine tuning the model to increase accuracy. Additionally, we aim to expand the scope of the project to include predictive analysis for other cities, adapting the model to diverse urban environments.</a:t>
            </a:r>
            <a:endParaRPr/>
          </a:p>
        </p:txBody>
      </p:sp>
      <p:sp>
        <p:nvSpPr>
          <p:cNvPr id="430" name="Google Shape;430;g31d581cad5a_5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d581cad5a_5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31d581cad5a_5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31d581cad5a_5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d581cad5a_5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31d581cad5a_5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Hi we are group 8 working on Chicago crime prediction project. We choose this project because the increase trend in gun shoot events in chicago area.</a:t>
            </a:r>
            <a:endParaRPr/>
          </a:p>
          <a:p>
            <a:pPr indent="0" lvl="0" marL="0" rtl="0" algn="l">
              <a:spcBef>
                <a:spcPts val="0"/>
              </a:spcBef>
              <a:spcAft>
                <a:spcPts val="0"/>
              </a:spcAft>
              <a:buClr>
                <a:schemeClr val="dk1"/>
              </a:buClr>
              <a:buSzPts val="1100"/>
              <a:buFont typeface="Arial"/>
              <a:buNone/>
            </a:pPr>
            <a:r>
              <a:rPr lang="en"/>
              <a:t>In this project, we aim at prevent future crimes in Chicago area by providing a guide to arrange police force in potential high risk areas.</a:t>
            </a:r>
            <a:endParaRPr/>
          </a:p>
          <a:p>
            <a:pPr indent="0" lvl="0" marL="0" rtl="0" algn="l">
              <a:spcBef>
                <a:spcPts val="0"/>
              </a:spcBef>
              <a:spcAft>
                <a:spcPts val="0"/>
              </a:spcAft>
              <a:buClr>
                <a:schemeClr val="dk1"/>
              </a:buClr>
              <a:buSzPts val="1100"/>
              <a:buFont typeface="Arial"/>
              <a:buNone/>
            </a:pPr>
            <a:r>
              <a:rPr lang="en"/>
              <a:t>So we are building a deep learning project with data from City of chicago official government website, and also include other data like holidays, weather, to predict the crime amount and types in different areas. I will let Wendi introduce our data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00" name="Google Shape;300;g31d581cad5a_5_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d581cad5a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31d581cad5a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31d581cad5a_4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1d581cad5a_4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31d581cad5a_4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31d581cad5a_4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d581cad5a_4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31d581cad5a_4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31d581cad5a_4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d581cad5a_4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31d581cad5a_4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31d581cad5a_4_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1d581cad5a_4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31d581cad5a_4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31d581cad5a_4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d581cad5a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31d581cad5a_6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31d581cad5a_6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0" l="0" r="0" t="0"/>
          <a:stretch/>
        </p:blipFill>
        <p:spPr>
          <a:xfrm>
            <a:off x="0" y="0"/>
            <a:ext cx="9143999" cy="5143500"/>
          </a:xfrm>
          <a:prstGeom prst="rect">
            <a:avLst/>
          </a:prstGeom>
          <a:noFill/>
          <a:ln>
            <a:noFill/>
          </a:ln>
        </p:spPr>
      </p:pic>
      <p:sp>
        <p:nvSpPr>
          <p:cNvPr id="56" name="Google Shape;56;p14"/>
          <p:cNvSpPr/>
          <p:nvPr/>
        </p:nvSpPr>
        <p:spPr>
          <a:xfrm>
            <a:off x="2171904" y="1374458"/>
            <a:ext cx="71438" cy="239458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 name="Google Shape;57;p14"/>
          <p:cNvSpPr txBox="1"/>
          <p:nvPr>
            <p:ph type="title"/>
          </p:nvPr>
        </p:nvSpPr>
        <p:spPr>
          <a:xfrm>
            <a:off x="2462348" y="1468723"/>
            <a:ext cx="6426927"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body"/>
          </p:nvPr>
        </p:nvSpPr>
        <p:spPr>
          <a:xfrm>
            <a:off x="2464201" y="2617089"/>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4"/>
          <p:cNvSpPr txBox="1"/>
          <p:nvPr>
            <p:ph idx="2" type="body"/>
          </p:nvPr>
        </p:nvSpPr>
        <p:spPr>
          <a:xfrm>
            <a:off x="2464201" y="3193066"/>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b="0" l="0" r="0" t="0"/>
          <a:stretch/>
        </p:blipFill>
        <p:spPr>
          <a:xfrm>
            <a:off x="4229" y="0"/>
            <a:ext cx="9135542" cy="5143500"/>
          </a:xfrm>
          <a:prstGeom prst="rect">
            <a:avLst/>
          </a:prstGeom>
          <a:noFill/>
          <a:ln>
            <a:noFill/>
          </a:ln>
        </p:spPr>
      </p:pic>
      <p:sp>
        <p:nvSpPr>
          <p:cNvPr id="62" name="Google Shape;62;p15"/>
          <p:cNvSpPr/>
          <p:nvPr/>
        </p:nvSpPr>
        <p:spPr>
          <a:xfrm>
            <a:off x="2171904" y="1374458"/>
            <a:ext cx="71438" cy="239458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15"/>
          <p:cNvSpPr txBox="1"/>
          <p:nvPr>
            <p:ph type="title"/>
          </p:nvPr>
        </p:nvSpPr>
        <p:spPr>
          <a:xfrm>
            <a:off x="2462348" y="1468723"/>
            <a:ext cx="6426927"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2464201" y="2617089"/>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2" type="body"/>
          </p:nvPr>
        </p:nvSpPr>
        <p:spPr>
          <a:xfrm>
            <a:off x="2464201" y="3193066"/>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spTree>
      <p:nvGrpSpPr>
        <p:cNvPr id="66" name="Shape 66"/>
        <p:cNvGrpSpPr/>
        <p:nvPr/>
      </p:nvGrpSpPr>
      <p:grpSpPr>
        <a:xfrm>
          <a:off x="0" y="0"/>
          <a:ext cx="0" cy="0"/>
          <a:chOff x="0" y="0"/>
          <a:chExt cx="0" cy="0"/>
        </a:xfrm>
      </p:grpSpPr>
      <p:pic>
        <p:nvPicPr>
          <p:cNvPr id="67" name="Google Shape;67;p16"/>
          <p:cNvPicPr preferRelativeResize="0"/>
          <p:nvPr/>
        </p:nvPicPr>
        <p:blipFill rotWithShape="1">
          <a:blip r:embed="rId2">
            <a:alphaModFix/>
          </a:blip>
          <a:srcRect b="0" l="0" r="0" t="0"/>
          <a:stretch/>
        </p:blipFill>
        <p:spPr>
          <a:xfrm>
            <a:off x="1850" y="521"/>
            <a:ext cx="9142151" cy="5142459"/>
          </a:xfrm>
          <a:prstGeom prst="rect">
            <a:avLst/>
          </a:prstGeom>
          <a:noFill/>
          <a:ln>
            <a:noFill/>
          </a:ln>
        </p:spPr>
      </p:pic>
      <p:pic>
        <p:nvPicPr>
          <p:cNvPr id="68" name="Google Shape;68;p16"/>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69" name="Google Shape;69;p16"/>
          <p:cNvSpPr txBox="1"/>
          <p:nvPr>
            <p:ph type="title"/>
          </p:nvPr>
        </p:nvSpPr>
        <p:spPr>
          <a:xfrm>
            <a:off x="0" y="1622659"/>
            <a:ext cx="9142148"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1853" y="2771026"/>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6"/>
          <p:cNvSpPr txBox="1"/>
          <p:nvPr>
            <p:ph idx="2" type="body"/>
          </p:nvPr>
        </p:nvSpPr>
        <p:spPr>
          <a:xfrm>
            <a:off x="0" y="3375100"/>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 Slide 4">
    <p:spTree>
      <p:nvGrpSpPr>
        <p:cNvPr id="72" name="Shape 72"/>
        <p:cNvGrpSpPr/>
        <p:nvPr/>
      </p:nvGrpSpPr>
      <p:grpSpPr>
        <a:xfrm>
          <a:off x="0" y="0"/>
          <a:ext cx="0" cy="0"/>
          <a:chOff x="0" y="0"/>
          <a:chExt cx="0" cy="0"/>
        </a:xfrm>
      </p:grpSpPr>
      <p:pic>
        <p:nvPicPr>
          <p:cNvPr id="73" name="Google Shape;73;p17"/>
          <p:cNvPicPr preferRelativeResize="0"/>
          <p:nvPr/>
        </p:nvPicPr>
        <p:blipFill rotWithShape="1">
          <a:blip r:embed="rId2">
            <a:alphaModFix/>
          </a:blip>
          <a:srcRect b="0" l="0" r="0" t="0"/>
          <a:stretch/>
        </p:blipFill>
        <p:spPr>
          <a:xfrm>
            <a:off x="4229" y="2379"/>
            <a:ext cx="9135541" cy="5138742"/>
          </a:xfrm>
          <a:prstGeom prst="rect">
            <a:avLst/>
          </a:prstGeom>
          <a:noFill/>
          <a:ln>
            <a:noFill/>
          </a:ln>
        </p:spPr>
      </p:pic>
      <p:pic>
        <p:nvPicPr>
          <p:cNvPr id="74" name="Google Shape;74;p17"/>
          <p:cNvPicPr preferRelativeResize="0"/>
          <p:nvPr/>
        </p:nvPicPr>
        <p:blipFill rotWithShape="1">
          <a:blip r:embed="rId3">
            <a:alphaModFix/>
          </a:blip>
          <a:srcRect b="0" l="0" r="0" t="0"/>
          <a:stretch/>
        </p:blipFill>
        <p:spPr>
          <a:xfrm>
            <a:off x="8323706" y="209264"/>
            <a:ext cx="396431" cy="571775"/>
          </a:xfrm>
          <a:prstGeom prst="rect">
            <a:avLst/>
          </a:prstGeom>
          <a:noFill/>
          <a:ln>
            <a:noFill/>
          </a:ln>
        </p:spPr>
      </p:pic>
      <p:sp>
        <p:nvSpPr>
          <p:cNvPr id="75" name="Google Shape;75;p17"/>
          <p:cNvSpPr txBox="1"/>
          <p:nvPr>
            <p:ph type="title"/>
          </p:nvPr>
        </p:nvSpPr>
        <p:spPr>
          <a:xfrm>
            <a:off x="0" y="1622659"/>
            <a:ext cx="9142148"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1853" y="2771026"/>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0" y="3375100"/>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1">
  <p:cSld name="Section Divider 1">
    <p:spTree>
      <p:nvGrpSpPr>
        <p:cNvPr id="78" name="Shape 78"/>
        <p:cNvGrpSpPr/>
        <p:nvPr/>
      </p:nvGrpSpPr>
      <p:grpSpPr>
        <a:xfrm>
          <a:off x="0" y="0"/>
          <a:ext cx="0" cy="0"/>
          <a:chOff x="0" y="0"/>
          <a:chExt cx="0" cy="0"/>
        </a:xfrm>
      </p:grpSpPr>
      <p:pic>
        <p:nvPicPr>
          <p:cNvPr id="79" name="Google Shape;79;p18"/>
          <p:cNvPicPr preferRelativeResize="0"/>
          <p:nvPr/>
        </p:nvPicPr>
        <p:blipFill rotWithShape="1">
          <a:blip r:embed="rId2">
            <a:alphaModFix/>
          </a:blip>
          <a:srcRect b="0" l="0" r="0" t="0"/>
          <a:stretch/>
        </p:blipFill>
        <p:spPr>
          <a:xfrm>
            <a:off x="1850" y="521"/>
            <a:ext cx="9142149" cy="5142459"/>
          </a:xfrm>
          <a:prstGeom prst="rect">
            <a:avLst/>
          </a:prstGeom>
          <a:noFill/>
          <a:ln>
            <a:noFill/>
          </a:ln>
        </p:spPr>
      </p:pic>
      <p:pic>
        <p:nvPicPr>
          <p:cNvPr id="80" name="Google Shape;80;p18"/>
          <p:cNvPicPr preferRelativeResize="0"/>
          <p:nvPr/>
        </p:nvPicPr>
        <p:blipFill rotWithShape="1">
          <a:blip r:embed="rId3">
            <a:alphaModFix/>
          </a:blip>
          <a:srcRect b="0" l="0" r="0" t="0"/>
          <a:stretch/>
        </p:blipFill>
        <p:spPr>
          <a:xfrm>
            <a:off x="8323706" y="209264"/>
            <a:ext cx="396431" cy="571775"/>
          </a:xfrm>
          <a:prstGeom prst="rect">
            <a:avLst/>
          </a:prstGeom>
          <a:noFill/>
          <a:ln>
            <a:noFill/>
          </a:ln>
        </p:spPr>
      </p:pic>
      <p:sp>
        <p:nvSpPr>
          <p:cNvPr id="81" name="Google Shape;81;p18"/>
          <p:cNvSpPr/>
          <p:nvPr/>
        </p:nvSpPr>
        <p:spPr>
          <a:xfrm>
            <a:off x="1042988" y="1374458"/>
            <a:ext cx="71438" cy="2394585"/>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 name="Google Shape;82;p18"/>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8"/>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p:cSld name="Section Divider 2">
    <p:spTree>
      <p:nvGrpSpPr>
        <p:cNvPr id="86" name="Shape 86"/>
        <p:cNvGrpSpPr/>
        <p:nvPr/>
      </p:nvGrpSpPr>
      <p:grpSpPr>
        <a:xfrm>
          <a:off x="0" y="0"/>
          <a:ext cx="0" cy="0"/>
          <a:chOff x="0" y="0"/>
          <a:chExt cx="0" cy="0"/>
        </a:xfrm>
      </p:grpSpPr>
      <p:pic>
        <p:nvPicPr>
          <p:cNvPr id="87" name="Google Shape;87;p19"/>
          <p:cNvPicPr preferRelativeResize="0"/>
          <p:nvPr/>
        </p:nvPicPr>
        <p:blipFill rotWithShape="1">
          <a:blip r:embed="rId2">
            <a:alphaModFix/>
          </a:blip>
          <a:srcRect b="0" l="0" r="0" t="0"/>
          <a:stretch/>
        </p:blipFill>
        <p:spPr>
          <a:xfrm>
            <a:off x="1850" y="521"/>
            <a:ext cx="9142150" cy="5142459"/>
          </a:xfrm>
          <a:prstGeom prst="rect">
            <a:avLst/>
          </a:prstGeom>
          <a:noFill/>
          <a:ln>
            <a:noFill/>
          </a:ln>
        </p:spPr>
      </p:pic>
      <p:pic>
        <p:nvPicPr>
          <p:cNvPr id="88" name="Google Shape;88;p19"/>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89" name="Google Shape;89;p19"/>
          <p:cNvSpPr/>
          <p:nvPr/>
        </p:nvSpPr>
        <p:spPr>
          <a:xfrm>
            <a:off x="1042988" y="1374458"/>
            <a:ext cx="71438" cy="2394585"/>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 name="Google Shape;90;p19"/>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9"/>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9"/>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p:cSld name="Section Divider 3">
    <p:spTree>
      <p:nvGrpSpPr>
        <p:cNvPr id="94" name="Shape 94"/>
        <p:cNvGrpSpPr/>
        <p:nvPr/>
      </p:nvGrpSpPr>
      <p:grpSpPr>
        <a:xfrm>
          <a:off x="0" y="0"/>
          <a:ext cx="0" cy="0"/>
          <a:chOff x="0" y="0"/>
          <a:chExt cx="0" cy="0"/>
        </a:xfrm>
      </p:grpSpPr>
      <p:pic>
        <p:nvPicPr>
          <p:cNvPr id="95" name="Google Shape;95;p20"/>
          <p:cNvPicPr preferRelativeResize="0"/>
          <p:nvPr/>
        </p:nvPicPr>
        <p:blipFill rotWithShape="1">
          <a:blip r:embed="rId2">
            <a:alphaModFix/>
          </a:blip>
          <a:srcRect b="0" l="0" r="0" t="0"/>
          <a:stretch/>
        </p:blipFill>
        <p:spPr>
          <a:xfrm>
            <a:off x="1850" y="521"/>
            <a:ext cx="9142149" cy="5142459"/>
          </a:xfrm>
          <a:prstGeom prst="rect">
            <a:avLst/>
          </a:prstGeom>
          <a:noFill/>
          <a:ln>
            <a:noFill/>
          </a:ln>
        </p:spPr>
      </p:pic>
      <p:pic>
        <p:nvPicPr>
          <p:cNvPr id="96" name="Google Shape;96;p20"/>
          <p:cNvPicPr preferRelativeResize="0"/>
          <p:nvPr/>
        </p:nvPicPr>
        <p:blipFill rotWithShape="1">
          <a:blip r:embed="rId3">
            <a:alphaModFix/>
          </a:blip>
          <a:srcRect b="0" l="0" r="0" t="0"/>
          <a:stretch/>
        </p:blipFill>
        <p:spPr>
          <a:xfrm>
            <a:off x="8323706" y="209264"/>
            <a:ext cx="396431" cy="571775"/>
          </a:xfrm>
          <a:prstGeom prst="rect">
            <a:avLst/>
          </a:prstGeom>
          <a:noFill/>
          <a:ln>
            <a:noFill/>
          </a:ln>
        </p:spPr>
      </p:pic>
      <p:sp>
        <p:nvSpPr>
          <p:cNvPr id="97" name="Google Shape;97;p20"/>
          <p:cNvSpPr/>
          <p:nvPr/>
        </p:nvSpPr>
        <p:spPr>
          <a:xfrm>
            <a:off x="1042988" y="1374458"/>
            <a:ext cx="71438" cy="2394585"/>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8" name="Google Shape;98;p20"/>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20"/>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20"/>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1" name="Google Shape;101;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p:cSld name="Section Divider 4">
    <p:spTree>
      <p:nvGrpSpPr>
        <p:cNvPr id="102" name="Shape 102"/>
        <p:cNvGrpSpPr/>
        <p:nvPr/>
      </p:nvGrpSpPr>
      <p:grpSpPr>
        <a:xfrm>
          <a:off x="0" y="0"/>
          <a:ext cx="0" cy="0"/>
          <a:chOff x="0" y="0"/>
          <a:chExt cx="0" cy="0"/>
        </a:xfrm>
      </p:grpSpPr>
      <p:pic>
        <p:nvPicPr>
          <p:cNvPr id="103" name="Google Shape;103;p21"/>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104" name="Google Shape;104;p21"/>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105" name="Google Shape;105;p21"/>
          <p:cNvSpPr/>
          <p:nvPr/>
        </p:nvSpPr>
        <p:spPr>
          <a:xfrm>
            <a:off x="1042988" y="1374458"/>
            <a:ext cx="71438" cy="2394585"/>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6" name="Google Shape;106;p21"/>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1"/>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21"/>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1">
  <p:cSld name="Transition Slide 1">
    <p:spTree>
      <p:nvGrpSpPr>
        <p:cNvPr id="110" name="Shape 110"/>
        <p:cNvGrpSpPr/>
        <p:nvPr/>
      </p:nvGrpSpPr>
      <p:grpSpPr>
        <a:xfrm>
          <a:off x="0" y="0"/>
          <a:ext cx="0" cy="0"/>
          <a:chOff x="0" y="0"/>
          <a:chExt cx="0" cy="0"/>
        </a:xfrm>
      </p:grpSpPr>
      <p:pic>
        <p:nvPicPr>
          <p:cNvPr id="111" name="Google Shape;111;p22"/>
          <p:cNvPicPr preferRelativeResize="0"/>
          <p:nvPr/>
        </p:nvPicPr>
        <p:blipFill rotWithShape="1">
          <a:blip r:embed="rId2">
            <a:alphaModFix/>
          </a:blip>
          <a:srcRect b="0" l="0" r="0" t="0"/>
          <a:stretch/>
        </p:blipFill>
        <p:spPr>
          <a:xfrm>
            <a:off x="0" y="1339"/>
            <a:ext cx="9144000" cy="5140823"/>
          </a:xfrm>
          <a:prstGeom prst="rect">
            <a:avLst/>
          </a:prstGeom>
          <a:noFill/>
          <a:ln>
            <a:noFill/>
          </a:ln>
        </p:spPr>
      </p:pic>
      <p:pic>
        <p:nvPicPr>
          <p:cNvPr id="112" name="Google Shape;112;p22"/>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113" name="Google Shape;113;p22"/>
          <p:cNvSpPr/>
          <p:nvPr/>
        </p:nvSpPr>
        <p:spPr>
          <a:xfrm>
            <a:off x="4091748" y="3119461"/>
            <a:ext cx="956662" cy="106467"/>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4" name="Google Shape;114;p22"/>
          <p:cNvSpPr txBox="1"/>
          <p:nvPr>
            <p:ph type="title"/>
          </p:nvPr>
        </p:nvSpPr>
        <p:spPr>
          <a:xfrm>
            <a:off x="628650" y="2015997"/>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2"/>
          <p:cNvSpPr txBox="1"/>
          <p:nvPr>
            <p:ph idx="1"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2">
  <p:cSld name="Transition Slide 2">
    <p:spTree>
      <p:nvGrpSpPr>
        <p:cNvPr id="117" name="Shape 117"/>
        <p:cNvGrpSpPr/>
        <p:nvPr/>
      </p:nvGrpSpPr>
      <p:grpSpPr>
        <a:xfrm>
          <a:off x="0" y="0"/>
          <a:ext cx="0" cy="0"/>
          <a:chOff x="0" y="0"/>
          <a:chExt cx="0" cy="0"/>
        </a:xfrm>
      </p:grpSpPr>
      <p:pic>
        <p:nvPicPr>
          <p:cNvPr id="118" name="Google Shape;118;p23"/>
          <p:cNvPicPr preferRelativeResize="0"/>
          <p:nvPr/>
        </p:nvPicPr>
        <p:blipFill rotWithShape="1">
          <a:blip r:embed="rId2">
            <a:alphaModFix/>
          </a:blip>
          <a:srcRect b="0" l="0" r="0" t="0"/>
          <a:stretch/>
        </p:blipFill>
        <p:spPr>
          <a:xfrm>
            <a:off x="1850" y="0"/>
            <a:ext cx="9140300" cy="5143500"/>
          </a:xfrm>
          <a:prstGeom prst="rect">
            <a:avLst/>
          </a:prstGeom>
          <a:noFill/>
          <a:ln>
            <a:noFill/>
          </a:ln>
        </p:spPr>
      </p:pic>
      <p:pic>
        <p:nvPicPr>
          <p:cNvPr id="119" name="Google Shape;119;p23"/>
          <p:cNvPicPr preferRelativeResize="0"/>
          <p:nvPr/>
        </p:nvPicPr>
        <p:blipFill rotWithShape="1">
          <a:blip r:embed="rId3">
            <a:alphaModFix/>
          </a:blip>
          <a:srcRect b="0" l="0" r="0" t="0"/>
          <a:stretch/>
        </p:blipFill>
        <p:spPr>
          <a:xfrm>
            <a:off x="8323706" y="208353"/>
            <a:ext cx="396431" cy="573598"/>
          </a:xfrm>
          <a:prstGeom prst="rect">
            <a:avLst/>
          </a:prstGeom>
          <a:noFill/>
          <a:ln>
            <a:noFill/>
          </a:ln>
        </p:spPr>
      </p:pic>
      <p:sp>
        <p:nvSpPr>
          <p:cNvPr id="120" name="Google Shape;120;p23"/>
          <p:cNvSpPr/>
          <p:nvPr/>
        </p:nvSpPr>
        <p:spPr>
          <a:xfrm>
            <a:off x="4091748" y="3119461"/>
            <a:ext cx="956662" cy="106467"/>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23"/>
          <p:cNvSpPr txBox="1"/>
          <p:nvPr>
            <p:ph type="title"/>
          </p:nvPr>
        </p:nvSpPr>
        <p:spPr>
          <a:xfrm>
            <a:off x="628650" y="2015997"/>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3"/>
          <p:cNvSpPr txBox="1"/>
          <p:nvPr>
            <p:ph idx="1"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Content Slide 1">
    <p:spTree>
      <p:nvGrpSpPr>
        <p:cNvPr id="124" name="Shape 124"/>
        <p:cNvGrpSpPr/>
        <p:nvPr/>
      </p:nvGrpSpPr>
      <p:grpSpPr>
        <a:xfrm>
          <a:off x="0" y="0"/>
          <a:ext cx="0" cy="0"/>
          <a:chOff x="0" y="0"/>
          <a:chExt cx="0" cy="0"/>
        </a:xfrm>
      </p:grpSpPr>
      <p:sp>
        <p:nvSpPr>
          <p:cNvPr id="125" name="Google Shape;125;p24"/>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26" name="Google Shape;126;p24"/>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27" name="Google Shape;127;p24"/>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8" name="Google Shape;128;p24"/>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24"/>
          <p:cNvSpPr txBox="1"/>
          <p:nvPr>
            <p:ph idx="1" type="body"/>
          </p:nvPr>
        </p:nvSpPr>
        <p:spPr>
          <a:xfrm>
            <a:off x="489347" y="1346812"/>
            <a:ext cx="7777642" cy="309023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0" name="Google Shape;130;p24"/>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1" name="Google Shape;131;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2">
  <p:cSld name="Content Slide 2">
    <p:spTree>
      <p:nvGrpSpPr>
        <p:cNvPr id="132" name="Shape 132"/>
        <p:cNvGrpSpPr/>
        <p:nvPr/>
      </p:nvGrpSpPr>
      <p:grpSpPr>
        <a:xfrm>
          <a:off x="0" y="0"/>
          <a:ext cx="0" cy="0"/>
          <a:chOff x="0" y="0"/>
          <a:chExt cx="0" cy="0"/>
        </a:xfrm>
      </p:grpSpPr>
      <p:sp>
        <p:nvSpPr>
          <p:cNvPr id="133" name="Google Shape;133;p25"/>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4" name="Google Shape;134;p25"/>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35" name="Google Shape;135;p25"/>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6" name="Google Shape;136;p25"/>
          <p:cNvSpPr txBox="1"/>
          <p:nvPr>
            <p:ph idx="1" type="body"/>
          </p:nvPr>
        </p:nvSpPr>
        <p:spPr>
          <a:xfrm>
            <a:off x="490671" y="1435152"/>
            <a:ext cx="777764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7" name="Google Shape;137;p25"/>
          <p:cNvSpPr txBox="1"/>
          <p:nvPr>
            <p:ph idx="2" type="body"/>
          </p:nvPr>
        </p:nvSpPr>
        <p:spPr>
          <a:xfrm>
            <a:off x="489347" y="2016604"/>
            <a:ext cx="7777642" cy="72236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25"/>
          <p:cNvSpPr txBox="1"/>
          <p:nvPr>
            <p:ph idx="3" type="body"/>
          </p:nvPr>
        </p:nvSpPr>
        <p:spPr>
          <a:xfrm>
            <a:off x="490671" y="2968341"/>
            <a:ext cx="777764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25"/>
          <p:cNvSpPr txBox="1"/>
          <p:nvPr>
            <p:ph idx="4" type="body"/>
          </p:nvPr>
        </p:nvSpPr>
        <p:spPr>
          <a:xfrm>
            <a:off x="489347" y="3549793"/>
            <a:ext cx="7777642" cy="72236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25"/>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1" name="Google Shape;141;p25"/>
          <p:cNvSpPr txBox="1"/>
          <p:nvPr>
            <p:ph idx="5"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3">
  <p:cSld name="Content Slide 3">
    <p:spTree>
      <p:nvGrpSpPr>
        <p:cNvPr id="143" name="Shape 143"/>
        <p:cNvGrpSpPr/>
        <p:nvPr/>
      </p:nvGrpSpPr>
      <p:grpSpPr>
        <a:xfrm>
          <a:off x="0" y="0"/>
          <a:ext cx="0" cy="0"/>
          <a:chOff x="0" y="0"/>
          <a:chExt cx="0" cy="0"/>
        </a:xfrm>
      </p:grpSpPr>
      <p:pic>
        <p:nvPicPr>
          <p:cNvPr id="144" name="Google Shape;144;p26"/>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45" name="Google Shape;145;p26"/>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26"/>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26"/>
          <p:cNvSpPr txBox="1"/>
          <p:nvPr>
            <p:ph idx="1" type="body"/>
          </p:nvPr>
        </p:nvSpPr>
        <p:spPr>
          <a:xfrm>
            <a:off x="490671"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26"/>
          <p:cNvSpPr txBox="1"/>
          <p:nvPr>
            <p:ph idx="2" type="body"/>
          </p:nvPr>
        </p:nvSpPr>
        <p:spPr>
          <a:xfrm>
            <a:off x="489347" y="2088950"/>
            <a:ext cx="3657313" cy="161658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9" name="Google Shape;149;p26"/>
          <p:cNvSpPr txBox="1"/>
          <p:nvPr>
            <p:ph idx="3" type="body"/>
          </p:nvPr>
        </p:nvSpPr>
        <p:spPr>
          <a:xfrm>
            <a:off x="4611002"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26"/>
          <p:cNvSpPr txBox="1"/>
          <p:nvPr>
            <p:ph idx="4" type="body"/>
          </p:nvPr>
        </p:nvSpPr>
        <p:spPr>
          <a:xfrm>
            <a:off x="4609678" y="2088950"/>
            <a:ext cx="3657313" cy="161658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26"/>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2" name="Google Shape;152;p26"/>
          <p:cNvSpPr txBox="1"/>
          <p:nvPr>
            <p:ph idx="5"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4">
  <p:cSld name="Content Slide 4">
    <p:spTree>
      <p:nvGrpSpPr>
        <p:cNvPr id="154" name="Shape 154"/>
        <p:cNvGrpSpPr/>
        <p:nvPr/>
      </p:nvGrpSpPr>
      <p:grpSpPr>
        <a:xfrm>
          <a:off x="0" y="0"/>
          <a:ext cx="0" cy="0"/>
          <a:chOff x="0" y="0"/>
          <a:chExt cx="0" cy="0"/>
        </a:xfrm>
      </p:grpSpPr>
      <p:sp>
        <p:nvSpPr>
          <p:cNvPr id="155" name="Google Shape;155;p27"/>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56" name="Google Shape;156;p27"/>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57" name="Google Shape;157;p27"/>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8" name="Google Shape;158;p27"/>
          <p:cNvSpPr txBox="1"/>
          <p:nvPr>
            <p:ph idx="1" type="body"/>
          </p:nvPr>
        </p:nvSpPr>
        <p:spPr>
          <a:xfrm>
            <a:off x="490671"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9" name="Google Shape;159;p27"/>
          <p:cNvSpPr txBox="1"/>
          <p:nvPr>
            <p:ph idx="2" type="body"/>
          </p:nvPr>
        </p:nvSpPr>
        <p:spPr>
          <a:xfrm>
            <a:off x="488311" y="2081213"/>
            <a:ext cx="3657313" cy="2001441"/>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dk1"/>
              </a:buClr>
              <a:buSzPts val="1500"/>
              <a:buFont typeface="Courier New"/>
              <a:buChar char="o"/>
              <a:defRPr sz="1500"/>
            </a:lvl1pPr>
            <a:lvl2pPr indent="-317500" lvl="1" marL="914400" algn="l">
              <a:lnSpc>
                <a:spcPct val="90000"/>
              </a:lnSpc>
              <a:spcBef>
                <a:spcPts val="400"/>
              </a:spcBef>
              <a:spcAft>
                <a:spcPts val="0"/>
              </a:spcAft>
              <a:buClr>
                <a:schemeClr val="dk1"/>
              </a:buClr>
              <a:buSzPts val="1400"/>
              <a:buFont typeface="Courier New"/>
              <a:buChar char="o"/>
              <a:defRPr sz="1400"/>
            </a:lvl2pPr>
            <a:lvl3pPr indent="-317500" lvl="2" marL="1371600" algn="l">
              <a:lnSpc>
                <a:spcPct val="90000"/>
              </a:lnSpc>
              <a:spcBef>
                <a:spcPts val="400"/>
              </a:spcBef>
              <a:spcAft>
                <a:spcPts val="0"/>
              </a:spcAft>
              <a:buClr>
                <a:schemeClr val="dk1"/>
              </a:buClr>
              <a:buSzPts val="1400"/>
              <a:buFont typeface="Courier New"/>
              <a:buChar char="o"/>
              <a:defRPr sz="1400"/>
            </a:lvl3pPr>
            <a:lvl4pPr indent="-317500" lvl="3" marL="1828800" algn="l">
              <a:lnSpc>
                <a:spcPct val="90000"/>
              </a:lnSpc>
              <a:spcBef>
                <a:spcPts val="400"/>
              </a:spcBef>
              <a:spcAft>
                <a:spcPts val="0"/>
              </a:spcAft>
              <a:buClr>
                <a:schemeClr val="dk1"/>
              </a:buClr>
              <a:buSzPts val="1400"/>
              <a:buFont typeface="Courier New"/>
              <a:buChar char="o"/>
              <a:defRPr/>
            </a:lvl4pPr>
            <a:lvl5pPr indent="-317500" lvl="4" marL="2286000" algn="l">
              <a:lnSpc>
                <a:spcPct val="90000"/>
              </a:lnSpc>
              <a:spcBef>
                <a:spcPts val="400"/>
              </a:spcBef>
              <a:spcAft>
                <a:spcPts val="0"/>
              </a:spcAft>
              <a:buClr>
                <a:schemeClr val="dk1"/>
              </a:buClr>
              <a:buSzPts val="1400"/>
              <a:buFont typeface="Courier New"/>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0" name="Google Shape;160;p27"/>
          <p:cNvSpPr txBox="1"/>
          <p:nvPr>
            <p:ph idx="3" type="body"/>
          </p:nvPr>
        </p:nvSpPr>
        <p:spPr>
          <a:xfrm>
            <a:off x="4611002"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1" name="Google Shape;161;p27"/>
          <p:cNvSpPr txBox="1"/>
          <p:nvPr>
            <p:ph idx="4" type="body"/>
          </p:nvPr>
        </p:nvSpPr>
        <p:spPr>
          <a:xfrm>
            <a:off x="4608641" y="2081098"/>
            <a:ext cx="3657313" cy="2001441"/>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dk1"/>
              </a:buClr>
              <a:buSzPts val="1500"/>
              <a:buFont typeface="Courier New"/>
              <a:buChar char="o"/>
              <a:defRPr sz="1500"/>
            </a:lvl1pPr>
            <a:lvl2pPr indent="-317500" lvl="1" marL="914400" algn="l">
              <a:lnSpc>
                <a:spcPct val="90000"/>
              </a:lnSpc>
              <a:spcBef>
                <a:spcPts val="400"/>
              </a:spcBef>
              <a:spcAft>
                <a:spcPts val="0"/>
              </a:spcAft>
              <a:buClr>
                <a:schemeClr val="dk1"/>
              </a:buClr>
              <a:buSzPts val="1400"/>
              <a:buFont typeface="Courier New"/>
              <a:buChar char="o"/>
              <a:defRPr sz="1400"/>
            </a:lvl2pPr>
            <a:lvl3pPr indent="-317500" lvl="2" marL="1371600" algn="l">
              <a:lnSpc>
                <a:spcPct val="90000"/>
              </a:lnSpc>
              <a:spcBef>
                <a:spcPts val="400"/>
              </a:spcBef>
              <a:spcAft>
                <a:spcPts val="0"/>
              </a:spcAft>
              <a:buClr>
                <a:schemeClr val="dk1"/>
              </a:buClr>
              <a:buSzPts val="1400"/>
              <a:buFont typeface="Courier New"/>
              <a:buChar char="o"/>
              <a:defRPr sz="1400"/>
            </a:lvl3pPr>
            <a:lvl4pPr indent="-317500" lvl="3" marL="1828800" algn="l">
              <a:lnSpc>
                <a:spcPct val="90000"/>
              </a:lnSpc>
              <a:spcBef>
                <a:spcPts val="400"/>
              </a:spcBef>
              <a:spcAft>
                <a:spcPts val="0"/>
              </a:spcAft>
              <a:buClr>
                <a:schemeClr val="dk1"/>
              </a:buClr>
              <a:buSzPts val="1400"/>
              <a:buFont typeface="Courier New"/>
              <a:buChar char="o"/>
              <a:defRPr/>
            </a:lvl4pPr>
            <a:lvl5pPr indent="-317500" lvl="4" marL="2286000" algn="l">
              <a:lnSpc>
                <a:spcPct val="90000"/>
              </a:lnSpc>
              <a:spcBef>
                <a:spcPts val="400"/>
              </a:spcBef>
              <a:spcAft>
                <a:spcPts val="0"/>
              </a:spcAft>
              <a:buClr>
                <a:schemeClr val="dk1"/>
              </a:buClr>
              <a:buSzPts val="1400"/>
              <a:buFont typeface="Courier New"/>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27"/>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3" name="Google Shape;163;p27"/>
          <p:cNvSpPr txBox="1"/>
          <p:nvPr>
            <p:ph idx="5"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4" name="Google Shape;164;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67" name="Google Shape;167;p28"/>
          <p:cNvSpPr txBox="1"/>
          <p:nvPr>
            <p:ph type="title"/>
          </p:nvPr>
        </p:nvSpPr>
        <p:spPr>
          <a:xfrm>
            <a:off x="2288385" y="968739"/>
            <a:ext cx="4642116" cy="605844"/>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8" name="Google Shape;168;p28"/>
          <p:cNvSpPr txBox="1"/>
          <p:nvPr/>
        </p:nvSpPr>
        <p:spPr>
          <a:xfrm>
            <a:off x="1705357" y="875976"/>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69" name="Google Shape;169;p28"/>
          <p:cNvSpPr txBox="1"/>
          <p:nvPr/>
        </p:nvSpPr>
        <p:spPr>
          <a:xfrm>
            <a:off x="6855616" y="888942"/>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70" name="Google Shape;170;p28"/>
          <p:cNvSpPr txBox="1"/>
          <p:nvPr>
            <p:ph idx="1" type="body"/>
          </p:nvPr>
        </p:nvSpPr>
        <p:spPr>
          <a:xfrm>
            <a:off x="5345395" y="1587549"/>
            <a:ext cx="1585106" cy="322411"/>
          </a:xfrm>
          <a:prstGeom prst="rect">
            <a:avLst/>
          </a:prstGeom>
          <a:noFill/>
          <a:ln>
            <a:noFill/>
          </a:ln>
        </p:spPr>
        <p:txBody>
          <a:bodyPr anchorCtr="0" anchor="ctr" bIns="34275" lIns="68575" spcFirstLastPara="1" rIns="68575" wrap="square" tIns="34275">
            <a:normAutofit/>
          </a:bodyPr>
          <a:lstStyle>
            <a:lvl1pPr indent="-228600" lvl="0" marL="457200" algn="r">
              <a:lnSpc>
                <a:spcPct val="70000"/>
              </a:lnSpc>
              <a:spcBef>
                <a:spcPts val="800"/>
              </a:spcBef>
              <a:spcAft>
                <a:spcPts val="0"/>
              </a:spcAft>
              <a:buClr>
                <a:schemeClr val="dk2"/>
              </a:buClr>
              <a:buSzPts val="1500"/>
              <a:buNone/>
              <a:defRPr sz="15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1" name="Google Shape;171;p28"/>
          <p:cNvSpPr txBox="1"/>
          <p:nvPr/>
        </p:nvSpPr>
        <p:spPr>
          <a:xfrm>
            <a:off x="1705357" y="2607768"/>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F5F05"/>
              </a:buClr>
              <a:buSzPts val="7200"/>
              <a:buFont typeface="Arial"/>
              <a:buNone/>
            </a:pPr>
            <a:r>
              <a:rPr b="0" i="0" lang="en" sz="7200" u="none" cap="none" strike="noStrike">
                <a:solidFill>
                  <a:srgbClr val="FF5F05"/>
                </a:solidFill>
                <a:latin typeface="Arial"/>
                <a:ea typeface="Arial"/>
                <a:cs typeface="Arial"/>
                <a:sym typeface="Arial"/>
              </a:rPr>
              <a:t>“</a:t>
            </a:r>
            <a:endParaRPr sz="1100"/>
          </a:p>
        </p:txBody>
      </p:sp>
      <p:sp>
        <p:nvSpPr>
          <p:cNvPr id="172" name="Google Shape;172;p28"/>
          <p:cNvSpPr txBox="1"/>
          <p:nvPr/>
        </p:nvSpPr>
        <p:spPr>
          <a:xfrm>
            <a:off x="6816200" y="2620734"/>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73" name="Google Shape;173;p28"/>
          <p:cNvSpPr txBox="1"/>
          <p:nvPr>
            <p:ph idx="2" type="body"/>
          </p:nvPr>
        </p:nvSpPr>
        <p:spPr>
          <a:xfrm>
            <a:off x="2295556" y="2626298"/>
            <a:ext cx="4634945" cy="1130436"/>
          </a:xfrm>
          <a:prstGeom prst="rect">
            <a:avLst/>
          </a:prstGeom>
          <a:noFill/>
          <a:ln>
            <a:noFill/>
          </a:ln>
        </p:spPr>
        <p:txBody>
          <a:bodyPr anchorCtr="0" anchor="ctr" bIns="34275" lIns="68575" spcFirstLastPara="1" rIns="68575" wrap="square" tIns="34275">
            <a:normAutofit/>
          </a:bodyPr>
          <a:lstStyle>
            <a:lvl1pPr indent="-228600" lvl="0" marL="457200" algn="ctr">
              <a:lnSpc>
                <a:spcPct val="70000"/>
              </a:lnSpc>
              <a:spcBef>
                <a:spcPts val="800"/>
              </a:spcBef>
              <a:spcAft>
                <a:spcPts val="0"/>
              </a:spcAft>
              <a:buClr>
                <a:schemeClr val="dk2"/>
              </a:buClr>
              <a:buSzPts val="1800"/>
              <a:buNone/>
              <a:defRPr sz="18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4" name="Google Shape;174;p28"/>
          <p:cNvSpPr txBox="1"/>
          <p:nvPr>
            <p:ph idx="3" type="body"/>
          </p:nvPr>
        </p:nvSpPr>
        <p:spPr>
          <a:xfrm>
            <a:off x="5345395" y="3798843"/>
            <a:ext cx="1585106" cy="322411"/>
          </a:xfrm>
          <a:prstGeom prst="rect">
            <a:avLst/>
          </a:prstGeom>
          <a:noFill/>
          <a:ln>
            <a:noFill/>
          </a:ln>
        </p:spPr>
        <p:txBody>
          <a:bodyPr anchorCtr="0" anchor="ctr" bIns="34275" lIns="68575" spcFirstLastPara="1" rIns="68575" wrap="square" tIns="34275">
            <a:normAutofit/>
          </a:bodyPr>
          <a:lstStyle>
            <a:lvl1pPr indent="-228600" lvl="0" marL="457200" algn="r">
              <a:lnSpc>
                <a:spcPct val="70000"/>
              </a:lnSpc>
              <a:spcBef>
                <a:spcPts val="800"/>
              </a:spcBef>
              <a:spcAft>
                <a:spcPts val="0"/>
              </a:spcAft>
              <a:buClr>
                <a:schemeClr val="dk2"/>
              </a:buClr>
              <a:buSzPts val="1500"/>
              <a:buNone/>
              <a:defRPr sz="15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5" name="Google Shape;175;p28"/>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6" name="Google Shape;176;p28"/>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1">
  <p:cSld name="Image Slide 1">
    <p:spTree>
      <p:nvGrpSpPr>
        <p:cNvPr id="178" name="Shape 178"/>
        <p:cNvGrpSpPr/>
        <p:nvPr/>
      </p:nvGrpSpPr>
      <p:grpSpPr>
        <a:xfrm>
          <a:off x="0" y="0"/>
          <a:ext cx="0" cy="0"/>
          <a:chOff x="0" y="0"/>
          <a:chExt cx="0" cy="0"/>
        </a:xfrm>
      </p:grpSpPr>
      <p:sp>
        <p:nvSpPr>
          <p:cNvPr id="179" name="Google Shape;179;p29"/>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80" name="Google Shape;180;p29"/>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81" name="Google Shape;181;p29"/>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2" name="Google Shape;182;p29"/>
          <p:cNvSpPr/>
          <p:nvPr>
            <p:ph idx="2" type="pic"/>
          </p:nvPr>
        </p:nvSpPr>
        <p:spPr>
          <a:xfrm>
            <a:off x="415529" y="1340015"/>
            <a:ext cx="3554015" cy="1532198"/>
          </a:xfrm>
          <a:prstGeom prst="rect">
            <a:avLst/>
          </a:prstGeom>
          <a:solidFill>
            <a:srgbClr val="BFBFBF"/>
          </a:solidFill>
          <a:ln>
            <a:noFill/>
          </a:ln>
        </p:spPr>
      </p:sp>
      <p:sp>
        <p:nvSpPr>
          <p:cNvPr id="183" name="Google Shape;183;p29"/>
          <p:cNvSpPr txBox="1"/>
          <p:nvPr>
            <p:ph idx="1" type="body"/>
          </p:nvPr>
        </p:nvSpPr>
        <p:spPr>
          <a:xfrm>
            <a:off x="4108011" y="1340015"/>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4" name="Google Shape;184;p29"/>
          <p:cNvSpPr txBox="1"/>
          <p:nvPr>
            <p:ph idx="3" type="body"/>
          </p:nvPr>
        </p:nvSpPr>
        <p:spPr>
          <a:xfrm>
            <a:off x="4106687" y="1921468"/>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5" name="Google Shape;185;p29"/>
          <p:cNvSpPr/>
          <p:nvPr>
            <p:ph idx="4" type="pic"/>
          </p:nvPr>
        </p:nvSpPr>
        <p:spPr>
          <a:xfrm>
            <a:off x="414205" y="2943086"/>
            <a:ext cx="3554015" cy="1532197"/>
          </a:xfrm>
          <a:prstGeom prst="rect">
            <a:avLst/>
          </a:prstGeom>
          <a:solidFill>
            <a:srgbClr val="BFBFBF"/>
          </a:solidFill>
          <a:ln>
            <a:noFill/>
          </a:ln>
        </p:spPr>
      </p:sp>
      <p:sp>
        <p:nvSpPr>
          <p:cNvPr id="186" name="Google Shape;186;p29"/>
          <p:cNvSpPr txBox="1"/>
          <p:nvPr>
            <p:ph idx="5" type="body"/>
          </p:nvPr>
        </p:nvSpPr>
        <p:spPr>
          <a:xfrm>
            <a:off x="4106687" y="2943086"/>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7" name="Google Shape;187;p29"/>
          <p:cNvSpPr txBox="1"/>
          <p:nvPr>
            <p:ph idx="6" type="body"/>
          </p:nvPr>
        </p:nvSpPr>
        <p:spPr>
          <a:xfrm>
            <a:off x="4105363" y="3524539"/>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8" name="Google Shape;188;p29"/>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9" name="Google Shape;189;p29"/>
          <p:cNvSpPr txBox="1"/>
          <p:nvPr>
            <p:ph idx="7"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0" name="Google Shape;190;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2">
  <p:cSld name="Image Slide 2">
    <p:spTree>
      <p:nvGrpSpPr>
        <p:cNvPr id="191" name="Shape 191"/>
        <p:cNvGrpSpPr/>
        <p:nvPr/>
      </p:nvGrpSpPr>
      <p:grpSpPr>
        <a:xfrm>
          <a:off x="0" y="0"/>
          <a:ext cx="0" cy="0"/>
          <a:chOff x="0" y="0"/>
          <a:chExt cx="0" cy="0"/>
        </a:xfrm>
      </p:grpSpPr>
      <p:sp>
        <p:nvSpPr>
          <p:cNvPr id="192" name="Google Shape;192;p30"/>
          <p:cNvSpPr/>
          <p:nvPr/>
        </p:nvSpPr>
        <p:spPr>
          <a:xfrm rot="5400000">
            <a:off x="6326" y="617699"/>
            <a:ext cx="892364" cy="73678"/>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93" name="Google Shape;193;p30"/>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94" name="Google Shape;194;p30"/>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5" name="Google Shape;195;p30"/>
          <p:cNvSpPr txBox="1"/>
          <p:nvPr>
            <p:ph idx="1" type="body"/>
          </p:nvPr>
        </p:nvSpPr>
        <p:spPr>
          <a:xfrm>
            <a:off x="490671" y="1340015"/>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6" name="Google Shape;196;p30"/>
          <p:cNvSpPr txBox="1"/>
          <p:nvPr>
            <p:ph idx="2" type="body"/>
          </p:nvPr>
        </p:nvSpPr>
        <p:spPr>
          <a:xfrm>
            <a:off x="489347" y="1921468"/>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7" name="Google Shape;197;p30"/>
          <p:cNvSpPr/>
          <p:nvPr>
            <p:ph idx="3" type="pic"/>
          </p:nvPr>
        </p:nvSpPr>
        <p:spPr>
          <a:xfrm>
            <a:off x="4711652" y="1340015"/>
            <a:ext cx="3554015" cy="1532198"/>
          </a:xfrm>
          <a:prstGeom prst="rect">
            <a:avLst/>
          </a:prstGeom>
          <a:solidFill>
            <a:srgbClr val="BFBFBF"/>
          </a:solidFill>
          <a:ln>
            <a:noFill/>
          </a:ln>
        </p:spPr>
      </p:sp>
      <p:sp>
        <p:nvSpPr>
          <p:cNvPr id="198" name="Google Shape;198;p30"/>
          <p:cNvSpPr txBox="1"/>
          <p:nvPr>
            <p:ph idx="4" type="body"/>
          </p:nvPr>
        </p:nvSpPr>
        <p:spPr>
          <a:xfrm>
            <a:off x="489347" y="2943086"/>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9" name="Google Shape;199;p30"/>
          <p:cNvSpPr txBox="1"/>
          <p:nvPr>
            <p:ph idx="5" type="body"/>
          </p:nvPr>
        </p:nvSpPr>
        <p:spPr>
          <a:xfrm>
            <a:off x="488024" y="3524539"/>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0" name="Google Shape;200;p30"/>
          <p:cNvSpPr/>
          <p:nvPr>
            <p:ph idx="6" type="pic"/>
          </p:nvPr>
        </p:nvSpPr>
        <p:spPr>
          <a:xfrm>
            <a:off x="4710329" y="2943086"/>
            <a:ext cx="3554015" cy="1532197"/>
          </a:xfrm>
          <a:prstGeom prst="rect">
            <a:avLst/>
          </a:prstGeom>
          <a:solidFill>
            <a:srgbClr val="BFBFBF"/>
          </a:solidFill>
          <a:ln>
            <a:noFill/>
          </a:ln>
        </p:spPr>
      </p:sp>
      <p:sp>
        <p:nvSpPr>
          <p:cNvPr id="201" name="Google Shape;201;p30"/>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2" name="Google Shape;202;p30"/>
          <p:cNvSpPr txBox="1"/>
          <p:nvPr>
            <p:ph idx="7"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3" name="Google Shape;203;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3">
  <p:cSld name="Image Slide 3">
    <p:spTree>
      <p:nvGrpSpPr>
        <p:cNvPr id="204" name="Shape 204"/>
        <p:cNvGrpSpPr/>
        <p:nvPr/>
      </p:nvGrpSpPr>
      <p:grpSpPr>
        <a:xfrm>
          <a:off x="0" y="0"/>
          <a:ext cx="0" cy="0"/>
          <a:chOff x="0" y="0"/>
          <a:chExt cx="0" cy="0"/>
        </a:xfrm>
      </p:grpSpPr>
      <p:pic>
        <p:nvPicPr>
          <p:cNvPr id="205" name="Google Shape;205;p31"/>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206" name="Google Shape;206;p31"/>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7" name="Google Shape;207;p31"/>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8" name="Google Shape;208;p31"/>
          <p:cNvSpPr/>
          <p:nvPr>
            <p:ph idx="2" type="pic"/>
          </p:nvPr>
        </p:nvSpPr>
        <p:spPr>
          <a:xfrm>
            <a:off x="415529" y="1340015"/>
            <a:ext cx="3554015" cy="3241650"/>
          </a:xfrm>
          <a:prstGeom prst="rect">
            <a:avLst/>
          </a:prstGeom>
          <a:solidFill>
            <a:srgbClr val="BFBFBF"/>
          </a:solidFill>
          <a:ln>
            <a:noFill/>
          </a:ln>
        </p:spPr>
      </p:sp>
      <p:sp>
        <p:nvSpPr>
          <p:cNvPr id="209" name="Google Shape;209;p31"/>
          <p:cNvSpPr txBox="1"/>
          <p:nvPr>
            <p:ph idx="1" type="body"/>
          </p:nvPr>
        </p:nvSpPr>
        <p:spPr>
          <a:xfrm>
            <a:off x="4108011" y="2037828"/>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0" name="Google Shape;210;p31"/>
          <p:cNvSpPr txBox="1"/>
          <p:nvPr>
            <p:ph idx="3" type="body"/>
          </p:nvPr>
        </p:nvSpPr>
        <p:spPr>
          <a:xfrm>
            <a:off x="4106687" y="2619280"/>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1" name="Google Shape;211;p31"/>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2" name="Google Shape;212;p31"/>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3" name="Google Shape;213;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4">
  <p:cSld name="Image Slide 4">
    <p:spTree>
      <p:nvGrpSpPr>
        <p:cNvPr id="214" name="Shape 214"/>
        <p:cNvGrpSpPr/>
        <p:nvPr/>
      </p:nvGrpSpPr>
      <p:grpSpPr>
        <a:xfrm>
          <a:off x="0" y="0"/>
          <a:ext cx="0" cy="0"/>
          <a:chOff x="0" y="0"/>
          <a:chExt cx="0" cy="0"/>
        </a:xfrm>
      </p:grpSpPr>
      <p:sp>
        <p:nvSpPr>
          <p:cNvPr id="215" name="Google Shape;215;p32"/>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16" name="Google Shape;216;p32"/>
          <p:cNvPicPr preferRelativeResize="0"/>
          <p:nvPr/>
        </p:nvPicPr>
        <p:blipFill rotWithShape="1">
          <a:blip r:embed="rId2">
            <a:alphaModFix/>
          </a:blip>
          <a:srcRect b="0" l="0" r="0" t="0"/>
          <a:stretch/>
        </p:blipFill>
        <p:spPr>
          <a:xfrm>
            <a:off x="8336529" y="208352"/>
            <a:ext cx="387174" cy="559251"/>
          </a:xfrm>
          <a:prstGeom prst="rect">
            <a:avLst/>
          </a:prstGeom>
          <a:noFill/>
          <a:ln>
            <a:noFill/>
          </a:ln>
        </p:spPr>
      </p:pic>
      <p:sp>
        <p:nvSpPr>
          <p:cNvPr id="217" name="Google Shape;217;p32"/>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8" name="Google Shape;218;p32"/>
          <p:cNvSpPr txBox="1"/>
          <p:nvPr>
            <p:ph idx="1" type="body"/>
          </p:nvPr>
        </p:nvSpPr>
        <p:spPr>
          <a:xfrm>
            <a:off x="489347" y="2037828"/>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9" name="Google Shape;219;p32"/>
          <p:cNvSpPr txBox="1"/>
          <p:nvPr>
            <p:ph idx="2" type="body"/>
          </p:nvPr>
        </p:nvSpPr>
        <p:spPr>
          <a:xfrm>
            <a:off x="488024" y="2619280"/>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0" name="Google Shape;220;p32"/>
          <p:cNvSpPr/>
          <p:nvPr>
            <p:ph idx="3" type="pic"/>
          </p:nvPr>
        </p:nvSpPr>
        <p:spPr>
          <a:xfrm>
            <a:off x="4712976" y="1340015"/>
            <a:ext cx="3554015" cy="3241650"/>
          </a:xfrm>
          <a:prstGeom prst="rect">
            <a:avLst/>
          </a:prstGeom>
          <a:solidFill>
            <a:srgbClr val="BFBFBF"/>
          </a:solidFill>
          <a:ln>
            <a:noFill/>
          </a:ln>
        </p:spPr>
      </p:sp>
      <p:sp>
        <p:nvSpPr>
          <p:cNvPr id="221" name="Google Shape;221;p32"/>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2" name="Google Shape;222;p32"/>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3" name="Google Shape;223;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5">
  <p:cSld name="Image Slide 5">
    <p:spTree>
      <p:nvGrpSpPr>
        <p:cNvPr id="224" name="Shape 224"/>
        <p:cNvGrpSpPr/>
        <p:nvPr/>
      </p:nvGrpSpPr>
      <p:grpSpPr>
        <a:xfrm>
          <a:off x="0" y="0"/>
          <a:ext cx="0" cy="0"/>
          <a:chOff x="0" y="0"/>
          <a:chExt cx="0" cy="0"/>
        </a:xfrm>
      </p:grpSpPr>
      <p:sp>
        <p:nvSpPr>
          <p:cNvPr id="225" name="Google Shape;225;p33"/>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6" name="Google Shape;226;p33"/>
          <p:cNvSpPr txBox="1"/>
          <p:nvPr>
            <p:ph idx="1" type="body"/>
          </p:nvPr>
        </p:nvSpPr>
        <p:spPr>
          <a:xfrm>
            <a:off x="490671" y="208352"/>
            <a:ext cx="7777643" cy="892365"/>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227" name="Google Shape;227;p33"/>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228" name="Google Shape;228;p33"/>
          <p:cNvSpPr/>
          <p:nvPr>
            <p:ph idx="2" type="pic"/>
          </p:nvPr>
        </p:nvSpPr>
        <p:spPr>
          <a:xfrm>
            <a:off x="488024" y="1183920"/>
            <a:ext cx="7778968" cy="2906440"/>
          </a:xfrm>
          <a:prstGeom prst="rect">
            <a:avLst/>
          </a:prstGeom>
          <a:solidFill>
            <a:srgbClr val="BFBFBF"/>
          </a:solidFill>
          <a:ln>
            <a:noFill/>
          </a:ln>
        </p:spPr>
      </p:sp>
      <p:sp>
        <p:nvSpPr>
          <p:cNvPr id="229" name="Google Shape;229;p33"/>
          <p:cNvSpPr txBox="1"/>
          <p:nvPr>
            <p:ph idx="3" type="body"/>
          </p:nvPr>
        </p:nvSpPr>
        <p:spPr>
          <a:xfrm>
            <a:off x="491017" y="4192755"/>
            <a:ext cx="7775974" cy="45944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0" name="Google Shape;230;p33"/>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33"/>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2" name="Google Shape;232;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6">
  <p:cSld name="Image Slide 6">
    <p:spTree>
      <p:nvGrpSpPr>
        <p:cNvPr id="233" name="Shape 233"/>
        <p:cNvGrpSpPr/>
        <p:nvPr/>
      </p:nvGrpSpPr>
      <p:grpSpPr>
        <a:xfrm>
          <a:off x="0" y="0"/>
          <a:ext cx="0" cy="0"/>
          <a:chOff x="0" y="0"/>
          <a:chExt cx="0" cy="0"/>
        </a:xfrm>
      </p:grpSpPr>
      <p:sp>
        <p:nvSpPr>
          <p:cNvPr id="234" name="Google Shape;234;p34"/>
          <p:cNvSpPr txBox="1"/>
          <p:nvPr>
            <p:ph idx="1" type="body"/>
          </p:nvPr>
        </p:nvSpPr>
        <p:spPr>
          <a:xfrm>
            <a:off x="5759328" y="1793384"/>
            <a:ext cx="3140925"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1"/>
              </a:buClr>
              <a:buSzPts val="2300"/>
              <a:buNone/>
              <a:defRPr sz="23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5" name="Google Shape;235;p34"/>
          <p:cNvSpPr txBox="1"/>
          <p:nvPr>
            <p:ph idx="2" type="body"/>
          </p:nvPr>
        </p:nvSpPr>
        <p:spPr>
          <a:xfrm>
            <a:off x="5758004" y="2374837"/>
            <a:ext cx="3140925"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6" name="Google Shape;236;p34"/>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7" name="Google Shape;237;p34"/>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8" name="Google Shape;238;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7">
  <p:cSld name="Image Slide 7">
    <p:spTree>
      <p:nvGrpSpPr>
        <p:cNvPr id="239" name="Shape 239"/>
        <p:cNvGrpSpPr/>
        <p:nvPr/>
      </p:nvGrpSpPr>
      <p:grpSpPr>
        <a:xfrm>
          <a:off x="0" y="0"/>
          <a:ext cx="0" cy="0"/>
          <a:chOff x="0" y="0"/>
          <a:chExt cx="0" cy="0"/>
        </a:xfrm>
      </p:grpSpPr>
      <p:pic>
        <p:nvPicPr>
          <p:cNvPr id="240" name="Google Shape;240;p35"/>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241" name="Google Shape;241;p35"/>
          <p:cNvSpPr txBox="1"/>
          <p:nvPr>
            <p:ph idx="1" type="body"/>
          </p:nvPr>
        </p:nvSpPr>
        <p:spPr>
          <a:xfrm>
            <a:off x="1686185" y="3052868"/>
            <a:ext cx="5771629" cy="573599"/>
          </a:xfrm>
          <a:prstGeom prst="rect">
            <a:avLst/>
          </a:prstGeom>
          <a:noFill/>
          <a:ln>
            <a:noFill/>
          </a:ln>
        </p:spPr>
        <p:txBody>
          <a:bodyPr anchorCtr="0" anchor="ctr" bIns="34275" lIns="68575" spcFirstLastPara="1" rIns="68575" wrap="square" tIns="34275">
            <a:normAutofit/>
          </a:bodyPr>
          <a:lstStyle>
            <a:lvl1pPr indent="-228600" lvl="0" marL="457200" algn="ctr">
              <a:lnSpc>
                <a:spcPct val="70000"/>
              </a:lnSpc>
              <a:spcBef>
                <a:spcPts val="800"/>
              </a:spcBef>
              <a:spcAft>
                <a:spcPts val="0"/>
              </a:spcAft>
              <a:buClr>
                <a:schemeClr val="lt1"/>
              </a:buClr>
              <a:buSzPts val="2300"/>
              <a:buNone/>
              <a:defRPr sz="23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2" name="Google Shape;242;p35"/>
          <p:cNvSpPr txBox="1"/>
          <p:nvPr>
            <p:ph idx="2" type="body"/>
          </p:nvPr>
        </p:nvSpPr>
        <p:spPr>
          <a:xfrm>
            <a:off x="1686185" y="3735050"/>
            <a:ext cx="5771629" cy="459441"/>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3" name="Google Shape;243;p35"/>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4" name="Google Shape;244;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Slide 1">
  <p:cSld name="Graph Slide 1">
    <p:spTree>
      <p:nvGrpSpPr>
        <p:cNvPr id="245" name="Shape 245"/>
        <p:cNvGrpSpPr/>
        <p:nvPr/>
      </p:nvGrpSpPr>
      <p:grpSpPr>
        <a:xfrm>
          <a:off x="0" y="0"/>
          <a:ext cx="0" cy="0"/>
          <a:chOff x="0" y="0"/>
          <a:chExt cx="0" cy="0"/>
        </a:xfrm>
      </p:grpSpPr>
      <p:sp>
        <p:nvSpPr>
          <p:cNvPr id="246" name="Google Shape;246;p36"/>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47" name="Google Shape;247;p36"/>
          <p:cNvPicPr preferRelativeResize="0"/>
          <p:nvPr/>
        </p:nvPicPr>
        <p:blipFill rotWithShape="1">
          <a:blip r:embed="rId2">
            <a:alphaModFix/>
          </a:blip>
          <a:srcRect b="0" l="0" r="0" t="0"/>
          <a:stretch/>
        </p:blipFill>
        <p:spPr>
          <a:xfrm>
            <a:off x="8336018" y="208353"/>
            <a:ext cx="387174" cy="559252"/>
          </a:xfrm>
          <a:prstGeom prst="rect">
            <a:avLst/>
          </a:prstGeom>
          <a:noFill/>
          <a:ln>
            <a:noFill/>
          </a:ln>
        </p:spPr>
      </p:pic>
      <p:sp>
        <p:nvSpPr>
          <p:cNvPr id="248" name="Google Shape;248;p36"/>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9" name="Google Shape;249;p36"/>
          <p:cNvSpPr/>
          <p:nvPr>
            <p:ph idx="2" type="chart"/>
          </p:nvPr>
        </p:nvSpPr>
        <p:spPr>
          <a:xfrm>
            <a:off x="1072754" y="1310879"/>
            <a:ext cx="6850856" cy="327064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50" name="Google Shape;250;p36"/>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1" name="Google Shape;251;p36"/>
          <p:cNvSpPr txBox="1"/>
          <p:nvPr>
            <p:ph idx="1"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2" name="Google Shape;252;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1">
  <p:cSld name="Thank You Slide 1">
    <p:spTree>
      <p:nvGrpSpPr>
        <p:cNvPr id="253" name="Shape 253"/>
        <p:cNvGrpSpPr/>
        <p:nvPr/>
      </p:nvGrpSpPr>
      <p:grpSpPr>
        <a:xfrm>
          <a:off x="0" y="0"/>
          <a:ext cx="0" cy="0"/>
          <a:chOff x="0" y="0"/>
          <a:chExt cx="0" cy="0"/>
        </a:xfrm>
      </p:grpSpPr>
      <p:pic>
        <p:nvPicPr>
          <p:cNvPr id="254" name="Google Shape;254;p37"/>
          <p:cNvPicPr preferRelativeResize="0"/>
          <p:nvPr/>
        </p:nvPicPr>
        <p:blipFill rotWithShape="1">
          <a:blip r:embed="rId2">
            <a:alphaModFix/>
          </a:blip>
          <a:srcRect b="0" l="0" r="0" t="0"/>
          <a:stretch/>
        </p:blipFill>
        <p:spPr>
          <a:xfrm>
            <a:off x="0" y="1339"/>
            <a:ext cx="9144000" cy="5140823"/>
          </a:xfrm>
          <a:prstGeom prst="rect">
            <a:avLst/>
          </a:prstGeom>
          <a:noFill/>
          <a:ln>
            <a:noFill/>
          </a:ln>
        </p:spPr>
      </p:pic>
      <p:sp>
        <p:nvSpPr>
          <p:cNvPr id="255" name="Google Shape;255;p37"/>
          <p:cNvSpPr txBox="1"/>
          <p:nvPr>
            <p:ph type="title"/>
          </p:nvPr>
        </p:nvSpPr>
        <p:spPr>
          <a:xfrm>
            <a:off x="1208024" y="617898"/>
            <a:ext cx="6735915" cy="830285"/>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6" name="Google Shape;256;p37"/>
          <p:cNvSpPr/>
          <p:nvPr/>
        </p:nvSpPr>
        <p:spPr>
          <a:xfrm>
            <a:off x="4091748" y="1448183"/>
            <a:ext cx="956662" cy="106467"/>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57" name="Google Shape;257;p37"/>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258" name="Google Shape;258;p37"/>
          <p:cNvSpPr txBox="1"/>
          <p:nvPr>
            <p:ph idx="1" type="body"/>
          </p:nvPr>
        </p:nvSpPr>
        <p:spPr>
          <a:xfrm>
            <a:off x="1208023" y="1746196"/>
            <a:ext cx="6735914" cy="1651108"/>
          </a:xfrm>
          <a:prstGeom prst="rect">
            <a:avLst/>
          </a:prstGeom>
          <a:noFill/>
          <a:ln>
            <a:noFill/>
          </a:ln>
        </p:spPr>
        <p:txBody>
          <a:bodyPr anchorCtr="0" anchor="ctr" bIns="34275" lIns="68575" spcFirstLastPara="1" rIns="68575" wrap="square" tIns="34275">
            <a:noAutofit/>
          </a:bodyPr>
          <a:lstStyle>
            <a:lvl1pPr indent="-228600" lvl="0" marL="457200" algn="ctr">
              <a:lnSpc>
                <a:spcPct val="15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9" name="Google Shape;259;p37"/>
          <p:cNvSpPr txBox="1"/>
          <p:nvPr>
            <p:ph idx="2" type="body"/>
          </p:nvPr>
        </p:nvSpPr>
        <p:spPr>
          <a:xfrm>
            <a:off x="1208023" y="3714124"/>
            <a:ext cx="6735914" cy="597589"/>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0" name="Google Shape;260;p37"/>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1" name="Google Shape;261;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2">
  <p:cSld name="Thank You Slide 2">
    <p:spTree>
      <p:nvGrpSpPr>
        <p:cNvPr id="262" name="Shape 262"/>
        <p:cNvGrpSpPr/>
        <p:nvPr/>
      </p:nvGrpSpPr>
      <p:grpSpPr>
        <a:xfrm>
          <a:off x="0" y="0"/>
          <a:ext cx="0" cy="0"/>
          <a:chOff x="0" y="0"/>
          <a:chExt cx="0" cy="0"/>
        </a:xfrm>
      </p:grpSpPr>
      <p:pic>
        <p:nvPicPr>
          <p:cNvPr id="263" name="Google Shape;263;p38"/>
          <p:cNvPicPr preferRelativeResize="0"/>
          <p:nvPr/>
        </p:nvPicPr>
        <p:blipFill rotWithShape="1">
          <a:blip r:embed="rId2">
            <a:alphaModFix/>
          </a:blip>
          <a:srcRect b="0" l="0" r="0" t="0"/>
          <a:stretch/>
        </p:blipFill>
        <p:spPr>
          <a:xfrm>
            <a:off x="1850" y="0"/>
            <a:ext cx="9140300" cy="5143500"/>
          </a:xfrm>
          <a:prstGeom prst="rect">
            <a:avLst/>
          </a:prstGeom>
          <a:noFill/>
          <a:ln>
            <a:noFill/>
          </a:ln>
        </p:spPr>
      </p:pic>
      <p:sp>
        <p:nvSpPr>
          <p:cNvPr id="264" name="Google Shape;264;p38"/>
          <p:cNvSpPr txBox="1"/>
          <p:nvPr>
            <p:ph type="title"/>
          </p:nvPr>
        </p:nvSpPr>
        <p:spPr>
          <a:xfrm>
            <a:off x="1208024" y="617898"/>
            <a:ext cx="6735915" cy="830285"/>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5" name="Google Shape;265;p38"/>
          <p:cNvSpPr/>
          <p:nvPr/>
        </p:nvSpPr>
        <p:spPr>
          <a:xfrm>
            <a:off x="4091748" y="1448183"/>
            <a:ext cx="956662" cy="106467"/>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66" name="Google Shape;266;p38"/>
          <p:cNvPicPr preferRelativeResize="0"/>
          <p:nvPr/>
        </p:nvPicPr>
        <p:blipFill rotWithShape="1">
          <a:blip r:embed="rId3">
            <a:alphaModFix/>
          </a:blip>
          <a:srcRect b="0" l="0" r="0" t="0"/>
          <a:stretch/>
        </p:blipFill>
        <p:spPr>
          <a:xfrm>
            <a:off x="8323706" y="208353"/>
            <a:ext cx="396431" cy="573598"/>
          </a:xfrm>
          <a:prstGeom prst="rect">
            <a:avLst/>
          </a:prstGeom>
          <a:noFill/>
          <a:ln>
            <a:noFill/>
          </a:ln>
        </p:spPr>
      </p:pic>
      <p:sp>
        <p:nvSpPr>
          <p:cNvPr id="267" name="Google Shape;267;p38"/>
          <p:cNvSpPr txBox="1"/>
          <p:nvPr>
            <p:ph idx="1" type="body"/>
          </p:nvPr>
        </p:nvSpPr>
        <p:spPr>
          <a:xfrm>
            <a:off x="1208023" y="1746196"/>
            <a:ext cx="6735914" cy="1651108"/>
          </a:xfrm>
          <a:prstGeom prst="rect">
            <a:avLst/>
          </a:prstGeom>
          <a:noFill/>
          <a:ln>
            <a:noFill/>
          </a:ln>
        </p:spPr>
        <p:txBody>
          <a:bodyPr anchorCtr="0" anchor="ctr" bIns="34275" lIns="68575" spcFirstLastPara="1" rIns="68575" wrap="square" tIns="34275">
            <a:noAutofit/>
          </a:bodyPr>
          <a:lstStyle>
            <a:lvl1pPr indent="-228600" lvl="0" marL="457200" algn="ctr">
              <a:lnSpc>
                <a:spcPct val="15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8" name="Google Shape;268;p38"/>
          <p:cNvSpPr txBox="1"/>
          <p:nvPr>
            <p:ph idx="2" type="body"/>
          </p:nvPr>
        </p:nvSpPr>
        <p:spPr>
          <a:xfrm>
            <a:off x="1208023" y="3714124"/>
            <a:ext cx="6735914" cy="597589"/>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9" name="Google Shape;269;p38"/>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0" name="Google Shape;270;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1">
  <p:cSld name="Closing Art 1">
    <p:spTree>
      <p:nvGrpSpPr>
        <p:cNvPr id="271" name="Shape 271"/>
        <p:cNvGrpSpPr/>
        <p:nvPr/>
      </p:nvGrpSpPr>
      <p:grpSpPr>
        <a:xfrm>
          <a:off x="0" y="0"/>
          <a:ext cx="0" cy="0"/>
          <a:chOff x="0" y="0"/>
          <a:chExt cx="0" cy="0"/>
        </a:xfrm>
      </p:grpSpPr>
      <p:pic>
        <p:nvPicPr>
          <p:cNvPr id="272" name="Google Shape;272;p39"/>
          <p:cNvPicPr preferRelativeResize="0"/>
          <p:nvPr/>
        </p:nvPicPr>
        <p:blipFill rotWithShape="1">
          <a:blip r:embed="rId2">
            <a:alphaModFix/>
          </a:blip>
          <a:srcRect b="0" l="0" r="0" t="0"/>
          <a:stretch/>
        </p:blipFill>
        <p:spPr>
          <a:xfrm>
            <a:off x="0" y="1339"/>
            <a:ext cx="9144000" cy="5140823"/>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2">
  <p:cSld name="Closing Art 2">
    <p:spTree>
      <p:nvGrpSpPr>
        <p:cNvPr id="273" name="Shape 273"/>
        <p:cNvGrpSpPr/>
        <p:nvPr/>
      </p:nvGrpSpPr>
      <p:grpSpPr>
        <a:xfrm>
          <a:off x="0" y="0"/>
          <a:ext cx="0" cy="0"/>
          <a:chOff x="0" y="0"/>
          <a:chExt cx="0" cy="0"/>
        </a:xfrm>
      </p:grpSpPr>
      <p:pic>
        <p:nvPicPr>
          <p:cNvPr id="274" name="Google Shape;274;p40"/>
          <p:cNvPicPr preferRelativeResize="0"/>
          <p:nvPr/>
        </p:nvPicPr>
        <p:blipFill rotWithShape="1">
          <a:blip r:embed="rId2">
            <a:alphaModFix/>
          </a:blip>
          <a:srcRect b="0" l="0" r="0" t="0"/>
          <a:stretch/>
        </p:blipFill>
        <p:spPr>
          <a:xfrm>
            <a:off x="1850" y="0"/>
            <a:ext cx="9140300" cy="51435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3">
  <p:cSld name="Closing Art 3">
    <p:spTree>
      <p:nvGrpSpPr>
        <p:cNvPr id="275" name="Shape 275"/>
        <p:cNvGrpSpPr/>
        <p:nvPr/>
      </p:nvGrpSpPr>
      <p:grpSpPr>
        <a:xfrm>
          <a:off x="0" y="0"/>
          <a:ext cx="0" cy="0"/>
          <a:chOff x="0" y="0"/>
          <a:chExt cx="0" cy="0"/>
        </a:xfrm>
      </p:grpSpPr>
      <p:pic>
        <p:nvPicPr>
          <p:cNvPr id="276" name="Google Shape;276;p41"/>
          <p:cNvPicPr preferRelativeResize="0"/>
          <p:nvPr/>
        </p:nvPicPr>
        <p:blipFill rotWithShape="1">
          <a:blip r:embed="rId2">
            <a:alphaModFix/>
          </a:blip>
          <a:srcRect b="0" l="0" r="0" t="0"/>
          <a:stretch/>
        </p:blipFill>
        <p:spPr>
          <a:xfrm>
            <a:off x="1850" y="521"/>
            <a:ext cx="9142150" cy="514245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4">
  <p:cSld name="Closing Art 4">
    <p:spTree>
      <p:nvGrpSpPr>
        <p:cNvPr id="277" name="Shape 277"/>
        <p:cNvGrpSpPr/>
        <p:nvPr/>
      </p:nvGrpSpPr>
      <p:grpSpPr>
        <a:xfrm>
          <a:off x="0" y="0"/>
          <a:ext cx="0" cy="0"/>
          <a:chOff x="0" y="0"/>
          <a:chExt cx="0" cy="0"/>
        </a:xfrm>
      </p:grpSpPr>
      <p:pic>
        <p:nvPicPr>
          <p:cNvPr id="278" name="Google Shape;278;p42"/>
          <p:cNvPicPr preferRelativeResize="0"/>
          <p:nvPr/>
        </p:nvPicPr>
        <p:blipFill rotWithShape="1">
          <a:blip r:embed="rId2">
            <a:alphaModFix/>
          </a:blip>
          <a:srcRect b="0" l="0" r="0" t="0"/>
          <a:stretch/>
        </p:blipFill>
        <p:spPr>
          <a:xfrm>
            <a:off x="4229" y="2379"/>
            <a:ext cx="9135541" cy="513874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32.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hyperlink" Target="https://data.cityofchicago.org/Public-Safety/Crimes-2001-to-Present/ijzp-q8t2/about_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hyperlink" Target="https://data.cityofchicago.org/Public-Safety/Crimes-2001-to-Present/ijzp-q8t2" TargetMode="External"/><Relationship Id="rId4" Type="http://schemas.openxmlformats.org/officeDocument/2006/relationships/hyperlink" Target="https://gist.github.com/shivaas/4758439" TargetMode="External"/><Relationship Id="rId5" Type="http://schemas.openxmlformats.org/officeDocument/2006/relationships/hyperlink" Target="https://www.ncdc.noaa.gov/cdo-web/datase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0" y="1622659"/>
            <a:ext cx="9142148" cy="1210865"/>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lt1"/>
              </a:buClr>
              <a:buSzPts val="4500"/>
              <a:buFont typeface="Arial"/>
              <a:buNone/>
            </a:pPr>
            <a:r>
              <a:rPr lang="en"/>
              <a:t>Chicago Type of Crime</a:t>
            </a:r>
            <a:endParaRPr/>
          </a:p>
        </p:txBody>
      </p:sp>
      <p:sp>
        <p:nvSpPr>
          <p:cNvPr id="285" name="Google Shape;285;p43"/>
          <p:cNvSpPr txBox="1"/>
          <p:nvPr>
            <p:ph idx="1" type="body"/>
          </p:nvPr>
        </p:nvSpPr>
        <p:spPr>
          <a:xfrm>
            <a:off x="1853" y="2771026"/>
            <a:ext cx="9142148" cy="590885"/>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lt1"/>
              </a:buClr>
              <a:buSzPts val="2700"/>
              <a:buNone/>
            </a:pPr>
            <a:r>
              <a:rPr lang="en"/>
              <a:t>CS 547 Deep </a:t>
            </a:r>
            <a:r>
              <a:rPr lang="en"/>
              <a:t>Dive Project</a:t>
            </a:r>
            <a:endParaRPr/>
          </a:p>
        </p:txBody>
      </p:sp>
      <p:sp>
        <p:nvSpPr>
          <p:cNvPr id="286" name="Google Shape;286;p43"/>
          <p:cNvSpPr txBox="1"/>
          <p:nvPr>
            <p:ph idx="2" type="body"/>
          </p:nvPr>
        </p:nvSpPr>
        <p:spPr>
          <a:xfrm>
            <a:off x="0" y="3361900"/>
            <a:ext cx="9142200" cy="5910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lt1"/>
              </a:buClr>
              <a:buSzPts val="2700"/>
              <a:buNone/>
            </a:pPr>
            <a:r>
              <a:rPr lang="en"/>
              <a:t>Group 8</a:t>
            </a:r>
            <a:endParaRPr/>
          </a:p>
        </p:txBody>
      </p:sp>
      <p:sp>
        <p:nvSpPr>
          <p:cNvPr id="287" name="Google Shape;287;p43"/>
          <p:cNvSpPr txBox="1"/>
          <p:nvPr>
            <p:ph idx="2" type="body"/>
          </p:nvPr>
        </p:nvSpPr>
        <p:spPr>
          <a:xfrm>
            <a:off x="1825" y="3952901"/>
            <a:ext cx="9142200" cy="591000"/>
          </a:xfrm>
          <a:prstGeom prst="rect">
            <a:avLst/>
          </a:prstGeom>
          <a:noFill/>
          <a:ln>
            <a:noFill/>
          </a:ln>
        </p:spPr>
        <p:txBody>
          <a:bodyPr anchorCtr="0" anchor="t" bIns="34275" lIns="68575" spcFirstLastPara="1" rIns="68575" wrap="square" tIns="34275">
            <a:noAutofit/>
          </a:bodyPr>
          <a:lstStyle/>
          <a:p>
            <a:pPr indent="0" lvl="0" marL="0" rtl="0" algn="ctr">
              <a:lnSpc>
                <a:spcPct val="115000"/>
              </a:lnSpc>
              <a:spcBef>
                <a:spcPts val="0"/>
              </a:spcBef>
              <a:spcAft>
                <a:spcPts val="0"/>
              </a:spcAft>
              <a:buClr>
                <a:schemeClr val="dk1"/>
              </a:buClr>
              <a:buSzPts val="1100"/>
              <a:buFont typeface="Arial"/>
              <a:buNone/>
            </a:pPr>
            <a:r>
              <a:rPr lang="en" sz="2100"/>
              <a:t>Chongbin Yao, Hongxiao Chen, Vincent Lyu, Wendi Zhao</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1220650" y="1374450"/>
            <a:ext cx="7103100" cy="13281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lt1"/>
              </a:buClr>
              <a:buSzPct val="100000"/>
              <a:buFont typeface="Arial"/>
              <a:buNone/>
            </a:pPr>
            <a:r>
              <a:rPr lang="en"/>
              <a:t>Model Design &amp; Training</a:t>
            </a:r>
            <a:endParaRPr/>
          </a:p>
        </p:txBody>
      </p:sp>
      <p:sp>
        <p:nvSpPr>
          <p:cNvPr id="372" name="Google Shape;372;p52"/>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1800"/>
              <a:buNone/>
            </a:pPr>
            <a:r>
              <a:rPr lang="en"/>
              <a:t>Hongxiao Chen</a:t>
            </a:r>
            <a:endParaRPr/>
          </a:p>
          <a:p>
            <a:pPr indent="0" lvl="0" marL="0" rtl="0" algn="l">
              <a:lnSpc>
                <a:spcPct val="90000"/>
              </a:lnSpc>
              <a:spcBef>
                <a:spcPts val="0"/>
              </a:spcBef>
              <a:spcAft>
                <a:spcPts val="0"/>
              </a:spcAft>
              <a:buClr>
                <a:schemeClr val="lt1"/>
              </a:buClr>
              <a:buSzPts val="1800"/>
              <a:buNone/>
            </a:pPr>
            <a:r>
              <a:rPr lang="en"/>
              <a:t>Vincent Lyu</a:t>
            </a:r>
            <a:endParaRPr/>
          </a:p>
        </p:txBody>
      </p:sp>
      <p:sp>
        <p:nvSpPr>
          <p:cNvPr id="373" name="Google Shape;373;p52"/>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374" name="Google Shape;374;p5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a:t>Model Design</a:t>
            </a:r>
            <a:endParaRPr/>
          </a:p>
        </p:txBody>
      </p:sp>
      <p:sp>
        <p:nvSpPr>
          <p:cNvPr id="381" name="Google Shape;381;p53"/>
          <p:cNvSpPr txBox="1"/>
          <p:nvPr>
            <p:ph idx="1" type="body"/>
          </p:nvPr>
        </p:nvSpPr>
        <p:spPr>
          <a:xfrm>
            <a:off x="489350" y="1346810"/>
            <a:ext cx="7777500" cy="425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2"/>
              </a:buClr>
              <a:buSzPts val="1500"/>
              <a:buNone/>
            </a:pPr>
            <a:r>
              <a:rPr lang="en" sz="1800"/>
              <a:t>Try </a:t>
            </a:r>
            <a:r>
              <a:rPr lang="en" sz="1800"/>
              <a:t>Logistic Regression as baseline model, poor performance due to class imbalance.</a:t>
            </a:r>
            <a:endParaRPr sz="1800"/>
          </a:p>
        </p:txBody>
      </p:sp>
      <p:sp>
        <p:nvSpPr>
          <p:cNvPr id="382" name="Google Shape;382;p53"/>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rPr lang="en"/>
              <a:t>Hongxiao Chen</a:t>
            </a:r>
            <a:endParaRPr/>
          </a:p>
        </p:txBody>
      </p:sp>
      <p:sp>
        <p:nvSpPr>
          <p:cNvPr id="383" name="Google Shape;383;p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84" name="Google Shape;384;p53"/>
          <p:cNvPicPr preferRelativeResize="0"/>
          <p:nvPr/>
        </p:nvPicPr>
        <p:blipFill>
          <a:blip r:embed="rId3">
            <a:alphaModFix/>
          </a:blip>
          <a:stretch>
            <a:fillRect/>
          </a:stretch>
        </p:blipFill>
        <p:spPr>
          <a:xfrm>
            <a:off x="1891088" y="1662774"/>
            <a:ext cx="5361824" cy="2866995"/>
          </a:xfrm>
          <a:prstGeom prst="rect">
            <a:avLst/>
          </a:prstGeom>
          <a:noFill/>
          <a:ln>
            <a:noFill/>
          </a:ln>
        </p:spPr>
      </p:pic>
      <p:sp>
        <p:nvSpPr>
          <p:cNvPr id="385" name="Google Shape;385;p53"/>
          <p:cNvSpPr/>
          <p:nvPr/>
        </p:nvSpPr>
        <p:spPr>
          <a:xfrm>
            <a:off x="7079075" y="1772200"/>
            <a:ext cx="1285800" cy="53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53"/>
          <p:cNvPicPr preferRelativeResize="0"/>
          <p:nvPr/>
        </p:nvPicPr>
        <p:blipFill>
          <a:blip r:embed="rId4">
            <a:alphaModFix/>
          </a:blip>
          <a:stretch>
            <a:fillRect/>
          </a:stretch>
        </p:blipFill>
        <p:spPr>
          <a:xfrm>
            <a:off x="7389700" y="2381260"/>
            <a:ext cx="1409700"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Model Design</a:t>
            </a:r>
            <a:endParaRPr/>
          </a:p>
        </p:txBody>
      </p:sp>
      <p:sp>
        <p:nvSpPr>
          <p:cNvPr id="392" name="Google Shape;392;p54"/>
          <p:cNvSpPr txBox="1"/>
          <p:nvPr>
            <p:ph idx="1" type="body"/>
          </p:nvPr>
        </p:nvSpPr>
        <p:spPr>
          <a:xfrm>
            <a:off x="489350" y="1346800"/>
            <a:ext cx="4698900" cy="3090300"/>
          </a:xfrm>
          <a:prstGeom prst="rect">
            <a:avLst/>
          </a:prstGeom>
        </p:spPr>
        <p:txBody>
          <a:bodyPr anchorCtr="0" anchor="t" bIns="34275" lIns="68575" spcFirstLastPara="1" rIns="68575" wrap="square" tIns="34275">
            <a:normAutofit/>
          </a:bodyPr>
          <a:lstStyle/>
          <a:p>
            <a:pPr indent="-342900" lvl="0" marL="457200" rtl="0" algn="l">
              <a:spcBef>
                <a:spcPts val="800"/>
              </a:spcBef>
              <a:spcAft>
                <a:spcPts val="0"/>
              </a:spcAft>
              <a:buSzPts val="1800"/>
              <a:buChar char="●"/>
            </a:pPr>
            <a:r>
              <a:rPr lang="en" sz="1800"/>
              <a:t>To incorporate temporal data, we decide to use LSTM (</a:t>
            </a:r>
            <a:r>
              <a:rPr lang="en" sz="1800">
                <a:solidFill>
                  <a:srgbClr val="1F1F1F"/>
                </a:solidFill>
              </a:rPr>
              <a:t>Long short-term memory</a:t>
            </a:r>
            <a:r>
              <a:rPr lang="en" sz="1800"/>
              <a:t>)</a:t>
            </a:r>
            <a:endParaRPr sz="1800"/>
          </a:p>
          <a:p>
            <a:pPr indent="-342900" lvl="1" marL="914400" rtl="0" algn="l">
              <a:spcBef>
                <a:spcPts val="0"/>
              </a:spcBef>
              <a:spcAft>
                <a:spcPts val="0"/>
              </a:spcAft>
              <a:buSzPts val="1800"/>
              <a:buChar char="○"/>
            </a:pPr>
            <a:r>
              <a:rPr lang="en"/>
              <a:t>Input: Sequence of previous 24 crimes </a:t>
            </a:r>
            <a:endParaRPr/>
          </a:p>
          <a:p>
            <a:pPr indent="-317500" lvl="1" marL="914400" rtl="0" algn="l">
              <a:spcBef>
                <a:spcPts val="0"/>
              </a:spcBef>
              <a:spcAft>
                <a:spcPts val="0"/>
              </a:spcAft>
              <a:buSzPts val="1400"/>
              <a:buChar char="○"/>
            </a:pPr>
            <a:r>
              <a:rPr lang="en"/>
              <a:t>Hidden: LSTM layers to capture temporal dependencies.</a:t>
            </a:r>
            <a:endParaRPr/>
          </a:p>
          <a:p>
            <a:pPr indent="-317500" lvl="1" marL="914400" rtl="0" algn="l">
              <a:spcBef>
                <a:spcPts val="0"/>
              </a:spcBef>
              <a:spcAft>
                <a:spcPts val="0"/>
              </a:spcAft>
              <a:buSzPts val="1400"/>
              <a:buChar char="○"/>
            </a:pPr>
            <a:r>
              <a:rPr lang="en"/>
              <a:t>Dropout and batch normalization enhance generalization to unseen data.</a:t>
            </a:r>
            <a:endParaRPr/>
          </a:p>
          <a:p>
            <a:pPr indent="-317500" lvl="1" marL="914400" rtl="0" algn="l">
              <a:spcBef>
                <a:spcPts val="0"/>
              </a:spcBef>
              <a:spcAft>
                <a:spcPts val="0"/>
              </a:spcAft>
              <a:buSzPts val="1400"/>
              <a:buChar char="○"/>
            </a:pPr>
            <a:r>
              <a:rPr lang="en"/>
              <a:t>Output: Predict the type of crime (e.g., theft or robbery)</a:t>
            </a:r>
            <a:endParaRPr/>
          </a:p>
        </p:txBody>
      </p:sp>
      <p:sp>
        <p:nvSpPr>
          <p:cNvPr id="393" name="Google Shape;393;p54"/>
          <p:cNvSpPr txBox="1"/>
          <p:nvPr>
            <p:ph idx="2"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lang="en"/>
              <a:t>Hongxiao Chen</a:t>
            </a:r>
            <a:endParaRPr/>
          </a:p>
        </p:txBody>
      </p:sp>
      <p:pic>
        <p:nvPicPr>
          <p:cNvPr id="394" name="Google Shape;394;p54"/>
          <p:cNvPicPr preferRelativeResize="0"/>
          <p:nvPr/>
        </p:nvPicPr>
        <p:blipFill rotWithShape="1">
          <a:blip r:embed="rId3">
            <a:alphaModFix/>
          </a:blip>
          <a:srcRect b="13718" l="0" r="0" t="0"/>
          <a:stretch/>
        </p:blipFill>
        <p:spPr>
          <a:xfrm>
            <a:off x="5065149" y="1698812"/>
            <a:ext cx="3940400" cy="2386276"/>
          </a:xfrm>
          <a:prstGeom prst="rect">
            <a:avLst/>
          </a:prstGeom>
          <a:noFill/>
          <a:ln>
            <a:noFill/>
          </a:ln>
        </p:spPr>
      </p:pic>
      <p:sp>
        <p:nvSpPr>
          <p:cNvPr id="395" name="Google Shape;395;p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5"/>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a:t>Model Design - Optimizer Choice</a:t>
            </a:r>
            <a:endParaRPr/>
          </a:p>
        </p:txBody>
      </p:sp>
      <p:sp>
        <p:nvSpPr>
          <p:cNvPr id="402" name="Google Shape;402;p55"/>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rPr lang="en"/>
              <a:t>Vincent Lyu</a:t>
            </a:r>
            <a:endParaRPr/>
          </a:p>
        </p:txBody>
      </p:sp>
      <p:sp>
        <p:nvSpPr>
          <p:cNvPr id="403" name="Google Shape;403;p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55"/>
          <p:cNvSpPr txBox="1"/>
          <p:nvPr>
            <p:ph idx="1" type="body"/>
          </p:nvPr>
        </p:nvSpPr>
        <p:spPr>
          <a:xfrm>
            <a:off x="489350" y="1346800"/>
            <a:ext cx="4424700" cy="3090300"/>
          </a:xfrm>
          <a:prstGeom prst="rect">
            <a:avLst/>
          </a:prstGeom>
          <a:noFill/>
          <a:ln>
            <a:noFill/>
          </a:ln>
        </p:spPr>
        <p:txBody>
          <a:bodyPr anchorCtr="0" anchor="t" bIns="34275" lIns="68575" spcFirstLastPara="1" rIns="68575" wrap="square" tIns="34275">
            <a:normAutofit/>
          </a:bodyPr>
          <a:lstStyle/>
          <a:p>
            <a:pPr indent="-342900" lvl="0" marL="457200" rtl="0" algn="l">
              <a:lnSpc>
                <a:spcPct val="90000"/>
              </a:lnSpc>
              <a:spcBef>
                <a:spcPts val="0"/>
              </a:spcBef>
              <a:spcAft>
                <a:spcPts val="0"/>
              </a:spcAft>
              <a:buSzPts val="1800"/>
              <a:buChar char="●"/>
            </a:pPr>
            <a:r>
              <a:rPr lang="en" sz="1800"/>
              <a:t>Optimizers Evaluated</a:t>
            </a:r>
            <a:endParaRPr sz="1800"/>
          </a:p>
          <a:p>
            <a:pPr indent="-342900" lvl="1" marL="914400" rtl="0" algn="l">
              <a:lnSpc>
                <a:spcPct val="90000"/>
              </a:lnSpc>
              <a:spcBef>
                <a:spcPts val="0"/>
              </a:spcBef>
              <a:spcAft>
                <a:spcPts val="0"/>
              </a:spcAft>
              <a:buSzPts val="1800"/>
              <a:buChar char="○"/>
            </a:pPr>
            <a:r>
              <a:rPr lang="en"/>
              <a:t>Adam, SGD, and RMSprop</a:t>
            </a:r>
            <a:endParaRPr/>
          </a:p>
          <a:p>
            <a:pPr indent="-342900" lvl="0" marL="457200" rtl="0" algn="l">
              <a:lnSpc>
                <a:spcPct val="90000"/>
              </a:lnSpc>
              <a:spcBef>
                <a:spcPts val="0"/>
              </a:spcBef>
              <a:spcAft>
                <a:spcPts val="0"/>
              </a:spcAft>
              <a:buSzPts val="1800"/>
              <a:buChar char="●"/>
            </a:pPr>
            <a:r>
              <a:rPr lang="en" sz="1800"/>
              <a:t>Accuracy, Loss, Training Time</a:t>
            </a:r>
            <a:endParaRPr sz="1800"/>
          </a:p>
          <a:p>
            <a:pPr indent="-342900" lvl="1" marL="914400" rtl="0" algn="l">
              <a:lnSpc>
                <a:spcPct val="90000"/>
              </a:lnSpc>
              <a:spcBef>
                <a:spcPts val="0"/>
              </a:spcBef>
              <a:spcAft>
                <a:spcPts val="0"/>
              </a:spcAft>
              <a:buSzPts val="1800"/>
              <a:buChar char="○"/>
            </a:pPr>
            <a:r>
              <a:rPr b="1" lang="en"/>
              <a:t>Adam</a:t>
            </a:r>
            <a:r>
              <a:rPr lang="en"/>
              <a:t>: best accuracy </a:t>
            </a:r>
            <a:endParaRPr/>
          </a:p>
          <a:p>
            <a:pPr indent="-342900" lvl="1" marL="914400" rtl="0" algn="l">
              <a:lnSpc>
                <a:spcPct val="90000"/>
              </a:lnSpc>
              <a:spcBef>
                <a:spcPts val="0"/>
              </a:spcBef>
              <a:spcAft>
                <a:spcPts val="0"/>
              </a:spcAft>
              <a:buSzPts val="1800"/>
              <a:buChar char="○"/>
            </a:pPr>
            <a:r>
              <a:rPr b="1" lang="en"/>
              <a:t>Adam</a:t>
            </a:r>
            <a:r>
              <a:rPr lang="en"/>
              <a:t> and </a:t>
            </a:r>
            <a:r>
              <a:rPr b="1" lang="en"/>
              <a:t>RMSprop</a:t>
            </a:r>
            <a:r>
              <a:rPr lang="en"/>
              <a:t>: Significant reduction in loss, while SGD struggled to converge.</a:t>
            </a:r>
            <a:endParaRPr/>
          </a:p>
          <a:p>
            <a:pPr indent="-342900" lvl="1" marL="914400" rtl="0" algn="l">
              <a:lnSpc>
                <a:spcPct val="90000"/>
              </a:lnSpc>
              <a:spcBef>
                <a:spcPts val="0"/>
              </a:spcBef>
              <a:spcAft>
                <a:spcPts val="0"/>
              </a:spcAft>
              <a:buSzPts val="1800"/>
              <a:buChar char="○"/>
            </a:pPr>
            <a:r>
              <a:rPr b="1" lang="en"/>
              <a:t>SGD</a:t>
            </a:r>
            <a:r>
              <a:rPr lang="en"/>
              <a:t> was the fastest, </a:t>
            </a:r>
            <a:r>
              <a:rPr b="1" lang="en"/>
              <a:t>Adam</a:t>
            </a:r>
            <a:r>
              <a:rPr lang="en"/>
              <a:t> provided the best balance between speed and performance.</a:t>
            </a:r>
            <a:endParaRPr/>
          </a:p>
          <a:p>
            <a:pPr indent="-342900" lvl="0" marL="457200" rtl="0" algn="l">
              <a:lnSpc>
                <a:spcPct val="90000"/>
              </a:lnSpc>
              <a:spcBef>
                <a:spcPts val="0"/>
              </a:spcBef>
              <a:spcAft>
                <a:spcPts val="0"/>
              </a:spcAft>
              <a:buSzPts val="1800"/>
              <a:buChar char="●"/>
            </a:pPr>
            <a:r>
              <a:rPr lang="en" sz="1800"/>
              <a:t>Overall Choice: </a:t>
            </a:r>
            <a:r>
              <a:rPr b="1" lang="en" sz="1800"/>
              <a:t>Adam</a:t>
            </a:r>
            <a:endParaRPr b="1" sz="1800"/>
          </a:p>
        </p:txBody>
      </p:sp>
      <p:pic>
        <p:nvPicPr>
          <p:cNvPr id="405" name="Google Shape;405;p55"/>
          <p:cNvPicPr preferRelativeResize="0"/>
          <p:nvPr/>
        </p:nvPicPr>
        <p:blipFill>
          <a:blip r:embed="rId3">
            <a:alphaModFix/>
          </a:blip>
          <a:stretch>
            <a:fillRect/>
          </a:stretch>
        </p:blipFill>
        <p:spPr>
          <a:xfrm>
            <a:off x="6914575" y="1450312"/>
            <a:ext cx="1742550" cy="1398350"/>
          </a:xfrm>
          <a:prstGeom prst="rect">
            <a:avLst/>
          </a:prstGeom>
          <a:noFill/>
          <a:ln>
            <a:noFill/>
          </a:ln>
        </p:spPr>
      </p:pic>
      <p:pic>
        <p:nvPicPr>
          <p:cNvPr id="406" name="Google Shape;406;p55"/>
          <p:cNvPicPr preferRelativeResize="0"/>
          <p:nvPr/>
        </p:nvPicPr>
        <p:blipFill>
          <a:blip r:embed="rId4">
            <a:alphaModFix/>
          </a:blip>
          <a:stretch>
            <a:fillRect/>
          </a:stretch>
        </p:blipFill>
        <p:spPr>
          <a:xfrm>
            <a:off x="4914054" y="1346798"/>
            <a:ext cx="2000525" cy="1605375"/>
          </a:xfrm>
          <a:prstGeom prst="rect">
            <a:avLst/>
          </a:prstGeom>
          <a:noFill/>
          <a:ln>
            <a:noFill/>
          </a:ln>
        </p:spPr>
      </p:pic>
      <p:pic>
        <p:nvPicPr>
          <p:cNvPr id="407" name="Google Shape;407;p55"/>
          <p:cNvPicPr preferRelativeResize="0"/>
          <p:nvPr/>
        </p:nvPicPr>
        <p:blipFill>
          <a:blip r:embed="rId5">
            <a:alphaModFix/>
          </a:blip>
          <a:stretch>
            <a:fillRect/>
          </a:stretch>
        </p:blipFill>
        <p:spPr>
          <a:xfrm>
            <a:off x="5809303" y="2841584"/>
            <a:ext cx="2199025" cy="17803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6"/>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a:t>Model Insight - </a:t>
            </a:r>
            <a:r>
              <a:rPr lang="en"/>
              <a:t>What Drives Crime?</a:t>
            </a:r>
            <a:endParaRPr/>
          </a:p>
        </p:txBody>
      </p:sp>
      <p:sp>
        <p:nvSpPr>
          <p:cNvPr id="414" name="Google Shape;414;p56"/>
          <p:cNvSpPr txBox="1"/>
          <p:nvPr>
            <p:ph idx="1" type="body"/>
          </p:nvPr>
        </p:nvSpPr>
        <p:spPr>
          <a:xfrm>
            <a:off x="489347" y="1346812"/>
            <a:ext cx="7777500" cy="3090300"/>
          </a:xfrm>
          <a:prstGeom prst="rect">
            <a:avLst/>
          </a:prstGeom>
          <a:noFill/>
          <a:ln>
            <a:noFill/>
          </a:ln>
        </p:spPr>
        <p:txBody>
          <a:bodyPr anchorCtr="0" anchor="t" bIns="34275" lIns="68575" spcFirstLastPara="1" rIns="68575" wrap="square" tIns="34275">
            <a:normAutofit/>
          </a:bodyPr>
          <a:lstStyle/>
          <a:p>
            <a:pPr indent="-342900" lvl="0" marL="457200" rtl="0" algn="l">
              <a:spcBef>
                <a:spcPts val="0"/>
              </a:spcBef>
              <a:spcAft>
                <a:spcPts val="0"/>
              </a:spcAft>
              <a:buClr>
                <a:schemeClr val="dk1"/>
              </a:buClr>
              <a:buSzPts val="1800"/>
              <a:buChar char="●"/>
            </a:pPr>
            <a:r>
              <a:rPr lang="en" sz="1800">
                <a:solidFill>
                  <a:schemeClr val="dk1"/>
                </a:solidFill>
              </a:rPr>
              <a:t>Permutation Importance</a:t>
            </a:r>
            <a:endParaRPr sz="1800"/>
          </a:p>
          <a:p>
            <a:pPr indent="-342900" lvl="0" marL="457200" rtl="0" algn="l">
              <a:lnSpc>
                <a:spcPct val="90000"/>
              </a:lnSpc>
              <a:spcBef>
                <a:spcPts val="0"/>
              </a:spcBef>
              <a:spcAft>
                <a:spcPts val="0"/>
              </a:spcAft>
              <a:buSzPts val="1800"/>
              <a:buChar char="●"/>
            </a:pPr>
            <a:r>
              <a:rPr lang="en" sz="1800"/>
              <a:t>Purpose</a:t>
            </a:r>
            <a:endParaRPr sz="1800"/>
          </a:p>
          <a:p>
            <a:pPr indent="-342900" lvl="1" marL="914400" rtl="0" algn="l">
              <a:lnSpc>
                <a:spcPct val="90000"/>
              </a:lnSpc>
              <a:spcBef>
                <a:spcPts val="0"/>
              </a:spcBef>
              <a:spcAft>
                <a:spcPts val="0"/>
              </a:spcAft>
              <a:buSzPts val="1800"/>
              <a:buChar char="○"/>
            </a:pPr>
            <a:r>
              <a:rPr lang="en"/>
              <a:t>Insights into data-driven factors influencing the model’s decisions.</a:t>
            </a:r>
            <a:endParaRPr sz="1800"/>
          </a:p>
          <a:p>
            <a:pPr indent="0" lvl="0" marL="0" rtl="0" algn="l">
              <a:lnSpc>
                <a:spcPct val="90000"/>
              </a:lnSpc>
              <a:spcBef>
                <a:spcPts val="0"/>
              </a:spcBef>
              <a:spcAft>
                <a:spcPts val="0"/>
              </a:spcAft>
              <a:buNone/>
            </a:pPr>
            <a:r>
              <a:t/>
            </a:r>
            <a:endParaRPr sz="1800"/>
          </a:p>
        </p:txBody>
      </p:sp>
      <p:sp>
        <p:nvSpPr>
          <p:cNvPr id="415" name="Google Shape;415;p56"/>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rPr lang="en"/>
              <a:t>Vincent</a:t>
            </a:r>
            <a:r>
              <a:rPr lang="en"/>
              <a:t> Lyu</a:t>
            </a:r>
            <a:endParaRPr/>
          </a:p>
        </p:txBody>
      </p:sp>
      <p:sp>
        <p:nvSpPr>
          <p:cNvPr id="416" name="Google Shape;416;p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417" name="Google Shape;417;p56"/>
          <p:cNvPicPr preferRelativeResize="0"/>
          <p:nvPr/>
        </p:nvPicPr>
        <p:blipFill>
          <a:blip r:embed="rId3">
            <a:alphaModFix/>
          </a:blip>
          <a:stretch>
            <a:fillRect/>
          </a:stretch>
        </p:blipFill>
        <p:spPr>
          <a:xfrm>
            <a:off x="2231075" y="2133825"/>
            <a:ext cx="4681850" cy="2486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1220650" y="1374450"/>
            <a:ext cx="7103100" cy="1328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6000"/>
              <a:buFont typeface="Arial"/>
              <a:buNone/>
            </a:pPr>
            <a:r>
              <a:rPr lang="en"/>
              <a:t>Conclusion</a:t>
            </a:r>
            <a:endParaRPr/>
          </a:p>
        </p:txBody>
      </p:sp>
      <p:sp>
        <p:nvSpPr>
          <p:cNvPr id="424" name="Google Shape;424;p57"/>
          <p:cNvSpPr txBox="1"/>
          <p:nvPr>
            <p:ph idx="1" type="body"/>
          </p:nvPr>
        </p:nvSpPr>
        <p:spPr>
          <a:xfrm>
            <a:off x="1220657" y="2702469"/>
            <a:ext cx="7103100" cy="1066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1800"/>
              <a:buNone/>
            </a:pPr>
            <a:r>
              <a:t/>
            </a:r>
            <a:endParaRPr/>
          </a:p>
        </p:txBody>
      </p:sp>
      <p:sp>
        <p:nvSpPr>
          <p:cNvPr id="425" name="Google Shape;425;p57"/>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426" name="Google Shape;426;p5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8"/>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a:t>Future steps</a:t>
            </a:r>
            <a:endParaRPr/>
          </a:p>
        </p:txBody>
      </p:sp>
      <p:sp>
        <p:nvSpPr>
          <p:cNvPr id="433" name="Google Shape;433;p58"/>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rPr lang="en"/>
              <a:t>Chongbin Yao</a:t>
            </a:r>
            <a:endParaRPr/>
          </a:p>
        </p:txBody>
      </p:sp>
      <p:sp>
        <p:nvSpPr>
          <p:cNvPr id="434" name="Google Shape;434;p5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35" name="Google Shape;435;p58"/>
          <p:cNvSpPr txBox="1"/>
          <p:nvPr/>
        </p:nvSpPr>
        <p:spPr>
          <a:xfrm>
            <a:off x="489350" y="1099925"/>
            <a:ext cx="7659900" cy="19575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Char char="●"/>
            </a:pPr>
            <a:r>
              <a:rPr lang="en" sz="2100">
                <a:solidFill>
                  <a:schemeClr val="dk1"/>
                </a:solidFill>
              </a:rPr>
              <a:t>Fine-tuning model to increase prediction accuracy</a:t>
            </a:r>
            <a:endParaRPr sz="2100">
              <a:solidFill>
                <a:schemeClr val="dk1"/>
              </a:solidFill>
            </a:endParaRPr>
          </a:p>
          <a:p>
            <a:pPr indent="0" lvl="0" marL="9144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Enlarge the model with more data from other cities</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Use the model to predict other cities</a:t>
            </a:r>
            <a:endParaRPr sz="2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1220650" y="1374450"/>
            <a:ext cx="7103100" cy="1328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6000"/>
              <a:buFont typeface="Arial"/>
              <a:buNone/>
            </a:pPr>
            <a:r>
              <a:rPr lang="en"/>
              <a:t>Introduction</a:t>
            </a:r>
            <a:endParaRPr/>
          </a:p>
        </p:txBody>
      </p:sp>
      <p:sp>
        <p:nvSpPr>
          <p:cNvPr id="294" name="Google Shape;294;p44"/>
          <p:cNvSpPr txBox="1"/>
          <p:nvPr>
            <p:ph idx="1" type="body"/>
          </p:nvPr>
        </p:nvSpPr>
        <p:spPr>
          <a:xfrm>
            <a:off x="1220657" y="2702469"/>
            <a:ext cx="7103100" cy="1066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1800"/>
              <a:buNone/>
            </a:pPr>
            <a:r>
              <a:t/>
            </a:r>
            <a:endParaRPr/>
          </a:p>
        </p:txBody>
      </p:sp>
      <p:sp>
        <p:nvSpPr>
          <p:cNvPr id="295" name="Google Shape;295;p44"/>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296" name="Google Shape;296;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a:t>Chicago Type of Crime</a:t>
            </a:r>
            <a:endParaRPr/>
          </a:p>
        </p:txBody>
      </p:sp>
      <p:sp>
        <p:nvSpPr>
          <p:cNvPr id="303" name="Google Shape;303;p45"/>
          <p:cNvSpPr txBox="1"/>
          <p:nvPr>
            <p:ph idx="1" type="body"/>
          </p:nvPr>
        </p:nvSpPr>
        <p:spPr>
          <a:xfrm>
            <a:off x="4772300" y="1207250"/>
            <a:ext cx="3780600" cy="273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2"/>
              </a:buClr>
              <a:buSzPts val="1500"/>
              <a:buNone/>
            </a:pPr>
            <a:r>
              <a:rPr lang="en" sz="1800"/>
              <a:t>Chicago massive gun-shoot trend</a:t>
            </a:r>
            <a:endParaRPr sz="1800"/>
          </a:p>
        </p:txBody>
      </p:sp>
      <p:sp>
        <p:nvSpPr>
          <p:cNvPr id="304" name="Google Shape;304;p45"/>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rPr lang="en"/>
              <a:t>Chongbin Yao</a:t>
            </a:r>
            <a:endParaRPr/>
          </a:p>
        </p:txBody>
      </p:sp>
      <p:sp>
        <p:nvSpPr>
          <p:cNvPr id="305" name="Google Shape;305;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06" name="Google Shape;306;p45"/>
          <p:cNvPicPr preferRelativeResize="0"/>
          <p:nvPr/>
        </p:nvPicPr>
        <p:blipFill>
          <a:blip r:embed="rId3">
            <a:alphaModFix/>
          </a:blip>
          <a:stretch>
            <a:fillRect/>
          </a:stretch>
        </p:blipFill>
        <p:spPr>
          <a:xfrm>
            <a:off x="4468050" y="1588473"/>
            <a:ext cx="4389088" cy="2690253"/>
          </a:xfrm>
          <a:prstGeom prst="rect">
            <a:avLst/>
          </a:prstGeom>
          <a:noFill/>
          <a:ln>
            <a:noFill/>
          </a:ln>
        </p:spPr>
      </p:pic>
      <p:sp>
        <p:nvSpPr>
          <p:cNvPr id="307" name="Google Shape;307;p45"/>
          <p:cNvSpPr txBox="1"/>
          <p:nvPr/>
        </p:nvSpPr>
        <p:spPr>
          <a:xfrm>
            <a:off x="489350" y="1607550"/>
            <a:ext cx="3257400" cy="19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Major dataset: </a:t>
            </a:r>
            <a:r>
              <a:rPr lang="en" sz="2100" u="sng">
                <a:solidFill>
                  <a:schemeClr val="hlink"/>
                </a:solidFill>
                <a:hlinkClick r:id="rId4"/>
              </a:rPr>
              <a:t>https://data.cityofchicago.org/Public-Safety/Crimes-2001-to-Present/ijzp-q8t2/about_data</a:t>
            </a:r>
            <a:r>
              <a:rPr lang="en" sz="2100">
                <a:solidFill>
                  <a:schemeClr val="dk1"/>
                </a:solidFill>
              </a:rPr>
              <a:t> </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1220657" y="1374458"/>
            <a:ext cx="7103100" cy="994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lt1"/>
              </a:buClr>
              <a:buSzPct val="100000"/>
              <a:buFont typeface="Arial"/>
              <a:buNone/>
            </a:pPr>
            <a:r>
              <a:rPr lang="en"/>
              <a:t>Data Exploration &amp; Processing </a:t>
            </a:r>
            <a:endParaRPr/>
          </a:p>
        </p:txBody>
      </p:sp>
      <p:sp>
        <p:nvSpPr>
          <p:cNvPr id="314" name="Google Shape;314;p46"/>
          <p:cNvSpPr txBox="1"/>
          <p:nvPr>
            <p:ph idx="1" type="body"/>
          </p:nvPr>
        </p:nvSpPr>
        <p:spPr>
          <a:xfrm>
            <a:off x="1220657" y="2702469"/>
            <a:ext cx="7103100" cy="1066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1800"/>
              <a:buNone/>
            </a:pPr>
            <a:r>
              <a:rPr lang="en"/>
              <a:t>By Wen</a:t>
            </a:r>
            <a:r>
              <a:rPr lang="en"/>
              <a:t>di Zhao</a:t>
            </a:r>
            <a:endParaRPr/>
          </a:p>
        </p:txBody>
      </p:sp>
      <p:sp>
        <p:nvSpPr>
          <p:cNvPr id="315" name="Google Shape;315;p46"/>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rPr lang="en"/>
              <a:t>Wendi Zhao</a:t>
            </a:r>
            <a:endParaRPr/>
          </a:p>
        </p:txBody>
      </p:sp>
      <p:sp>
        <p:nvSpPr>
          <p:cNvPr id="316" name="Google Shape;316;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a:t>Data Source </a:t>
            </a:r>
            <a:endParaRPr/>
          </a:p>
        </p:txBody>
      </p:sp>
      <p:sp>
        <p:nvSpPr>
          <p:cNvPr id="323" name="Google Shape;323;p47"/>
          <p:cNvSpPr txBox="1"/>
          <p:nvPr>
            <p:ph idx="1" type="body"/>
          </p:nvPr>
        </p:nvSpPr>
        <p:spPr>
          <a:xfrm>
            <a:off x="489347" y="1346812"/>
            <a:ext cx="7777500" cy="3090300"/>
          </a:xfrm>
          <a:prstGeom prst="rect">
            <a:avLst/>
          </a:prstGeom>
          <a:noFill/>
          <a:ln>
            <a:noFill/>
          </a:ln>
        </p:spPr>
        <p:txBody>
          <a:bodyPr anchorCtr="0" anchor="t" bIns="34275" lIns="68575" spcFirstLastPara="1" rIns="68575" wrap="square" tIns="34275">
            <a:normAutofit/>
          </a:bodyPr>
          <a:lstStyle/>
          <a:p>
            <a:pPr indent="-355600" lvl="0" marL="457200" rtl="0" algn="l">
              <a:lnSpc>
                <a:spcPct val="90000"/>
              </a:lnSpc>
              <a:spcBef>
                <a:spcPts val="0"/>
              </a:spcBef>
              <a:spcAft>
                <a:spcPts val="0"/>
              </a:spcAft>
              <a:buClr>
                <a:schemeClr val="dk1"/>
              </a:buClr>
              <a:buSzPts val="2000"/>
              <a:buChar char="●"/>
            </a:pPr>
            <a:r>
              <a:rPr lang="en" sz="2000">
                <a:solidFill>
                  <a:schemeClr val="dk1"/>
                </a:solidFill>
              </a:rPr>
              <a:t>Chicago Crime Data </a:t>
            </a:r>
            <a:r>
              <a:rPr lang="en" sz="1200">
                <a:solidFill>
                  <a:schemeClr val="dk1"/>
                </a:solidFill>
              </a:rPr>
              <a:t>(</a:t>
            </a:r>
            <a:r>
              <a:rPr lang="en" sz="1200" u="sng">
                <a:solidFill>
                  <a:schemeClr val="dk1"/>
                </a:solidFill>
                <a:hlinkClick r:id="rId3">
                  <a:extLst>
                    <a:ext uri="{A12FA001-AC4F-418D-AE19-62706E023703}">
                      <ahyp:hlinkClr val="tx"/>
                    </a:ext>
                  </a:extLst>
                </a:hlinkClick>
              </a:rPr>
              <a:t>https://data.cityofchicago.org/Public-Safety/Crimes-2001-to-Present/ijzp-q8t2</a:t>
            </a:r>
            <a:r>
              <a:rPr lang="en" sz="1200">
                <a:solidFill>
                  <a:schemeClr val="dk1"/>
                </a:solidFill>
              </a:rPr>
              <a:t>)</a:t>
            </a:r>
            <a:endParaRPr sz="1200">
              <a:solidFill>
                <a:schemeClr val="dk1"/>
              </a:solidFill>
            </a:endParaRPr>
          </a:p>
          <a:p>
            <a:pPr indent="-355600" lvl="0" marL="457200" rtl="0" algn="l">
              <a:lnSpc>
                <a:spcPct val="90000"/>
              </a:lnSpc>
              <a:spcBef>
                <a:spcPts val="0"/>
              </a:spcBef>
              <a:spcAft>
                <a:spcPts val="0"/>
              </a:spcAft>
              <a:buClr>
                <a:schemeClr val="dk1"/>
              </a:buClr>
              <a:buSzPts val="2000"/>
              <a:buChar char="●"/>
            </a:pPr>
            <a:r>
              <a:rPr lang="en" sz="2000">
                <a:solidFill>
                  <a:schemeClr val="dk1"/>
                </a:solidFill>
              </a:rPr>
              <a:t>Holidays</a:t>
            </a:r>
            <a:r>
              <a:rPr lang="en" sz="1200">
                <a:solidFill>
                  <a:schemeClr val="dk1"/>
                </a:solidFill>
              </a:rPr>
              <a:t> (</a:t>
            </a:r>
            <a:r>
              <a:rPr lang="en" sz="1200" u="sng">
                <a:solidFill>
                  <a:schemeClr val="dk1"/>
                </a:solidFill>
                <a:hlinkClick r:id="rId4">
                  <a:extLst>
                    <a:ext uri="{A12FA001-AC4F-418D-AE19-62706E023703}">
                      <ahyp:hlinkClr val="tx"/>
                    </a:ext>
                  </a:extLst>
                </a:hlinkClick>
              </a:rPr>
              <a:t>https://gist.github.com/shivaas/4758439</a:t>
            </a:r>
            <a:r>
              <a:rPr lang="en" sz="1200">
                <a:solidFill>
                  <a:schemeClr val="dk1"/>
                </a:solidFill>
              </a:rPr>
              <a:t>)</a:t>
            </a:r>
            <a:endParaRPr sz="1200">
              <a:solidFill>
                <a:schemeClr val="dk1"/>
              </a:solidFill>
            </a:endParaRPr>
          </a:p>
          <a:p>
            <a:pPr indent="-355600" lvl="0" marL="457200" rtl="0" algn="l">
              <a:lnSpc>
                <a:spcPct val="135000"/>
              </a:lnSpc>
              <a:spcBef>
                <a:spcPts val="0"/>
              </a:spcBef>
              <a:spcAft>
                <a:spcPts val="0"/>
              </a:spcAft>
              <a:buClr>
                <a:schemeClr val="dk1"/>
              </a:buClr>
              <a:buSzPts val="2000"/>
              <a:buChar char="●"/>
            </a:pPr>
            <a:r>
              <a:rPr lang="en" sz="2000">
                <a:solidFill>
                  <a:schemeClr val="dk1"/>
                </a:solidFill>
                <a:highlight>
                  <a:srgbClr val="FFFFFF"/>
                </a:highlight>
              </a:rPr>
              <a:t>Weather</a:t>
            </a:r>
            <a:r>
              <a:rPr lang="en" sz="1200">
                <a:solidFill>
                  <a:schemeClr val="dk1"/>
                </a:solidFill>
                <a:highlight>
                  <a:srgbClr val="FFFFFF"/>
                </a:highlight>
              </a:rPr>
              <a:t> (</a:t>
            </a:r>
            <a:r>
              <a:rPr lang="en" sz="1200" u="sng">
                <a:solidFill>
                  <a:schemeClr val="dk1"/>
                </a:solidFill>
                <a:hlinkClick r:id="rId5">
                  <a:extLst>
                    <a:ext uri="{A12FA001-AC4F-418D-AE19-62706E023703}">
                      <ahyp:hlinkClr val="tx"/>
                    </a:ext>
                  </a:extLst>
                </a:hlinkClick>
              </a:rPr>
              <a:t>https://www.ncdc.noaa.gov/cdo-web/datasets</a:t>
            </a:r>
            <a:r>
              <a:rPr lang="en" sz="1200">
                <a:solidFill>
                  <a:schemeClr val="dk1"/>
                </a:solidFill>
                <a:highlight>
                  <a:srgbClr val="FFFFFF"/>
                </a:highlight>
              </a:rPr>
              <a:t>)</a:t>
            </a:r>
            <a:endParaRPr sz="1200">
              <a:solidFill>
                <a:schemeClr val="dk1"/>
              </a:solidFill>
            </a:endParaRPr>
          </a:p>
        </p:txBody>
      </p:sp>
      <p:sp>
        <p:nvSpPr>
          <p:cNvPr id="324" name="Google Shape;324;p47"/>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rPr lang="en"/>
              <a:t>Wendi Zhao</a:t>
            </a:r>
            <a:endParaRPr/>
          </a:p>
        </p:txBody>
      </p:sp>
      <p:sp>
        <p:nvSpPr>
          <p:cNvPr id="325" name="Google Shape;325;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a:t>Data Exploration </a:t>
            </a:r>
            <a:endParaRPr/>
          </a:p>
        </p:txBody>
      </p:sp>
      <p:sp>
        <p:nvSpPr>
          <p:cNvPr id="332" name="Google Shape;332;p48"/>
          <p:cNvSpPr txBox="1"/>
          <p:nvPr>
            <p:ph idx="1" type="body"/>
          </p:nvPr>
        </p:nvSpPr>
        <p:spPr>
          <a:xfrm>
            <a:off x="489350" y="1346800"/>
            <a:ext cx="4218600" cy="3090300"/>
          </a:xfrm>
          <a:prstGeom prst="rect">
            <a:avLst/>
          </a:prstGeom>
          <a:noFill/>
          <a:ln>
            <a:noFill/>
          </a:ln>
        </p:spPr>
        <p:txBody>
          <a:bodyPr anchorCtr="0" anchor="t" bIns="34275" lIns="68575" spcFirstLastPara="1" rIns="68575" wrap="square" tIns="34275">
            <a:norm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Label: Primary Type of Crime</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en" sz="2000"/>
              <a:t>31 crime types </a:t>
            </a:r>
            <a:endParaRPr sz="2000"/>
          </a:p>
          <a:p>
            <a:pPr indent="-355600" lvl="1" marL="914400" rtl="0" algn="l">
              <a:lnSpc>
                <a:spcPct val="115000"/>
              </a:lnSpc>
              <a:spcBef>
                <a:spcPts val="0"/>
              </a:spcBef>
              <a:spcAft>
                <a:spcPts val="0"/>
              </a:spcAft>
              <a:buSzPts val="2000"/>
              <a:buChar char="○"/>
            </a:pPr>
            <a:r>
              <a:rPr lang="en" sz="2000"/>
              <a:t>Observation: large bias for crime types</a:t>
            </a:r>
            <a:endParaRPr sz="2000"/>
          </a:p>
          <a:p>
            <a:pPr indent="0" lvl="0" marL="457200" rtl="0" algn="l">
              <a:lnSpc>
                <a:spcPct val="115000"/>
              </a:lnSpc>
              <a:spcBef>
                <a:spcPts val="0"/>
              </a:spcBef>
              <a:spcAft>
                <a:spcPts val="0"/>
              </a:spcAft>
              <a:buNone/>
            </a:pPr>
            <a:r>
              <a:t/>
            </a:r>
            <a:endParaRPr sz="2000">
              <a:solidFill>
                <a:schemeClr val="dk1"/>
              </a:solidFill>
            </a:endParaRPr>
          </a:p>
        </p:txBody>
      </p:sp>
      <p:sp>
        <p:nvSpPr>
          <p:cNvPr id="333" name="Google Shape;333;p48"/>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900"/>
              <a:buNone/>
            </a:pPr>
            <a:r>
              <a:rPr lang="en"/>
              <a:t>Wendi Zhao</a:t>
            </a:r>
            <a:endParaRPr/>
          </a:p>
        </p:txBody>
      </p:sp>
      <p:sp>
        <p:nvSpPr>
          <p:cNvPr id="334" name="Google Shape;334;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35" name="Google Shape;335;p48"/>
          <p:cNvPicPr preferRelativeResize="0"/>
          <p:nvPr/>
        </p:nvPicPr>
        <p:blipFill>
          <a:blip r:embed="rId3">
            <a:alphaModFix/>
          </a:blip>
          <a:stretch>
            <a:fillRect/>
          </a:stretch>
        </p:blipFill>
        <p:spPr>
          <a:xfrm>
            <a:off x="5017575" y="807251"/>
            <a:ext cx="2991825" cy="3734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a:t>Data Exploration (cont.) </a:t>
            </a:r>
            <a:endParaRPr/>
          </a:p>
        </p:txBody>
      </p:sp>
      <p:sp>
        <p:nvSpPr>
          <p:cNvPr id="342" name="Google Shape;342;p49"/>
          <p:cNvSpPr txBox="1"/>
          <p:nvPr>
            <p:ph idx="1" type="body"/>
          </p:nvPr>
        </p:nvSpPr>
        <p:spPr>
          <a:xfrm>
            <a:off x="489350" y="1346800"/>
            <a:ext cx="4403700" cy="3090300"/>
          </a:xfrm>
          <a:prstGeom prst="rect">
            <a:avLst/>
          </a:prstGeom>
          <a:noFill/>
          <a:ln>
            <a:noFill/>
          </a:ln>
        </p:spPr>
        <p:txBody>
          <a:bodyPr anchorCtr="0" anchor="t" bIns="34275" lIns="68575" spcFirstLastPara="1" rIns="68575" wrap="square" tIns="34275">
            <a:normAutofit/>
          </a:bodyPr>
          <a:lstStyle/>
          <a:p>
            <a:pPr indent="-349250" lvl="0" marL="457200" rtl="0" algn="l">
              <a:lnSpc>
                <a:spcPct val="105000"/>
              </a:lnSpc>
              <a:spcBef>
                <a:spcPts val="0"/>
              </a:spcBef>
              <a:spcAft>
                <a:spcPts val="0"/>
              </a:spcAft>
              <a:buClr>
                <a:schemeClr val="dk1"/>
              </a:buClr>
              <a:buSzPts val="1900"/>
              <a:buChar char="●"/>
            </a:pPr>
            <a:r>
              <a:rPr lang="en" sz="1900">
                <a:solidFill>
                  <a:schemeClr val="dk1"/>
                </a:solidFill>
              </a:rPr>
              <a:t>Features</a:t>
            </a:r>
            <a:endParaRPr sz="1900">
              <a:solidFill>
                <a:schemeClr val="dk1"/>
              </a:solidFill>
            </a:endParaRPr>
          </a:p>
          <a:p>
            <a:pPr indent="-330200" lvl="1" marL="914400" rtl="0" algn="l">
              <a:lnSpc>
                <a:spcPct val="105000"/>
              </a:lnSpc>
              <a:spcBef>
                <a:spcPts val="0"/>
              </a:spcBef>
              <a:spcAft>
                <a:spcPts val="0"/>
              </a:spcAft>
              <a:buClr>
                <a:schemeClr val="dk1"/>
              </a:buClr>
              <a:buSzPts val="1600"/>
              <a:buChar char="○"/>
            </a:pPr>
            <a:r>
              <a:rPr lang="en" sz="1600"/>
              <a:t>Block, Location Description, District, Ward, Community Area, Latitude, Longitude</a:t>
            </a:r>
            <a:endParaRPr sz="1600"/>
          </a:p>
          <a:p>
            <a:pPr indent="-330200" lvl="1" marL="914400" rtl="0" algn="l">
              <a:lnSpc>
                <a:spcPct val="105000"/>
              </a:lnSpc>
              <a:spcBef>
                <a:spcPts val="0"/>
              </a:spcBef>
              <a:spcAft>
                <a:spcPts val="0"/>
              </a:spcAft>
              <a:buSzPts val="1600"/>
              <a:buChar char="○"/>
            </a:pPr>
            <a:r>
              <a:rPr lang="en" sz="1600"/>
              <a:t>Hour of the day</a:t>
            </a:r>
            <a:endParaRPr sz="1600"/>
          </a:p>
          <a:p>
            <a:pPr indent="-330200" lvl="1" marL="914400" rtl="0" algn="l">
              <a:lnSpc>
                <a:spcPct val="105000"/>
              </a:lnSpc>
              <a:spcBef>
                <a:spcPts val="0"/>
              </a:spcBef>
              <a:spcAft>
                <a:spcPts val="0"/>
              </a:spcAft>
              <a:buSzPts val="1600"/>
              <a:buChar char="○"/>
            </a:pPr>
            <a:r>
              <a:rPr lang="en" sz="1600"/>
              <a:t>Temperature, Precipitation, Snow</a:t>
            </a:r>
            <a:endParaRPr sz="1600"/>
          </a:p>
          <a:p>
            <a:pPr indent="-330200" lvl="1" marL="914400" rtl="0" algn="l">
              <a:lnSpc>
                <a:spcPct val="105000"/>
              </a:lnSpc>
              <a:spcBef>
                <a:spcPts val="0"/>
              </a:spcBef>
              <a:spcAft>
                <a:spcPts val="0"/>
              </a:spcAft>
              <a:buSzPts val="1600"/>
              <a:buChar char="○"/>
            </a:pPr>
            <a:r>
              <a:rPr lang="en" sz="1600"/>
              <a:t>Holidays</a:t>
            </a:r>
            <a:endParaRPr sz="1600"/>
          </a:p>
          <a:p>
            <a:pPr indent="-349250" lvl="0" marL="457200" rtl="0" algn="l">
              <a:lnSpc>
                <a:spcPct val="105000"/>
              </a:lnSpc>
              <a:spcBef>
                <a:spcPts val="0"/>
              </a:spcBef>
              <a:spcAft>
                <a:spcPts val="0"/>
              </a:spcAft>
              <a:buSzPts val="1900"/>
              <a:buChar char="●"/>
            </a:pPr>
            <a:r>
              <a:rPr lang="en" sz="1900"/>
              <a:t>Observation</a:t>
            </a:r>
            <a:endParaRPr sz="1900"/>
          </a:p>
          <a:p>
            <a:pPr indent="-330200" lvl="1" marL="914400" rtl="0" algn="l">
              <a:lnSpc>
                <a:spcPct val="105000"/>
              </a:lnSpc>
              <a:spcBef>
                <a:spcPts val="0"/>
              </a:spcBef>
              <a:spcAft>
                <a:spcPts val="0"/>
              </a:spcAft>
              <a:buSzPts val="1600"/>
              <a:buChar char="○"/>
            </a:pPr>
            <a:r>
              <a:rPr lang="en" sz="1600"/>
              <a:t>Significant impact of location-related features on crime type distribution</a:t>
            </a:r>
            <a:endParaRPr sz="1600"/>
          </a:p>
        </p:txBody>
      </p:sp>
      <p:sp>
        <p:nvSpPr>
          <p:cNvPr id="343" name="Google Shape;343;p49"/>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900"/>
              <a:buNone/>
            </a:pPr>
            <a:r>
              <a:rPr lang="en"/>
              <a:t>Wendi Zhao</a:t>
            </a:r>
            <a:endParaRPr/>
          </a:p>
        </p:txBody>
      </p:sp>
      <p:sp>
        <p:nvSpPr>
          <p:cNvPr id="344" name="Google Shape;344;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45" name="Google Shape;345;p49"/>
          <p:cNvPicPr preferRelativeResize="0"/>
          <p:nvPr/>
        </p:nvPicPr>
        <p:blipFill>
          <a:blip r:embed="rId3">
            <a:alphaModFix/>
          </a:blip>
          <a:stretch>
            <a:fillRect/>
          </a:stretch>
        </p:blipFill>
        <p:spPr>
          <a:xfrm>
            <a:off x="4839427" y="2066875"/>
            <a:ext cx="4091899" cy="1815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a:t>Data Processing</a:t>
            </a:r>
            <a:endParaRPr/>
          </a:p>
        </p:txBody>
      </p:sp>
      <p:sp>
        <p:nvSpPr>
          <p:cNvPr id="352" name="Google Shape;352;p50"/>
          <p:cNvSpPr txBox="1"/>
          <p:nvPr>
            <p:ph idx="1" type="body"/>
          </p:nvPr>
        </p:nvSpPr>
        <p:spPr>
          <a:xfrm>
            <a:off x="489350" y="1346800"/>
            <a:ext cx="5096100" cy="3090300"/>
          </a:xfrm>
          <a:prstGeom prst="rect">
            <a:avLst/>
          </a:prstGeom>
          <a:noFill/>
          <a:ln>
            <a:noFill/>
          </a:ln>
        </p:spPr>
        <p:txBody>
          <a:bodyPr anchorCtr="0" anchor="t" bIns="34275" lIns="68575" spcFirstLastPara="1" rIns="68575" wrap="square" tIns="34275">
            <a:normAutofit/>
          </a:bodyPr>
          <a:lstStyle/>
          <a:p>
            <a:pPr indent="-349250" lvl="0" marL="457200" rtl="0" algn="l">
              <a:lnSpc>
                <a:spcPct val="105000"/>
              </a:lnSpc>
              <a:spcBef>
                <a:spcPts val="0"/>
              </a:spcBef>
              <a:spcAft>
                <a:spcPts val="0"/>
              </a:spcAft>
              <a:buClr>
                <a:schemeClr val="dk1"/>
              </a:buClr>
              <a:buSzPts val="1900"/>
              <a:buChar char="●"/>
            </a:pPr>
            <a:r>
              <a:rPr lang="en" sz="1900">
                <a:solidFill>
                  <a:schemeClr val="dk1"/>
                </a:solidFill>
              </a:rPr>
              <a:t>Unbalanced dataset (crime type)</a:t>
            </a:r>
            <a:endParaRPr sz="1900">
              <a:solidFill>
                <a:schemeClr val="dk1"/>
              </a:solidFill>
            </a:endParaRPr>
          </a:p>
          <a:p>
            <a:pPr indent="-349250" lvl="1" marL="914400" rtl="0" algn="l">
              <a:lnSpc>
                <a:spcPct val="105000"/>
              </a:lnSpc>
              <a:spcBef>
                <a:spcPts val="0"/>
              </a:spcBef>
              <a:spcAft>
                <a:spcPts val="0"/>
              </a:spcAft>
              <a:buClr>
                <a:schemeClr val="dk1"/>
              </a:buClr>
              <a:buSzPts val="1900"/>
              <a:buChar char="○"/>
            </a:pPr>
            <a:r>
              <a:rPr lang="en" sz="1900"/>
              <a:t>Select the Top 10 most popular crime types </a:t>
            </a:r>
            <a:endParaRPr sz="1900"/>
          </a:p>
          <a:p>
            <a:pPr indent="-349250" lvl="1" marL="914400" rtl="0" algn="l">
              <a:lnSpc>
                <a:spcPct val="105000"/>
              </a:lnSpc>
              <a:spcBef>
                <a:spcPts val="0"/>
              </a:spcBef>
              <a:spcAft>
                <a:spcPts val="0"/>
              </a:spcAft>
              <a:buClr>
                <a:schemeClr val="dk1"/>
              </a:buClr>
              <a:buSzPts val="1900"/>
              <a:buChar char="○"/>
            </a:pPr>
            <a:r>
              <a:rPr lang="en" sz="1900"/>
              <a:t>Group the rest as the type “Others”</a:t>
            </a:r>
            <a:endParaRPr sz="1900"/>
          </a:p>
          <a:p>
            <a:pPr indent="-349250" lvl="1" marL="914400" rtl="0" algn="l">
              <a:lnSpc>
                <a:spcPct val="105000"/>
              </a:lnSpc>
              <a:spcBef>
                <a:spcPts val="0"/>
              </a:spcBef>
              <a:spcAft>
                <a:spcPts val="0"/>
              </a:spcAft>
              <a:buSzPts val="1900"/>
              <a:buChar char="○"/>
            </a:pPr>
            <a:r>
              <a:rPr lang="en" sz="1900"/>
              <a:t>Undersampling/Oversampling</a:t>
            </a:r>
            <a:endParaRPr sz="1900"/>
          </a:p>
          <a:p>
            <a:pPr indent="-349250" lvl="1" marL="914400" rtl="0" algn="l">
              <a:lnSpc>
                <a:spcPct val="105000"/>
              </a:lnSpc>
              <a:spcBef>
                <a:spcPts val="0"/>
              </a:spcBef>
              <a:spcAft>
                <a:spcPts val="0"/>
              </a:spcAft>
              <a:buSzPts val="1900"/>
              <a:buChar char="○"/>
            </a:pPr>
            <a:r>
              <a:rPr lang="en" sz="1900"/>
              <a:t>11 crime types for training</a:t>
            </a:r>
            <a:endParaRPr sz="1900"/>
          </a:p>
          <a:p>
            <a:pPr indent="-349250" lvl="0" marL="457200" rtl="0" algn="l">
              <a:lnSpc>
                <a:spcPct val="105000"/>
              </a:lnSpc>
              <a:spcBef>
                <a:spcPts val="0"/>
              </a:spcBef>
              <a:spcAft>
                <a:spcPts val="0"/>
              </a:spcAft>
              <a:buSzPts val="1900"/>
              <a:buChar char="●"/>
            </a:pPr>
            <a:r>
              <a:rPr lang="en" sz="1900"/>
              <a:t>Convert datetime to pandas timestamps</a:t>
            </a:r>
            <a:endParaRPr sz="1900"/>
          </a:p>
          <a:p>
            <a:pPr indent="-349250" lvl="0" marL="457200" rtl="0" algn="l">
              <a:lnSpc>
                <a:spcPct val="105000"/>
              </a:lnSpc>
              <a:spcBef>
                <a:spcPts val="0"/>
              </a:spcBef>
              <a:spcAft>
                <a:spcPts val="0"/>
              </a:spcAft>
              <a:buSzPts val="1900"/>
              <a:buChar char="●"/>
            </a:pPr>
            <a:r>
              <a:rPr lang="en" sz="1900"/>
              <a:t>Encode non-numerical data </a:t>
            </a:r>
            <a:endParaRPr sz="1900"/>
          </a:p>
        </p:txBody>
      </p:sp>
      <p:sp>
        <p:nvSpPr>
          <p:cNvPr id="353" name="Google Shape;353;p50"/>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900"/>
              <a:buNone/>
            </a:pPr>
            <a:r>
              <a:rPr lang="en"/>
              <a:t>Wendi Zhao</a:t>
            </a:r>
            <a:endParaRPr/>
          </a:p>
        </p:txBody>
      </p:sp>
      <p:sp>
        <p:nvSpPr>
          <p:cNvPr id="354" name="Google Shape;354;p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55" name="Google Shape;355;p50"/>
          <p:cNvPicPr preferRelativeResize="0"/>
          <p:nvPr/>
        </p:nvPicPr>
        <p:blipFill>
          <a:blip r:embed="rId3">
            <a:alphaModFix/>
          </a:blip>
          <a:stretch>
            <a:fillRect/>
          </a:stretch>
        </p:blipFill>
        <p:spPr>
          <a:xfrm>
            <a:off x="5535600" y="1029206"/>
            <a:ext cx="3206652" cy="33625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400"/>
              <a:buFont typeface="Arial"/>
              <a:buNone/>
            </a:pPr>
            <a:r>
              <a:rPr lang="en"/>
              <a:t>Dataset</a:t>
            </a:r>
            <a:endParaRPr/>
          </a:p>
        </p:txBody>
      </p:sp>
      <p:sp>
        <p:nvSpPr>
          <p:cNvPr id="362" name="Google Shape;362;p51"/>
          <p:cNvSpPr txBox="1"/>
          <p:nvPr>
            <p:ph idx="1" type="body"/>
          </p:nvPr>
        </p:nvSpPr>
        <p:spPr>
          <a:xfrm>
            <a:off x="489350" y="1346800"/>
            <a:ext cx="5096100" cy="3090300"/>
          </a:xfrm>
          <a:prstGeom prst="rect">
            <a:avLst/>
          </a:prstGeom>
          <a:noFill/>
          <a:ln>
            <a:noFill/>
          </a:ln>
        </p:spPr>
        <p:txBody>
          <a:bodyPr anchorCtr="0" anchor="t" bIns="34275" lIns="68575" spcFirstLastPara="1" rIns="68575" wrap="square" tIns="34275">
            <a:normAutofit/>
          </a:bodyPr>
          <a:lstStyle/>
          <a:p>
            <a:pPr indent="-349250" lvl="0" marL="457200" rtl="0" algn="l">
              <a:lnSpc>
                <a:spcPct val="105000"/>
              </a:lnSpc>
              <a:spcBef>
                <a:spcPts val="0"/>
              </a:spcBef>
              <a:spcAft>
                <a:spcPts val="0"/>
              </a:spcAft>
              <a:buSzPts val="1900"/>
              <a:buChar char="●"/>
            </a:pPr>
            <a:r>
              <a:rPr lang="en" sz="1900">
                <a:solidFill>
                  <a:schemeClr val="dk1"/>
                </a:solidFill>
              </a:rPr>
              <a:t>Final dataset</a:t>
            </a:r>
            <a:endParaRPr sz="1900"/>
          </a:p>
        </p:txBody>
      </p:sp>
      <p:sp>
        <p:nvSpPr>
          <p:cNvPr id="363" name="Google Shape;363;p51"/>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900"/>
              <a:buNone/>
            </a:pPr>
            <a:r>
              <a:rPr lang="en"/>
              <a:t>Wendi Zhao</a:t>
            </a:r>
            <a:endParaRPr/>
          </a:p>
        </p:txBody>
      </p:sp>
      <p:sp>
        <p:nvSpPr>
          <p:cNvPr id="364" name="Google Shape;364;p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65" name="Google Shape;365;p51"/>
          <p:cNvPicPr preferRelativeResize="0"/>
          <p:nvPr/>
        </p:nvPicPr>
        <p:blipFill>
          <a:blip r:embed="rId3">
            <a:alphaModFix/>
          </a:blip>
          <a:stretch>
            <a:fillRect/>
          </a:stretch>
        </p:blipFill>
        <p:spPr>
          <a:xfrm>
            <a:off x="0" y="2108969"/>
            <a:ext cx="9144003" cy="12367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MB PPT ORANGE">
      <a:dk1>
        <a:srgbClr val="000000"/>
      </a:dk1>
      <a:lt1>
        <a:srgbClr val="FFFFFF"/>
      </a:lt1>
      <a:dk2>
        <a:srgbClr val="13294B"/>
      </a:dk2>
      <a:lt2>
        <a:srgbClr val="FF5F05"/>
      </a:lt2>
      <a:accent1>
        <a:srgbClr val="0071CE"/>
      </a:accent1>
      <a:accent2>
        <a:srgbClr val="FCB316"/>
      </a:accent2>
      <a:accent3>
        <a:srgbClr val="007E8E"/>
      </a:accent3>
      <a:accent4>
        <a:srgbClr val="006230"/>
      </a:accent4>
      <a:accent5>
        <a:srgbClr val="5C0E41"/>
      </a:accent5>
      <a:accent6>
        <a:srgbClr val="7D3E13"/>
      </a:accent6>
      <a:hlink>
        <a:srgbClr val="C84113"/>
      </a:hlink>
      <a:folHlink>
        <a:srgbClr val="2159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