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0" r:id="rId4"/>
    <p:sldId id="264" r:id="rId5"/>
    <p:sldId id="267" r:id="rId6"/>
    <p:sldId id="268" r:id="rId7"/>
    <p:sldId id="258" r:id="rId8"/>
    <p:sldId id="269" r:id="rId9"/>
    <p:sldId id="262" r:id="rId10"/>
    <p:sldId id="259" r:id="rId11"/>
    <p:sldId id="266" r:id="rId12"/>
    <p:sldId id="270" r:id="rId13"/>
    <p:sldId id="261" r:id="rId14"/>
    <p:sldId id="263" r:id="rId15"/>
    <p:sldId id="265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19" autoAdjust="0"/>
  </p:normalViewPr>
  <p:slideViewPr>
    <p:cSldViewPr snapToGrid="0" snapToObjects="1">
      <p:cViewPr varScale="1">
        <p:scale>
          <a:sx n="75" d="100"/>
          <a:sy n="75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7B9A7-9B0E-1D42-B3EB-36ED013FB19E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9A408-A688-294B-B458-FC4C49B3D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849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everyone,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directionality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exchange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marke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today.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wil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introduce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several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parts.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9A408-A688-294B-B458-FC4C49B3D5A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1241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practical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stakeholder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idea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explore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suitable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stocks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good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otherwise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them.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9A408-A688-294B-B458-FC4C49B3D5A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6795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Exciting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obtain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experience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choosing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prepare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several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,decision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mllib</a:t>
            </a:r>
            <a:r>
              <a:rPr kumimoji="1" lang="zh-CN" altLang="zh-CN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touch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spark,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reduce.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Enlarge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horizon.</a:t>
            </a:r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9A408-A688-294B-B458-FC4C49B3D5A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1250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explore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technologies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.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estimators</a:t>
            </a:r>
            <a:r>
              <a:rPr lang="zh-CN" altLang="en-US" dirty="0" smtClean="0"/>
              <a:t>, 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adding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classifiers,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svm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–learn,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9A408-A688-294B-B458-FC4C49B3D5A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792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importance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further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research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en-US" altLang="zh-CN" dirty="0" smtClean="0"/>
              <a:t>ntroduce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advantage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disadvantage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disadvantages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Cassandra</a:t>
            </a:r>
            <a:r>
              <a:rPr lang="zh-CN" altLang="en-US" dirty="0" smtClean="0"/>
              <a:t>, 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Saprk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Mllib</a:t>
            </a:r>
            <a:r>
              <a:rPr lang="zh-CN" altLang="en-US" dirty="0" smtClean="0"/>
              <a:t> </a:t>
            </a:r>
            <a:r>
              <a:rPr lang="en-US" altLang="zh-CN" dirty="0" smtClean="0"/>
              <a:t>separately</a:t>
            </a:r>
            <a:r>
              <a:rPr lang="zh-CN" altLang="en-US" dirty="0" smtClean="0"/>
              <a:t>.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h</a:t>
            </a:r>
            <a:r>
              <a:rPr lang="en-US" altLang="zh-CN" dirty="0" smtClean="0"/>
              <a:t>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technologies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9A408-A688-294B-B458-FC4C49B3D5A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5092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references.s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9A408-A688-294B-B458-FC4C49B3D5A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570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listening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!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9A408-A688-294B-B458-FC4C49B3D5A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7452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slides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says,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knowledge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concurrency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help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monitor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concurrency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fluctuation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following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data.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9A408-A688-294B-B458-FC4C49B3D5A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79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curious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</a:t>
            </a:r>
            <a:r>
              <a:rPr kumimoji="1" lang="en-US" altLang="zh-CN" dirty="0" smtClean="0"/>
              <a:t>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bid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spread.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accepted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price.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80%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extract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attributes,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average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between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average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spread,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average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directionality,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indicates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increasing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indicates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decreasing.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9A408-A688-294B-B458-FC4C49B3D5A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7336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Explain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picture</a:t>
            </a:r>
            <a:r>
              <a:rPr kumimoji="1" lang="zh-CN" altLang="en-US" dirty="0" smtClean="0"/>
              <a:t>.</a:t>
            </a:r>
            <a:r>
              <a:rPr kumimoji="1" lang="en-US" altLang="zh-CN" dirty="0" smtClean="0"/>
              <a:t>Then,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picture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attributes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audience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understand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well.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level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choose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attribute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because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information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gain,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contains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dividing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level.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9A408-A688-294B-B458-FC4C49B3D5A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5197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</a:t>
            </a:r>
            <a:r>
              <a:rPr kumimoji="1" lang="en-US" altLang="zh-CN" dirty="0" smtClean="0"/>
              <a:t>hoose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sqrt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/3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separately.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separate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decision?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majority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example,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60%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40%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9A408-A688-294B-B458-FC4C49B3D5A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9756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explore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several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technologies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project.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shuffle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mapper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reducer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word.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no-SQL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Cassandra.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implementation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Scala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Saprk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libray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automatically</a:t>
            </a:r>
            <a:r>
              <a:rPr kumimoji="1" lang="zh-CN" altLang="en-US" dirty="0" smtClean="0"/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9A408-A688-294B-B458-FC4C49B3D5A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0137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accuracy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almost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case,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analysis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(flip)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9A408-A688-294B-B458-FC4C49B3D5A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831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slides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explained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effecting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accuracy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difference.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slide.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single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Mllib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seems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sharpen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quicker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extract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transform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9A408-A688-294B-B458-FC4C49B3D5A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831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perfect.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consider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smaller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slots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accuracy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9A408-A688-294B-B458-FC4C49B3D5A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88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cision_tree_learning" TargetMode="External"/><Relationship Id="rId4" Type="http://schemas.openxmlformats.org/officeDocument/2006/relationships/hyperlink" Target="https://en.wikipedia.org/wiki/Random_fores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4093"/>
            <a:ext cx="8077200" cy="4425107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Foreign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Directionality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73680"/>
            <a:ext cx="6400800" cy="887280"/>
          </a:xfrm>
        </p:spPr>
        <p:txBody>
          <a:bodyPr/>
          <a:lstStyle/>
          <a:p>
            <a:r>
              <a:rPr lang="en-US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directionality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 </a:t>
            </a:r>
            <a:r>
              <a:rPr lang="en-US" altLang="zh-CN" dirty="0" smtClean="0"/>
              <a:t>currency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USD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477619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Project Team Members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9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Actionable Information or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dirty="0" smtClean="0"/>
              <a:t> results message</a:t>
            </a:r>
            <a:r>
              <a:rPr lang="zh-CN" altLang="en-US" dirty="0" smtClean="0"/>
              <a:t> </a:t>
            </a:r>
            <a:r>
              <a:rPr lang="en-US" dirty="0" smtClean="0"/>
              <a:t>can indicates the fluctuation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</a:t>
            </a:r>
            <a:r>
              <a:rPr lang="en-US" altLang="zh-CN" dirty="0" smtClean="0"/>
              <a:t>keholders.</a:t>
            </a:r>
            <a:r>
              <a:rPr lang="zh-CN" alt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stakeholder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longer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stably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increasing,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buy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9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completed</a:t>
            </a:r>
            <a:r>
              <a:rPr lang="zh-CN" altLang="en-US" dirty="0" smtClean="0"/>
              <a:t>,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financial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ignore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Noise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disturb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</a:p>
          <a:p>
            <a:endParaRPr lang="en-US" dirty="0"/>
          </a:p>
          <a:p>
            <a:r>
              <a:rPr lang="en-US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avoid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 fitting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16437" y="10887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88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!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tree,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MLlib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Obtaining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suitable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/>
              <a:t>f</a:t>
            </a:r>
            <a:r>
              <a:rPr lang="en-US" dirty="0" smtClean="0"/>
              <a:t>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suitable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</a:p>
          <a:p>
            <a:endParaRPr lang="en-US" altLang="zh-CN" dirty="0"/>
          </a:p>
          <a:p>
            <a:r>
              <a:rPr lang="en-US" altLang="zh-CN" dirty="0" smtClean="0"/>
              <a:t>Technologies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ELT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 </a:t>
            </a:r>
            <a:r>
              <a:rPr lang="en-US" altLang="zh-CN" dirty="0" smtClean="0"/>
              <a:t>result,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reduce,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16437" y="10887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45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6034"/>
            <a:ext cx="8229600" cy="4876900"/>
          </a:xfrm>
        </p:spPr>
        <p:txBody>
          <a:bodyPr/>
          <a:lstStyle/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Explore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technologies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Putting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estimators</a:t>
            </a:r>
            <a:r>
              <a:rPr lang="zh-CN" altLang="en-US" dirty="0" smtClean="0"/>
              <a:t>, 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adding</a:t>
            </a:r>
          </a:p>
          <a:p>
            <a:endParaRPr lang="en-US" dirty="0" smtClean="0"/>
          </a:p>
          <a:p>
            <a:r>
              <a:rPr lang="en-US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SVM</a:t>
            </a:r>
            <a:r>
              <a:rPr lang="zh-CN" altLang="en-US" dirty="0" smtClean="0"/>
              <a:t>, </a:t>
            </a:r>
            <a:r>
              <a:rPr lang="en-US" altLang="zh-CN" dirty="0" smtClean="0"/>
              <a:t>python-learn</a:t>
            </a:r>
            <a:r>
              <a:rPr lang="zh-CN" altLang="en-US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</a:t>
            </a:r>
            <a:r>
              <a:rPr lang="zh-CN" alt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advantage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disadvantages</a:t>
            </a:r>
            <a:r>
              <a:rPr lang="zh-CN" altLang="en-US" dirty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Cassandra</a:t>
            </a:r>
            <a:r>
              <a:rPr lang="zh-CN" altLang="en-US" dirty="0" smtClean="0"/>
              <a:t>, 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Saprk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Mllib</a:t>
            </a:r>
            <a:r>
              <a:rPr lang="zh-CN" altLang="en-US" dirty="0" smtClean="0"/>
              <a:t> </a:t>
            </a:r>
            <a:r>
              <a:rPr lang="en-US" altLang="zh-CN" dirty="0" smtClean="0"/>
              <a:t>separately</a:t>
            </a:r>
            <a:endParaRPr lang="en-US" altLang="zh-CN" dirty="0"/>
          </a:p>
          <a:p>
            <a:endParaRPr lang="en-US" dirty="0" smtClean="0"/>
          </a:p>
          <a:p>
            <a:r>
              <a:rPr lang="en-US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technologies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other.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9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</a:t>
            </a:r>
            <a:r>
              <a:rPr lang="en-US" dirty="0" smtClean="0">
                <a:hlinkClick r:id="rId3"/>
              </a:rPr>
              <a:t>Decision_tree_learning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https://en.wikipedia.org/wiki/</a:t>
            </a:r>
            <a:r>
              <a:rPr lang="en-US" dirty="0" smtClean="0">
                <a:hlinkClick r:id="rId4"/>
              </a:rPr>
              <a:t>Random_forest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85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759191"/>
            <a:ext cx="8229600" cy="4625609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kumimoji="1" lang="zh-CN" altLang="en-US" sz="11500" dirty="0" smtClean="0"/>
              <a:t>    </a:t>
            </a:r>
            <a:endParaRPr kumimoji="1" lang="en-US" altLang="zh-CN" sz="11500" dirty="0" smtClean="0"/>
          </a:p>
          <a:p>
            <a:pPr marL="118872" indent="0">
              <a:buNone/>
            </a:pPr>
            <a:r>
              <a:rPr kumimoji="1" lang="zh-CN" altLang="zh-CN" sz="11500" dirty="0"/>
              <a:t> </a:t>
            </a:r>
            <a:r>
              <a:rPr kumimoji="1" lang="zh-CN" altLang="en-US" sz="11500" dirty="0" smtClean="0"/>
              <a:t>  </a:t>
            </a:r>
            <a:r>
              <a:rPr kumimoji="1" lang="en-US" altLang="zh-CN" sz="11500" dirty="0" smtClean="0"/>
              <a:t>Thanks</a:t>
            </a:r>
            <a:r>
              <a:rPr kumimoji="1" lang="zh-CN" altLang="en-US" sz="11500" dirty="0" smtClean="0"/>
              <a:t> </a:t>
            </a:r>
            <a:r>
              <a:rPr kumimoji="1" lang="en-US" altLang="zh-CN" sz="11500" dirty="0" smtClean="0"/>
              <a:t>!</a:t>
            </a:r>
            <a:r>
              <a:rPr kumimoji="1" lang="zh-CN" altLang="en-US" sz="11500" dirty="0" smtClean="0"/>
              <a:t> </a:t>
            </a:r>
            <a:endParaRPr kumimoji="1"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73913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8095"/>
            <a:ext cx="8229600" cy="4625609"/>
          </a:xfrm>
        </p:spPr>
        <p:txBody>
          <a:bodyPr>
            <a:norm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roblem </a:t>
            </a:r>
          </a:p>
          <a:p>
            <a:pPr lvl="1"/>
            <a:r>
              <a:rPr lang="en-US" altLang="zh-CN" dirty="0" smtClean="0"/>
              <a:t>Prepare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directionality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machine-learning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r>
              <a:rPr lang="zh-CN" altLang="en-US" dirty="0" smtClean="0"/>
              <a:t>.</a:t>
            </a:r>
            <a:endParaRPr lang="en-US" altLang="zh-CN" dirty="0" smtClean="0"/>
          </a:p>
          <a:p>
            <a:pPr marL="676656" lvl="2" indent="0">
              <a:buClr>
                <a:schemeClr val="accent1"/>
              </a:buClr>
              <a:buSzPct val="75000"/>
              <a:buNone/>
            </a:pPr>
            <a:r>
              <a:rPr lang="zh-CN" altLang="en-US" sz="3200" dirty="0" smtClean="0"/>
              <a:t>      </a:t>
            </a:r>
            <a:endParaRPr lang="en-US" sz="3200" dirty="0" smtClean="0"/>
          </a:p>
          <a:p>
            <a:r>
              <a:rPr lang="en-US" altLang="zh-CN" dirty="0"/>
              <a:t>Value proposition </a:t>
            </a:r>
            <a:r>
              <a:rPr lang="en-US" altLang="zh-CN" dirty="0" smtClean="0"/>
              <a:t>solved</a:t>
            </a:r>
          </a:p>
          <a:p>
            <a:pPr lvl="1"/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concurrency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Monitor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concurrency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fluctuation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1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6658"/>
            <a:ext cx="8229600" cy="4998142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11200" dirty="0" smtClean="0"/>
              <a:t>Data</a:t>
            </a:r>
            <a:r>
              <a:rPr lang="zh-CN" altLang="en-US" sz="11200" dirty="0" smtClean="0"/>
              <a:t> </a:t>
            </a:r>
            <a:r>
              <a:rPr lang="en-US" altLang="zh-CN" sz="11200" dirty="0" smtClean="0"/>
              <a:t>Preparation</a:t>
            </a:r>
            <a:endParaRPr lang="en-US" altLang="zh-CN" sz="11200" dirty="0"/>
          </a:p>
          <a:p>
            <a:pPr lvl="1"/>
            <a:r>
              <a:rPr lang="en-US" altLang="zh-CN" sz="9600" dirty="0" smtClean="0"/>
              <a:t>Features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:</a:t>
            </a:r>
            <a:r>
              <a:rPr lang="zh-CN" altLang="en-US" sz="9600" dirty="0" smtClean="0"/>
              <a:t> </a:t>
            </a:r>
            <a:endParaRPr lang="en-US" altLang="zh-CN" sz="9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9600" dirty="0" smtClean="0"/>
              <a:t>Average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Bid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in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one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hour</a:t>
            </a:r>
            <a:r>
              <a:rPr lang="zh-CN" altLang="en-US" sz="9600" dirty="0" smtClean="0"/>
              <a:t> </a:t>
            </a:r>
            <a:endParaRPr lang="en-US" altLang="zh-CN" sz="9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9600" dirty="0" smtClean="0"/>
              <a:t>The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difference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between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maximum</a:t>
            </a:r>
            <a:r>
              <a:rPr lang="zh-CN" altLang="en-US" sz="9600" dirty="0" smtClean="0"/>
              <a:t>  </a:t>
            </a:r>
            <a:r>
              <a:rPr lang="en-US" altLang="zh-CN" sz="9600" dirty="0" smtClean="0"/>
              <a:t>and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minimum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bid</a:t>
            </a:r>
            <a:r>
              <a:rPr lang="zh-CN" altLang="en-US" sz="9600" dirty="0" smtClean="0"/>
              <a:t> </a:t>
            </a:r>
            <a:endParaRPr lang="en-US" altLang="zh-CN" sz="9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9600" dirty="0" smtClean="0"/>
              <a:t>Average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of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spread(ask - bid)/ask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in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one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hour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9600" dirty="0" smtClean="0"/>
              <a:t>The average ask 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in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previous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one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hour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sz="4000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CN" sz="4000" dirty="0"/>
          </a:p>
          <a:p>
            <a:pPr marL="971550" lvl="1" indent="-514350">
              <a:buFont typeface="+mj-lt"/>
              <a:buAutoNum type="arabicPeriod"/>
            </a:pPr>
            <a:endParaRPr lang="en-US" altLang="zh-CN" sz="4000" dirty="0" smtClean="0"/>
          </a:p>
          <a:p>
            <a:pPr lvl="1"/>
            <a:r>
              <a:rPr lang="en-US" altLang="zh-CN" sz="9600" dirty="0" smtClean="0"/>
              <a:t>Data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Set</a:t>
            </a:r>
            <a:r>
              <a:rPr lang="zh-CN" altLang="en-US" sz="9600" dirty="0" smtClean="0"/>
              <a:t> </a:t>
            </a:r>
            <a:endParaRPr lang="en-US" altLang="zh-CN" sz="9600" dirty="0" smtClean="0"/>
          </a:p>
          <a:p>
            <a:pPr marL="1371600" lvl="1" indent="-914400">
              <a:buFont typeface="+mj-lt"/>
              <a:buAutoNum type="arabicPeriod"/>
            </a:pPr>
            <a:r>
              <a:rPr lang="en-US" altLang="zh-CN" sz="9600" dirty="0" smtClean="0"/>
              <a:t>From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2014</a:t>
            </a:r>
            <a:r>
              <a:rPr lang="zh-CN" altLang="en-US" sz="9600" dirty="0"/>
              <a:t> </a:t>
            </a:r>
            <a:r>
              <a:rPr lang="en-US" altLang="zh-CN" sz="9600" dirty="0" smtClean="0"/>
              <a:t>Feb</a:t>
            </a:r>
            <a:r>
              <a:rPr lang="zh-CN" altLang="en-US" sz="9600" dirty="0" smtClean="0"/>
              <a:t> </a:t>
            </a:r>
            <a:r>
              <a:rPr lang="zh-CN" altLang="zh-CN" sz="9600" dirty="0"/>
              <a:t> </a:t>
            </a:r>
            <a:r>
              <a:rPr lang="en-US" altLang="zh-CN" sz="9600" dirty="0" smtClean="0"/>
              <a:t>to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2015</a:t>
            </a:r>
            <a:r>
              <a:rPr lang="zh-CN" altLang="en-US" sz="9600" dirty="0" smtClean="0"/>
              <a:t> </a:t>
            </a:r>
            <a:r>
              <a:rPr lang="zh-CN" altLang="zh-CN" sz="9600" dirty="0"/>
              <a:t> </a:t>
            </a:r>
            <a:r>
              <a:rPr lang="en-US" altLang="zh-CN" sz="9600" dirty="0" smtClean="0"/>
              <a:t>May</a:t>
            </a:r>
          </a:p>
          <a:p>
            <a:pPr marL="1371600" lvl="1" indent="-914400">
              <a:buFont typeface="+mj-lt"/>
              <a:buAutoNum type="arabicPeriod"/>
            </a:pPr>
            <a:r>
              <a:rPr lang="zh-CN" altLang="zh-CN" sz="9600" dirty="0" smtClean="0"/>
              <a:t>8</a:t>
            </a:r>
            <a:r>
              <a:rPr lang="en-US" altLang="zh-CN" sz="9600" dirty="0" smtClean="0"/>
              <a:t>0%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is</a:t>
            </a:r>
            <a:r>
              <a:rPr lang="zh-CN" altLang="en-US" sz="9600" dirty="0" smtClean="0"/>
              <a:t>  </a:t>
            </a:r>
            <a:r>
              <a:rPr lang="en-US" altLang="zh-CN" sz="9600" dirty="0" smtClean="0"/>
              <a:t>train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data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set</a:t>
            </a:r>
            <a:r>
              <a:rPr lang="zh-CN" altLang="en-US" sz="9600" dirty="0" smtClean="0"/>
              <a:t> </a:t>
            </a:r>
            <a:r>
              <a:rPr lang="zh-CN" altLang="zh-CN" sz="9600" dirty="0" smtClean="0"/>
              <a:t>,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20</a:t>
            </a:r>
            <a:r>
              <a:rPr lang="zh-CN" altLang="en-US" sz="9600" dirty="0" smtClean="0"/>
              <a:t> </a:t>
            </a:r>
            <a:r>
              <a:rPr lang="zh-CN" altLang="zh-CN" sz="9600" dirty="0" smtClean="0"/>
              <a:t>%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is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test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data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set.</a:t>
            </a:r>
          </a:p>
          <a:p>
            <a:pPr marL="457200" lvl="1" indent="0">
              <a:buNone/>
            </a:pPr>
            <a:endParaRPr lang="en-US" altLang="zh-CN" sz="9600" dirty="0"/>
          </a:p>
          <a:p>
            <a:pPr lvl="1"/>
            <a:r>
              <a:rPr lang="en-US" altLang="zh-CN" sz="9600" dirty="0" smtClean="0"/>
              <a:t>Label</a:t>
            </a:r>
            <a:r>
              <a:rPr lang="zh-CN" altLang="en-US" sz="9600" dirty="0" smtClean="0"/>
              <a:t> </a:t>
            </a:r>
            <a:r>
              <a:rPr lang="en-US" altLang="zh-CN" sz="9600" dirty="0"/>
              <a:t>:</a:t>
            </a:r>
            <a:r>
              <a:rPr lang="zh-CN" altLang="en-US" sz="9600" dirty="0"/>
              <a:t> </a:t>
            </a:r>
            <a:endParaRPr lang="en-US" altLang="zh-CN" sz="96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9600" dirty="0" smtClean="0"/>
              <a:t>Directionality</a:t>
            </a:r>
            <a:r>
              <a:rPr lang="zh-CN" altLang="en-US" sz="9600" dirty="0" smtClean="0"/>
              <a:t> </a:t>
            </a:r>
            <a:r>
              <a:rPr lang="zh-CN" altLang="zh-CN" sz="9600" dirty="0" smtClean="0"/>
              <a:t>:</a:t>
            </a:r>
            <a:r>
              <a:rPr lang="zh-CN" altLang="en-US" sz="9600" dirty="0" smtClean="0"/>
              <a:t> </a:t>
            </a:r>
            <a:r>
              <a:rPr lang="zh-CN" altLang="zh-CN" sz="9600" dirty="0"/>
              <a:t> </a:t>
            </a:r>
            <a:r>
              <a:rPr lang="en-US" altLang="zh-CN" sz="9600" dirty="0" smtClean="0"/>
              <a:t>1</a:t>
            </a:r>
            <a:r>
              <a:rPr lang="zh-CN" altLang="en-US" sz="9600" dirty="0"/>
              <a:t> </a:t>
            </a:r>
            <a:r>
              <a:rPr lang="en-US" altLang="zh-CN" sz="9600" dirty="0" smtClean="0"/>
              <a:t>is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increasing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,</a:t>
            </a:r>
            <a:r>
              <a:rPr lang="zh-CN" altLang="en-US" sz="9600" dirty="0" smtClean="0"/>
              <a:t> </a:t>
            </a:r>
            <a:r>
              <a:rPr lang="zh-CN" altLang="zh-CN" sz="9600" dirty="0"/>
              <a:t> </a:t>
            </a:r>
            <a:r>
              <a:rPr lang="en-US" altLang="zh-CN" sz="9600" dirty="0" smtClean="0"/>
              <a:t>-1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is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decreasing</a:t>
            </a:r>
            <a:r>
              <a:rPr lang="zh-CN" altLang="en-US" sz="9600" dirty="0" smtClean="0"/>
              <a:t> </a:t>
            </a:r>
            <a:endParaRPr lang="en-US" altLang="zh-CN" sz="9600" dirty="0"/>
          </a:p>
          <a:p>
            <a:pPr marL="1371600" lvl="1" indent="-914400">
              <a:buFont typeface="+mj-lt"/>
              <a:buAutoNum type="arabicPeriod"/>
            </a:pPr>
            <a:endParaRPr lang="en-US" altLang="zh-CN" sz="6400" dirty="0"/>
          </a:p>
          <a:p>
            <a:pPr marL="971550" lvl="1" indent="-514350">
              <a:buFont typeface="+mj-lt"/>
              <a:buAutoNum type="arabicPeriod"/>
            </a:pPr>
            <a:endParaRPr lang="en-US" altLang="zh-CN" sz="3000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118872" indent="0">
              <a:buNone/>
            </a:pPr>
            <a:endParaRPr lang="en-US" altLang="zh-CN" dirty="0" smtClean="0"/>
          </a:p>
          <a:p>
            <a:pPr marL="118872" indent="0">
              <a:buNone/>
            </a:pPr>
            <a:r>
              <a:rPr lang="zh-CN" altLang="en-US" dirty="0" smtClean="0"/>
              <a:t> </a:t>
            </a:r>
            <a:endParaRPr lang="en-US" dirty="0" smtClean="0"/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11887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7087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8095"/>
            <a:ext cx="8229600" cy="49630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marL="118872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Xi</a:t>
            </a:r>
            <a:r>
              <a:rPr lang="zh-CN" altLang="en-US" dirty="0" smtClean="0"/>
              <a:t> </a:t>
            </a:r>
            <a:r>
              <a:rPr lang="zh-CN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/>
              <a:t>I</a:t>
            </a:r>
            <a:r>
              <a:rPr lang="en-US" altLang="zh-CN" dirty="0" smtClean="0"/>
              <a:t>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Gain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endParaRPr lang="en-US" altLang="zh-CN" dirty="0" smtClean="0"/>
          </a:p>
          <a:p>
            <a:pPr lvl="1"/>
            <a:r>
              <a:rPr lang="en-US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Xi</a:t>
            </a:r>
          </a:p>
          <a:p>
            <a:pPr lvl="1"/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leaf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Y</a:t>
            </a:r>
            <a:r>
              <a:rPr lang="zh-CN" altLang="en-US" dirty="0" smtClean="0"/>
              <a:t> </a:t>
            </a:r>
            <a:r>
              <a:rPr lang="en-US" altLang="zh-CN" dirty="0" smtClean="0"/>
              <a:t>(P(Y|X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leaf))</a:t>
            </a:r>
          </a:p>
          <a:p>
            <a:pPr lvl="1"/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4" name="图片 3" descr="Screen Shot 2015-12-01 at 7.56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67" y="1668096"/>
            <a:ext cx="4370748" cy="272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89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8095"/>
            <a:ext cx="8229600" cy="49630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randomly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2/3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several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trees.</a:t>
            </a:r>
          </a:p>
          <a:p>
            <a:endParaRPr lang="en-US" altLang="zh-CN" dirty="0"/>
          </a:p>
          <a:p>
            <a:r>
              <a:rPr lang="en-US" altLang="zh-CN" dirty="0" smtClean="0"/>
              <a:t>Have the value on each decision tree and get the majority as the final decision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8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0492"/>
            <a:ext cx="8229600" cy="49630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endParaRPr lang="en-US" altLang="zh-CN" dirty="0"/>
          </a:p>
          <a:p>
            <a:r>
              <a:rPr lang="en-US" altLang="zh-CN" dirty="0" smtClean="0"/>
              <a:t>No-SQL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Cassandra</a:t>
            </a:r>
            <a:r>
              <a:rPr lang="zh-CN" altLang="en-US" dirty="0" smtClean="0"/>
              <a:t> 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endParaRPr lang="en-US" altLang="zh-CN" dirty="0"/>
          </a:p>
          <a:p>
            <a:r>
              <a:rPr lang="en-US" altLang="zh-CN" dirty="0" smtClean="0"/>
              <a:t>Spark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Scala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Mllib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trees</a:t>
            </a:r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8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8515"/>
            <a:ext cx="8229600" cy="4625609"/>
          </a:xfrm>
        </p:spPr>
        <p:txBody>
          <a:bodyPr/>
          <a:lstStyle/>
          <a:p>
            <a:r>
              <a:rPr lang="en-US" dirty="0" smtClean="0"/>
              <a:t>Performance</a:t>
            </a:r>
            <a:r>
              <a:rPr lang="zh-CN" altLang="en-US" dirty="0" smtClean="0"/>
              <a:t> </a:t>
            </a:r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3949"/>
              </p:ext>
            </p:extLst>
          </p:nvPr>
        </p:nvGraphicFramePr>
        <p:xfrm>
          <a:off x="722664" y="2442277"/>
          <a:ext cx="7964136" cy="42423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82068"/>
                <a:gridCol w="3982068"/>
              </a:tblGrid>
              <a:tr h="848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Approach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Method</a:t>
                      </a:r>
                      <a:r>
                        <a:rPr lang="zh-CN" altLang="en-US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</a:t>
                      </a:r>
                      <a:r>
                        <a:rPr lang="en-US" altLang="zh-CN" b="1" dirty="0" smtClean="0"/>
                        <a:t>Test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Accuracy</a:t>
                      </a:r>
                      <a:r>
                        <a:rPr lang="zh-CN" altLang="en-US" b="1" dirty="0" smtClean="0"/>
                        <a:t> </a:t>
                      </a:r>
                      <a:endParaRPr lang="zh-CN" altLang="en-US" b="1" dirty="0"/>
                    </a:p>
                  </a:txBody>
                  <a:tcPr/>
                </a:tc>
              </a:tr>
              <a:tr h="848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Decision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Tree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50.1523</a:t>
                      </a:r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</a:tr>
              <a:tr h="848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Random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Forest(All trees finished)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50.2%</a:t>
                      </a:r>
                      <a:endParaRPr lang="zh-CN" altLang="en-US" dirty="0"/>
                    </a:p>
                  </a:txBody>
                  <a:tcPr/>
                </a:tc>
              </a:tr>
              <a:tr h="848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Random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Forest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(Map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Reduce)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50.2%</a:t>
                      </a:r>
                      <a:endParaRPr lang="zh-CN" altLang="en-US" dirty="0"/>
                    </a:p>
                  </a:txBody>
                  <a:tcPr/>
                </a:tc>
              </a:tr>
              <a:tr h="848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Random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Forest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(Spark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err="1" smtClean="0"/>
                        <a:t>Scala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err="1" smtClean="0"/>
                        <a:t>Mllib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en-US" altLang="zh-CN" dirty="0" smtClean="0"/>
                        <a:t>0.</a:t>
                      </a:r>
                      <a:r>
                        <a:rPr lang="en-US" altLang="zh-CN" dirty="0" smtClean="0"/>
                        <a:t>120</a:t>
                      </a:r>
                      <a:r>
                        <a:rPr lang="en-US" altLang="zh-CN" dirty="0" smtClean="0"/>
                        <a:t>%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36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8515"/>
            <a:ext cx="8229600" cy="462560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altLang="zh-CN" dirty="0"/>
          </a:p>
          <a:p>
            <a:pPr lvl="1"/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,  </a:t>
            </a:r>
            <a:r>
              <a:rPr lang="zh-CN" altLang="zh-CN" dirty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/>
              <a:t> </a:t>
            </a:r>
            <a:r>
              <a:rPr lang="en-US" altLang="zh-CN" dirty="0" smtClean="0"/>
              <a:t>stable.</a:t>
            </a:r>
            <a:endParaRPr lang="en-US" altLang="zh-CN" sz="3200" dirty="0"/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slightly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 smtClean="0"/>
              <a:t>case</a:t>
            </a:r>
          </a:p>
          <a:p>
            <a:pPr lvl="1"/>
            <a:r>
              <a:rPr lang="en-US" altLang="zh-CN" dirty="0" err="1" smtClean="0"/>
              <a:t>Saprk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Mllib</a:t>
            </a:r>
            <a:r>
              <a:rPr lang="zh-CN" altLang="en-US" dirty="0" smtClean="0"/>
              <a:t>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lot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much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.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MapReduce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fetching.</a:t>
            </a:r>
            <a:endParaRPr lang="en-US" altLang="zh-CN" dirty="0"/>
          </a:p>
          <a:p>
            <a:pPr lvl="1"/>
            <a:endParaRPr lang="en-US" altLang="zh-CN" sz="3200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7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526"/>
            <a:ext cx="8229600" cy="491347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Other </a:t>
            </a:r>
            <a:r>
              <a:rPr lang="en-US" altLang="zh-CN" dirty="0"/>
              <a:t>kind of concurrency to </a:t>
            </a:r>
            <a:r>
              <a:rPr lang="en-US" altLang="zh-CN" dirty="0" smtClean="0"/>
              <a:t>USD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ERU-USD</a:t>
            </a:r>
            <a:endParaRPr lang="en-US" altLang="zh-CN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altLang="zh-CN" dirty="0" smtClean="0"/>
              <a:t>Smaller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slot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1s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1h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considered</a:t>
            </a:r>
            <a:endParaRPr lang="en-US" altLang="zh-CN" dirty="0"/>
          </a:p>
          <a:p>
            <a:pPr lvl="1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policy,</a:t>
            </a:r>
            <a:r>
              <a:rPr lang="zh-CN" altLang="en-US" dirty="0" smtClean="0"/>
              <a:t> </a:t>
            </a:r>
            <a:r>
              <a:rPr lang="en-US" altLang="zh-CN" dirty="0" smtClean="0"/>
              <a:t>bank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effects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2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模块.thmx</Template>
  <TotalTime>494</TotalTime>
  <Words>1382</Words>
  <Application>Microsoft Macintosh PowerPoint</Application>
  <PresentationFormat>全屏显示(4:3)</PresentationFormat>
  <Paragraphs>159</Paragraphs>
  <Slides>16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模块</vt:lpstr>
      <vt:lpstr> Foreign Exchange Market  Directionality Prediction</vt:lpstr>
      <vt:lpstr>Project Purpose</vt:lpstr>
      <vt:lpstr>Analytic Approach</vt:lpstr>
      <vt:lpstr>Decision Tree</vt:lpstr>
      <vt:lpstr>Random Forest</vt:lpstr>
      <vt:lpstr>Explore tech tools </vt:lpstr>
      <vt:lpstr>Results</vt:lpstr>
      <vt:lpstr>Results</vt:lpstr>
      <vt:lpstr>Error Analysis</vt:lpstr>
      <vt:lpstr>Actionable Information or Insights</vt:lpstr>
      <vt:lpstr>Challenges </vt:lpstr>
      <vt:lpstr>Learn From the Project</vt:lpstr>
      <vt:lpstr>Future Work</vt:lpstr>
      <vt:lpstr>Supplemental Information</vt:lpstr>
      <vt:lpstr>Reference</vt:lpstr>
      <vt:lpstr>PowerPoint 演示文稿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 Project Title</dc:title>
  <dc:creator>Ravi Starzl</dc:creator>
  <cp:lastModifiedBy>Jing Yu</cp:lastModifiedBy>
  <cp:revision>49</cp:revision>
  <dcterms:created xsi:type="dcterms:W3CDTF">2015-10-13T14:29:04Z</dcterms:created>
  <dcterms:modified xsi:type="dcterms:W3CDTF">2015-12-02T05:14:27Z</dcterms:modified>
</cp:coreProperties>
</file>