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2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21A57E6-5824-074A-99FB-B6F392648B6B}" type="datetimeFigureOut">
              <a:rPr kumimoji="1" lang="zh-CN" altLang="en-US" smtClean="0"/>
              <a:t>10/24/15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F7CED8-21A2-9D40-B57D-FEDF6F331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atasciencebowl" TargetMode="External"/><Relationship Id="rId4" Type="http://schemas.openxmlformats.org/officeDocument/2006/relationships/hyperlink" Target="https://www.kaggle.com/c/datasciencebowl/details/tutori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cale-invariant_feature_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Kaggle</a:t>
            </a:r>
            <a:r>
              <a:rPr lang="en-US" altLang="zh-CN" dirty="0"/>
              <a:t> Plankton Classification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Yu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jingyu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7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[1] </a:t>
            </a:r>
            <a:r>
              <a:rPr kumimoji="1" lang="en-US" altLang="zh-CN" dirty="0">
                <a:hlinkClick r:id="rId2"/>
              </a:rPr>
              <a:t>https://en.wikipedia.org/wiki/Scale-</a:t>
            </a:r>
            <a:r>
              <a:rPr kumimoji="1" lang="en-US" altLang="zh-CN" dirty="0" smtClean="0">
                <a:hlinkClick r:id="rId2"/>
              </a:rPr>
              <a:t>invariant_feature_transform</a:t>
            </a:r>
            <a:endParaRPr kumimoji="1" lang="en-US" altLang="zh-CN" dirty="0" smtClean="0"/>
          </a:p>
          <a:p>
            <a:r>
              <a:rPr kumimoji="1" lang="zh-CN" altLang="zh-CN" dirty="0" smtClean="0"/>
              <a:t>[</a:t>
            </a:r>
            <a:r>
              <a:rPr kumimoji="1" lang="zh-CN" altLang="zh-CN" dirty="0"/>
              <a:t>2</a:t>
            </a:r>
            <a:r>
              <a:rPr kumimoji="1" lang="en-US" altLang="zh-CN" dirty="0"/>
              <a:t>] </a:t>
            </a:r>
            <a:r>
              <a:rPr kumimoji="1" lang="en-US" altLang="zh-CN" dirty="0">
                <a:hlinkClick r:id="rId3"/>
              </a:rPr>
              <a:t>https://www.kaggle.com/c/</a:t>
            </a:r>
            <a:r>
              <a:rPr kumimoji="1" lang="en-US" altLang="zh-CN" dirty="0" smtClean="0">
                <a:hlinkClick r:id="rId3"/>
              </a:rPr>
              <a:t>datasciencebowl</a:t>
            </a:r>
            <a:endParaRPr kumimoji="1" lang="en-US" altLang="zh-CN" dirty="0" smtClean="0"/>
          </a:p>
          <a:p>
            <a:r>
              <a:rPr kumimoji="1" lang="zh-CN" altLang="zh-CN" dirty="0" smtClean="0"/>
              <a:t>[</a:t>
            </a:r>
            <a:r>
              <a:rPr kumimoji="1" lang="en-US" altLang="zh-CN" dirty="0" smtClean="0"/>
              <a:t>3]</a:t>
            </a:r>
            <a:r>
              <a:rPr lang="en-US" altLang="zh-CN" dirty="0"/>
              <a:t> # </a:t>
            </a:r>
            <a:r>
              <a:rPr lang="en-US" altLang="zh-CN" dirty="0">
                <a:hlinkClick r:id="rId4"/>
              </a:rPr>
              <a:t>https://www.kaggle.com/c/datasciencebowl/details/</a:t>
            </a:r>
            <a:r>
              <a:rPr lang="en-US" altLang="zh-CN" dirty="0" smtClean="0">
                <a:hlinkClick r:id="rId4"/>
              </a:rPr>
              <a:t>tutorial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28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498"/>
            <a:ext cx="8229600" cy="4625609"/>
          </a:xfrm>
        </p:spPr>
        <p:txBody>
          <a:bodyPr>
            <a:normAutofit/>
          </a:bodyPr>
          <a:lstStyle/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Target</a:t>
            </a:r>
          </a:p>
          <a:p>
            <a:pPr marL="118872" indent="0">
              <a:buNone/>
            </a:pPr>
            <a:r>
              <a:rPr kumimoji="1" lang="en-US" altLang="zh-CN" dirty="0"/>
              <a:t>B</a:t>
            </a:r>
            <a:r>
              <a:rPr kumimoji="1" lang="en-US" altLang="zh-CN" dirty="0" smtClean="0"/>
              <a:t>uild </a:t>
            </a:r>
            <a:r>
              <a:rPr kumimoji="1" lang="en-US" altLang="zh-CN" dirty="0"/>
              <a:t>an algorithm to automate the image identification process</a:t>
            </a:r>
            <a:r>
              <a:rPr kumimoji="1" lang="en-US" altLang="zh-CN" dirty="0" smtClean="0"/>
              <a:t>.</a:t>
            </a:r>
          </a:p>
          <a:p>
            <a:pPr marL="11887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 Method</a:t>
            </a:r>
            <a:endParaRPr kumimoji="1" lang="en-US" altLang="zh-CN" dirty="0"/>
          </a:p>
          <a:p>
            <a:pPr lvl="1"/>
            <a:r>
              <a:rPr lang="en-US" altLang="zh-CN" dirty="0" smtClean="0"/>
              <a:t>Parse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present.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lassification using machine learning techniques</a:t>
            </a:r>
          </a:p>
          <a:p>
            <a:pPr lvl="1"/>
            <a:endParaRPr lang="en-US" altLang="zh-CN" dirty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 smtClean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3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Prepare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[1]</a:t>
            </a:r>
            <a:endParaRPr kumimoji="1" lang="en-US" altLang="zh-CN" dirty="0"/>
          </a:p>
          <a:p>
            <a:pPr marL="118872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/>
              <a:t>80</a:t>
            </a:r>
            <a:r>
              <a:rPr kumimoji="1" lang="zh-CN" altLang="en-US" dirty="0"/>
              <a:t>%</a:t>
            </a:r>
            <a:r>
              <a:rPr kumimoji="1" lang="zh-CN" altLang="zh-CN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train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endParaRPr kumimoji="1" lang="en-US" altLang="zh-CN" dirty="0" smtClean="0"/>
          </a:p>
          <a:p>
            <a:pPr marL="11887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Prepare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Opencv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scikit</a:t>
            </a:r>
            <a:r>
              <a:rPr kumimoji="1" lang="en-US" altLang="zh-CN" dirty="0"/>
              <a:t>-image, </a:t>
            </a:r>
            <a:r>
              <a:rPr kumimoji="1" lang="en-US" altLang="zh-CN" dirty="0" err="1"/>
              <a:t>matplotlib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scikit</a:t>
            </a:r>
            <a:r>
              <a:rPr kumimoji="1" lang="en-US" altLang="zh-CN" dirty="0"/>
              <a:t>-learn, and </a:t>
            </a:r>
            <a:r>
              <a:rPr kumimoji="1" lang="en-US" altLang="zh-CN" dirty="0" err="1"/>
              <a:t>numpy</a:t>
            </a: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Images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Prepare</a:t>
            </a:r>
          </a:p>
          <a:p>
            <a:pPr lvl="1"/>
            <a:r>
              <a:rPr lang="en-US" altLang="zh-CN" dirty="0" smtClean="0"/>
              <a:t>Rescale  image to the same size: 25*25 pixels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</a:p>
          <a:p>
            <a:pPr lvl="1"/>
            <a:endParaRPr lang="en-US" altLang="zh-CN" dirty="0" smtClean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en-US" altLang="zh-CN" dirty="0"/>
          </a:p>
          <a:p>
            <a:endParaRPr kumimoji="1" lang="en-US" altLang="zh-CN" dirty="0" smtClean="0"/>
          </a:p>
          <a:p>
            <a:pPr marL="118872" indent="0">
              <a:buNone/>
            </a:pPr>
            <a:endParaRPr kumimoji="1" lang="en-US" altLang="zh-CN" dirty="0"/>
          </a:p>
          <a:p>
            <a:pPr marL="11887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60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Approach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600" b="1" dirty="0" smtClean="0"/>
              <a:t>Random</a:t>
            </a:r>
            <a:r>
              <a:rPr kumimoji="1" lang="zh-CN" altLang="en-US" sz="3600" b="1" dirty="0" smtClean="0"/>
              <a:t> </a:t>
            </a:r>
            <a:r>
              <a:rPr kumimoji="1" lang="en-US" altLang="zh-CN" sz="3600" b="1" dirty="0" smtClean="0"/>
              <a:t>Forest</a:t>
            </a:r>
            <a:endParaRPr lang="en-US" altLang="zh-CN" sz="4000" b="1" dirty="0" smtClean="0"/>
          </a:p>
          <a:p>
            <a:pPr marL="118872" indent="0">
              <a:buNone/>
            </a:pPr>
            <a:r>
              <a:rPr kumimoji="1" lang="zh-CN" altLang="en-US" sz="4000" dirty="0" smtClean="0"/>
              <a:t>      </a:t>
            </a:r>
            <a:endParaRPr kumimoji="1" lang="en-US" altLang="zh-CN" sz="4000" dirty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kumimoji="1" lang="zh-CN" altLang="zh-CN" sz="2800" dirty="0" smtClean="0"/>
              <a:t> </a:t>
            </a:r>
            <a:r>
              <a:rPr kumimoji="1" lang="en-US" altLang="zh-CN" sz="2800" dirty="0" smtClean="0"/>
              <a:t>Different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number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trees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part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train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using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square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root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number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features.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endParaRPr kumimoji="1" lang="en-US" altLang="zh-CN" sz="2800" dirty="0" smtClean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kumimoji="1" lang="en-US" altLang="zh-CN" sz="2800" dirty="0" smtClean="0"/>
              <a:t>Increasing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accuracy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more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number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trees.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endParaRPr kumimoji="1" lang="en-US" altLang="zh-CN" sz="2800" dirty="0" smtClean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r>
              <a:rPr kumimoji="1" lang="en-US" altLang="zh-CN" sz="2800" dirty="0" smtClean="0"/>
              <a:t>Get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average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result.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kumimoji="1" lang="en-US" altLang="zh-CN" sz="3200" dirty="0" smtClean="0"/>
          </a:p>
          <a:p>
            <a:pPr marL="461772" lvl="2" indent="-342900">
              <a:spcBef>
                <a:spcPts val="0"/>
              </a:spcBef>
              <a:buClr>
                <a:schemeClr val="accent1"/>
              </a:buClr>
              <a:buSzPct val="80000"/>
            </a:pPr>
            <a:endParaRPr lang="en-US" altLang="zh-CN" sz="4000" dirty="0"/>
          </a:p>
          <a:p>
            <a:pPr marL="11887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21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 Approach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on’d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[2](Reference)</a:t>
            </a:r>
          </a:p>
          <a:p>
            <a:endParaRPr kumimoji="1" lang="en-US" altLang="zh-CN" dirty="0" smtClean="0"/>
          </a:p>
          <a:p>
            <a:r>
              <a:rPr lang="en-US" altLang="zh-CN" sz="3300" dirty="0" smtClean="0"/>
              <a:t>Rescale image to</a:t>
            </a:r>
            <a:r>
              <a:rPr lang="zh-CN" altLang="en-US" sz="3300" dirty="0" smtClean="0"/>
              <a:t> </a:t>
            </a:r>
            <a:r>
              <a:rPr lang="en-US" altLang="zh-CN" sz="3300" dirty="0" smtClean="0"/>
              <a:t>25</a:t>
            </a:r>
            <a:r>
              <a:rPr lang="en-US" altLang="zh-CN" sz="3300" dirty="0"/>
              <a:t>*</a:t>
            </a:r>
            <a:r>
              <a:rPr lang="en-US" altLang="zh-CN" sz="3300" dirty="0" smtClean="0"/>
              <a:t>25</a:t>
            </a:r>
            <a:r>
              <a:rPr lang="zh-CN" altLang="en-US" sz="3300" dirty="0" smtClean="0"/>
              <a:t> </a:t>
            </a:r>
            <a:r>
              <a:rPr lang="en-US" altLang="zh-CN" sz="3300" dirty="0" smtClean="0"/>
              <a:t>pixels</a:t>
            </a:r>
            <a:r>
              <a:rPr lang="zh-CN" altLang="en-US" sz="3300" dirty="0" smtClean="0"/>
              <a:t> </a:t>
            </a:r>
            <a:endParaRPr lang="en-US" altLang="zh-CN" sz="3300" dirty="0"/>
          </a:p>
          <a:p>
            <a:pPr lvl="1"/>
            <a:r>
              <a:rPr lang="en-US" altLang="zh-CN" sz="3300" dirty="0" smtClean="0"/>
              <a:t>Process: </a:t>
            </a:r>
            <a:endParaRPr lang="en-US" altLang="zh-CN" sz="3300" dirty="0"/>
          </a:p>
          <a:p>
            <a:pPr lvl="2"/>
            <a:r>
              <a:rPr lang="en-US" altLang="zh-CN" sz="3300" dirty="0"/>
              <a:t>Number of key points</a:t>
            </a:r>
          </a:p>
          <a:p>
            <a:pPr lvl="2"/>
            <a:r>
              <a:rPr lang="zh-CN" altLang="zh-CN" sz="3300" dirty="0" smtClean="0"/>
              <a:t>1</a:t>
            </a:r>
            <a:r>
              <a:rPr lang="en-US" altLang="zh-CN" sz="3300" dirty="0" smtClean="0"/>
              <a:t>28</a:t>
            </a:r>
            <a:r>
              <a:rPr lang="zh-CN" altLang="en-US" sz="3300" dirty="0" smtClean="0"/>
              <a:t> </a:t>
            </a:r>
            <a:r>
              <a:rPr lang="en-US" altLang="zh-CN" sz="3300" dirty="0" smtClean="0"/>
              <a:t>descriptors</a:t>
            </a:r>
            <a:r>
              <a:rPr lang="zh-CN" altLang="en-US" sz="3300" dirty="0" smtClean="0"/>
              <a:t>: </a:t>
            </a:r>
            <a:r>
              <a:rPr lang="en-US" altLang="zh-CN" sz="3300" dirty="0" smtClean="0"/>
              <a:t>each </a:t>
            </a:r>
            <a:r>
              <a:rPr lang="en-US" altLang="zh-CN" sz="3300" dirty="0"/>
              <a:t>key point </a:t>
            </a:r>
            <a:r>
              <a:rPr lang="en-US" altLang="zh-CN" sz="3300" dirty="0" smtClean="0"/>
              <a:t>contains</a:t>
            </a:r>
            <a:r>
              <a:rPr lang="zh-CN" altLang="en-US" sz="3300" dirty="0" smtClean="0"/>
              <a:t> </a:t>
            </a:r>
            <a:r>
              <a:rPr lang="en-US" altLang="zh-CN" sz="3300" dirty="0" smtClean="0"/>
              <a:t>1</a:t>
            </a:r>
            <a:r>
              <a:rPr lang="en-US" altLang="zh-CN" sz="3300" dirty="0"/>
              <a:t>*128 </a:t>
            </a:r>
            <a:r>
              <a:rPr lang="en-US" altLang="zh-CN" sz="3300" dirty="0" smtClean="0"/>
              <a:t>vectors</a:t>
            </a:r>
            <a:r>
              <a:rPr lang="en-US" altLang="zh-CN" sz="3300" dirty="0" smtClean="0"/>
              <a:t>(features)</a:t>
            </a:r>
            <a:endParaRPr lang="en-US" altLang="zh-CN" sz="3300" dirty="0"/>
          </a:p>
        </p:txBody>
      </p:sp>
    </p:spTree>
    <p:extLst>
      <p:ext uri="{BB962C8B-B14F-4D97-AF65-F5344CB8AC3E}">
        <p14:creationId xmlns:p14="http://schemas.microsoft.com/office/powerpoint/2010/main" val="101374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63249"/>
              </p:ext>
            </p:extLst>
          </p:nvPr>
        </p:nvGraphicFramePr>
        <p:xfrm>
          <a:off x="323528" y="2590289"/>
          <a:ext cx="8229600" cy="1097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Random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Forest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Tress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   </a:t>
                      </a:r>
                      <a:r>
                        <a:rPr lang="en-US" altLang="zh-CN" dirty="0" smtClean="0"/>
                        <a:t>Accuracy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44.23%</a:t>
                      </a:r>
                      <a:endParaRPr lang="zh-CN" altLang="en-US" dirty="0"/>
                    </a:p>
                  </a:txBody>
                  <a:tcPr/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45.12%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00681"/>
              </p:ext>
            </p:extLst>
          </p:nvPr>
        </p:nvGraphicFramePr>
        <p:xfrm>
          <a:off x="457200" y="5134871"/>
          <a:ext cx="8229600" cy="3657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SIFT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Accuracy</a:t>
                      </a:r>
                      <a:r>
                        <a:rPr lang="zh-CN" altLang="en-US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</a:t>
                      </a:r>
                      <a:r>
                        <a:rPr lang="en-US" altLang="zh-CN" dirty="0" smtClean="0"/>
                        <a:t>47.12%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57200" y="1660053"/>
            <a:ext cx="353625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3200" b="1" dirty="0" smtClean="0"/>
              <a:t>Random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Forest</a:t>
            </a:r>
            <a:endParaRPr lang="en-US" altLang="zh-CN" sz="32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457200" y="4089261"/>
            <a:ext cx="353625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3200" b="1" dirty="0" smtClean="0"/>
              <a:t>SIFT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11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l"/>
            </a:pPr>
            <a:r>
              <a:rPr kumimoji="1" lang="en-US" altLang="zh-CN" dirty="0" smtClean="0"/>
              <a:t>Noise</a:t>
            </a:r>
          </a:p>
          <a:p>
            <a:pPr marL="118872" indent="0"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 May contain </a:t>
            </a:r>
            <a:r>
              <a:rPr kumimoji="1" lang="en-US" altLang="zh-CN" dirty="0"/>
              <a:t>disturbed info which can  not match the </a:t>
            </a:r>
            <a:r>
              <a:rPr kumimoji="1" lang="en-US" altLang="zh-CN" dirty="0" smtClean="0"/>
              <a:t>model</a:t>
            </a:r>
          </a:p>
          <a:p>
            <a:pPr marL="118872" indent="0">
              <a:buNone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More accurate </a:t>
            </a:r>
            <a:r>
              <a:rPr kumimoji="1" lang="en-US" altLang="zh-CN" dirty="0" smtClean="0"/>
              <a:t>features </a:t>
            </a:r>
            <a:r>
              <a:rPr kumimoji="1" lang="en-US" altLang="zh-CN" dirty="0"/>
              <a:t>need to be used</a:t>
            </a:r>
          </a:p>
          <a:p>
            <a:pPr marL="118872" indent="0">
              <a:buNone/>
            </a:pP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The features </a:t>
            </a:r>
            <a:r>
              <a:rPr kumimoji="1" lang="en-US" altLang="zh-CN" dirty="0"/>
              <a:t>are just general attribute of parts of pictures, they may not describe the whole pictures completely. </a:t>
            </a:r>
          </a:p>
          <a:p>
            <a:endParaRPr kumimoji="1" lang="en-US" altLang="zh-CN" dirty="0"/>
          </a:p>
          <a:p>
            <a:pPr>
              <a:buFont typeface="Wingdings" charset="2"/>
              <a:buChar char="l"/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Corner Cases:  </a:t>
            </a:r>
            <a:endParaRPr kumimoji="1" lang="en-US" altLang="zh-CN" dirty="0" smtClean="0"/>
          </a:p>
          <a:p>
            <a:pPr marL="633222" indent="-514350">
              <a:buFont typeface="+mj-lt"/>
              <a:buAutoNum type="arabicPeriod"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Sharp </a:t>
            </a:r>
            <a:r>
              <a:rPr kumimoji="1" lang="en-US" altLang="zh-CN" dirty="0"/>
              <a:t>different pictures may belong to one type</a:t>
            </a:r>
          </a:p>
          <a:p>
            <a:pPr marL="633222" indent="-514350">
              <a:buFont typeface="+mj-lt"/>
              <a:buAutoNum type="arabicPeriod"/>
            </a:pPr>
            <a:r>
              <a:rPr kumimoji="1" lang="en-US" altLang="zh-CN" dirty="0"/>
              <a:t>   Same type may contains sharp different images </a:t>
            </a:r>
          </a:p>
          <a:p>
            <a:pPr marL="633222" indent="-514350">
              <a:buFont typeface="+mj-lt"/>
              <a:buAutoNum type="arabicPeriod"/>
            </a:pPr>
            <a:r>
              <a:rPr kumimoji="1" lang="en-US" altLang="zh-CN" dirty="0"/>
              <a:t>   Different types may belong to different types. </a:t>
            </a:r>
          </a:p>
          <a:p>
            <a:pPr marL="118872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3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Actionable Information or Insights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Should </a:t>
            </a:r>
            <a:r>
              <a:rPr kumimoji="1" lang="en-US" altLang="zh-CN" dirty="0"/>
              <a:t>add filter layer to filter out the noise from the </a:t>
            </a:r>
            <a:r>
              <a:rPr kumimoji="1" lang="en-US" altLang="zh-CN" dirty="0" smtClean="0"/>
              <a:t>original </a:t>
            </a:r>
            <a:r>
              <a:rPr kumimoji="1" lang="en-US" altLang="zh-CN" dirty="0"/>
              <a:t>images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24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Can </a:t>
            </a:r>
            <a:r>
              <a:rPr kumimoji="1" lang="en-US" altLang="zh-CN" dirty="0"/>
              <a:t>extract more suitable features from images and optimize the sift result.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 </a:t>
            </a:r>
            <a:r>
              <a:rPr kumimoji="1" lang="en-US" altLang="zh-CN" dirty="0"/>
              <a:t>We can try more machine learning method like </a:t>
            </a:r>
            <a:r>
              <a:rPr kumimoji="1" lang="en-US" altLang="zh-CN" dirty="0" smtClean="0"/>
              <a:t>lib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svm</a:t>
            </a:r>
            <a:r>
              <a:rPr kumimoji="1" lang="en-US" altLang="zh-CN" dirty="0"/>
              <a:t>.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56</TotalTime>
  <Words>326</Words>
  <Application>Microsoft Macintosh PowerPoint</Application>
  <PresentationFormat>全屏显示(4:3)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模块</vt:lpstr>
      <vt:lpstr>Kaggle Plankton Classification </vt:lpstr>
      <vt:lpstr>Big Picture</vt:lpstr>
      <vt:lpstr>Prepare </vt:lpstr>
      <vt:lpstr>Analytic Approach</vt:lpstr>
      <vt:lpstr>Analytic Approach(Con’d)</vt:lpstr>
      <vt:lpstr>Results</vt:lpstr>
      <vt:lpstr>Error Analysis</vt:lpstr>
      <vt:lpstr>Actionable Information or Insights</vt:lpstr>
      <vt:lpstr>Future 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Plankton Classification </dc:title>
  <dc:creator>Jing Yu</dc:creator>
  <cp:lastModifiedBy>Jing Yu</cp:lastModifiedBy>
  <cp:revision>42</cp:revision>
  <dcterms:created xsi:type="dcterms:W3CDTF">2015-10-24T18:11:57Z</dcterms:created>
  <dcterms:modified xsi:type="dcterms:W3CDTF">2015-10-24T19:08:52Z</dcterms:modified>
</cp:coreProperties>
</file>