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76" r:id="rId9"/>
    <p:sldId id="277" r:id="rId10"/>
    <p:sldId id="278" r:id="rId11"/>
    <p:sldId id="279" r:id="rId12"/>
    <p:sldId id="262" r:id="rId13"/>
    <p:sldId id="263" r:id="rId14"/>
    <p:sldId id="286" r:id="rId15"/>
    <p:sldId id="280" r:id="rId16"/>
    <p:sldId id="309" r:id="rId17"/>
    <p:sldId id="287" r:id="rId18"/>
    <p:sldId id="310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11" r:id="rId28"/>
    <p:sldId id="281" r:id="rId29"/>
    <p:sldId id="282" r:id="rId30"/>
    <p:sldId id="288" r:id="rId31"/>
    <p:sldId id="283" r:id="rId32"/>
    <p:sldId id="289" r:id="rId33"/>
    <p:sldId id="290" r:id="rId34"/>
    <p:sldId id="291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01: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Each device interfaces with the system buses through a device controller.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90700"/>
            <a:ext cx="3009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Each device interfaces with the system buses through a device controller.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90700"/>
            <a:ext cx="3009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1.5- Information/Data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4906963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i="1" dirty="0" smtClean="0"/>
              <a:t>Data</a:t>
            </a:r>
            <a:r>
              <a:rPr lang="en-US" dirty="0" smtClean="0"/>
              <a:t>: specific values that describe something</a:t>
            </a:r>
          </a:p>
          <a:p>
            <a:pPr marL="228600" indent="-228600">
              <a:spcBef>
                <a:spcPct val="50000"/>
              </a:spcBef>
            </a:pPr>
            <a:r>
              <a:rPr lang="en-US" b="1" i="1" dirty="0" smtClean="0"/>
              <a:t>Information</a:t>
            </a:r>
            <a:r>
              <a:rPr lang="en-US" dirty="0" smtClean="0"/>
              <a:t>: Meaning of data</a:t>
            </a:r>
          </a:p>
          <a:p>
            <a:pPr marL="228600" indent="-228600">
              <a:spcBef>
                <a:spcPct val="50000"/>
              </a:spcBef>
            </a:pPr>
            <a:r>
              <a:rPr lang="en-US" dirty="0" smtClean="0"/>
              <a:t>Program information consists of instructions and data.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 smtClean="0"/>
              <a:t>How is this information stored?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 smtClean="0"/>
              <a:t>What does a program instruction look like?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 smtClean="0"/>
              <a:t>How do we make program instructions readable?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1.6-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 bit.</a:t>
            </a:r>
          </a:p>
          <a:p>
            <a:pPr algn="just"/>
            <a:r>
              <a:rPr lang="en-US" dirty="0" smtClean="0"/>
              <a:t>One nibble consists of 4 consecutive bits. </a:t>
            </a:r>
          </a:p>
          <a:p>
            <a:pPr algn="just"/>
            <a:r>
              <a:rPr lang="en-US" dirty="0" smtClean="0"/>
              <a:t>The fundamental addressable unit of primary memory is the byte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One byte consists of 2 nibbles. 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1.6- 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A word is the size of the general registers - the unit of memory within the CPU. 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300" y="1069975"/>
            <a:ext cx="25527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1.7-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3 common number systems: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dirty="0" smtClean="0"/>
              <a:t>Base 16: 0, 1, …, 9, A, B, C, D, E, F</a:t>
            </a:r>
          </a:p>
          <a:p>
            <a:pPr lvl="2" algn="just"/>
            <a:r>
              <a:rPr lang="en-US" dirty="0" smtClean="0"/>
              <a:t>Each hexadecimal digit represents 4 bits of information.</a:t>
            </a:r>
          </a:p>
          <a:p>
            <a:pPr lvl="2" algn="just"/>
            <a:r>
              <a:rPr lang="en-US" dirty="0" smtClean="0"/>
              <a:t>The 0x prefix identifies the number as a hexadecimal number: 0x5C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 smtClean="0"/>
              <a:t>Base </a:t>
            </a:r>
            <a:r>
              <a:rPr lang="en-US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The prefix 0 identifies the number as an octal number: 031</a:t>
            </a:r>
          </a:p>
          <a:p>
            <a:pPr lvl="2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52450" y="1905001"/>
            <a:ext cx="8134350" cy="3933824"/>
            <a:chOff x="714" y="1632"/>
            <a:chExt cx="3912" cy="161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714" y="1632"/>
              <a:ext cx="1926" cy="153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40" y="1644"/>
              <a:ext cx="1620" cy="85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28" y="2544"/>
              <a:ext cx="1698" cy="70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</p:grp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8175" y="2124075"/>
            <a:ext cx="7869238" cy="3267075"/>
            <a:chOff x="402" y="1338"/>
            <a:chExt cx="4957" cy="205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402" y="1338"/>
              <a:ext cx="4957" cy="1644"/>
            </a:xfrm>
            <a:prstGeom prst="rect">
              <a:avLst/>
            </a:prstGeom>
            <a:noFill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960" y="3168"/>
              <a:ext cx="1404" cy="228"/>
            </a:xfrm>
            <a:prstGeom prst="rect">
              <a:avLst/>
            </a:prstGeom>
            <a:noFill/>
          </p:spPr>
        </p:pic>
      </p:grp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30000" contrast="20000"/>
          </a:blip>
          <a:srcRect/>
          <a:stretch>
            <a:fillRect/>
          </a:stretch>
        </p:blipFill>
        <p:spPr bwMode="auto">
          <a:xfrm>
            <a:off x="685800" y="1490663"/>
            <a:ext cx="81534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Máy tính là thiết bị nhị phân nên tất cả mọi dữ liệu đều được lưu trữ dạng nhị phân.</a:t>
            </a: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Số quả dâu: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48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410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67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3429000" cy="1143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6172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6096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2057400" y="4648200"/>
            <a:ext cx="1676400" cy="6858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Dạng mô tả của người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391400" y="3505200"/>
            <a:ext cx="1219200" cy="381000"/>
          </a:xfrm>
          <a:prstGeom prst="wedgeRectCallout">
            <a:avLst>
              <a:gd name="adj1" fmla="val -14375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Mã hóa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934200" y="2133600"/>
            <a:ext cx="1828800" cy="914400"/>
          </a:xfrm>
          <a:prstGeom prst="wedgeRectCallout">
            <a:avLst>
              <a:gd name="adj1" fmla="val -95574"/>
              <a:gd name="adj2" fmla="val 94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Giải mã sang dạng biểu diễn của người</a:t>
            </a:r>
          </a:p>
        </p:txBody>
      </p:sp>
      <p:sp>
        <p:nvSpPr>
          <p:cNvPr id="20" name="Oval 19"/>
          <p:cNvSpPr/>
          <p:nvPr/>
        </p:nvSpPr>
        <p:spPr>
          <a:xfrm>
            <a:off x="152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</a:t>
            </a:r>
            <a:r>
              <a:rPr lang="en-US" dirty="0" smtClean="0">
                <a:solidFill>
                  <a:srgbClr val="0000FF"/>
                </a:solidFill>
              </a:rPr>
              <a:t>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Define concepts: </a:t>
            </a:r>
            <a:r>
              <a:rPr lang="en-US" dirty="0" smtClean="0">
                <a:solidFill>
                  <a:srgbClr val="0000FF"/>
                </a:solidFill>
              </a:rPr>
              <a:t>computer program, computer </a:t>
            </a:r>
            <a:r>
              <a:rPr lang="en-US" dirty="0" smtClean="0">
                <a:solidFill>
                  <a:srgbClr val="0000FF"/>
                </a:solidFill>
              </a:rPr>
              <a:t>software, Information,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fundamental </a:t>
            </a:r>
            <a:r>
              <a:rPr lang="en-US" dirty="0" smtClean="0">
                <a:solidFill>
                  <a:srgbClr val="0000FF"/>
                </a:solidFill>
              </a:rPr>
              <a:t>Data </a:t>
            </a:r>
            <a:r>
              <a:rPr lang="en-US" dirty="0" smtClean="0">
                <a:solidFill>
                  <a:srgbClr val="0000FF"/>
                </a:solidFill>
              </a:rPr>
              <a:t>Units, data address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Explain how </a:t>
            </a:r>
            <a:r>
              <a:rPr lang="en-US" dirty="0" smtClean="0">
                <a:solidFill>
                  <a:srgbClr val="0000FF"/>
                </a:solidFill>
              </a:rPr>
              <a:t>to make a good software?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s</a:t>
            </a:r>
            <a:r>
              <a:rPr lang="en-US" dirty="0" smtClean="0">
                <a:solidFill>
                  <a:srgbClr val="0000FF"/>
                </a:solidFill>
              </a:rPr>
              <a:t>teps </a:t>
            </a:r>
            <a:r>
              <a:rPr lang="en-US" dirty="0" smtClean="0">
                <a:solidFill>
                  <a:srgbClr val="0000FF"/>
                </a:solidFill>
              </a:rPr>
              <a:t>to develop a software?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to represent data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how a C program can be translated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dirty="0" smtClean="0">
                <a:solidFill>
                  <a:srgbClr val="0000FF"/>
                </a:solidFill>
              </a:rPr>
              <a:t>execute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Discuss about notable </a:t>
            </a:r>
            <a:r>
              <a:rPr lang="en-US" dirty="0" smtClean="0">
                <a:solidFill>
                  <a:srgbClr val="0000FF"/>
                </a:solidFill>
              </a:rPr>
              <a:t>features of C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990600"/>
                <a:gridCol w="1295400"/>
                <a:gridCol w="1066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corresponding binary expansions of the following decimal number: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6096000" y="3352800"/>
            <a:ext cx="20574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and do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914400"/>
                <a:gridCol w="1143000"/>
                <a:gridCol w="2362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62000" y="990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228600" y="1066800"/>
            <a:ext cx="8666163" cy="2628900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Bài tập</a:t>
            </a:r>
            <a:r>
              <a:rPr lang="en-US" sz="2000" b="1" dirty="0"/>
              <a:t> : Làm các phép tính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914400"/>
            <a:ext cx="8153400" cy="5199063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Dùng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bit trái (leftmost bit) để mô tả dấu: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33450"/>
            <a:ext cx="6904038" cy="53149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2400" y="4495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Tìm biểu diễn của –35 với 1 byte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Cách làm: Ta tìm biểu diễn của +35  rồi tìm bù 2 của nó ta được biểu diễn số âm 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Tìm trị của biểu diễn số nguyên có dấu 1 byte 11111100 b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Bít trái : 1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Biểu diễn số âm. Nếu ta tìm được biểu diễn dương tương ứng, tìm trị , thêm dấu trừ ta được trị kết qủa.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Bài tập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biểu diễn của số nguyên không dấu  1 byte: 251 , 163, 117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biểu diễn của số nguyên không dấu  2 byte: 551 , 160, 443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biểu diễn của số có dấu  1 byte: -51 , -163, -117, 320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Tìm trị của biễu diễn số nguyên có dấu 1 byte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67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1.8-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address, start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14859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1.9-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0574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Definitions: computer program, computer software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Information, Data, 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1.9- 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1.10-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1.10- 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1.10- 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1.11- Translate and Execute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When we code a program in a high level language, we write source code.  We translate this code into machine language.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Translate and execute statements one-by-one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Translate all the program then execute all the program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1.12-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in level of the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1.13-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1.14-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that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Definitions: computer program, computer software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Information, Data, 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Increase </a:t>
            </a:r>
            <a:r>
              <a:rPr lang="en-US" sz="2400" b="1" u="sng" dirty="0" smtClean="0"/>
              <a:t>performance</a:t>
            </a:r>
            <a:r>
              <a:rPr lang="en-US" sz="2400" dirty="0" smtClean="0"/>
              <a:t> of standard workflow </a:t>
            </a:r>
            <a:r>
              <a:rPr lang="en-US" sz="2000" dirty="0" smtClean="0">
                <a:latin typeface="Arial" charset="0"/>
                <a:cs typeface="Arial" charset="0"/>
              </a:rPr>
              <a:t>(dòng công việc)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895600"/>
            <a:ext cx="2895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/>
                <a:gridCol w="7213146"/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" y="914400"/>
            <a:ext cx="59293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3 bước giúp đọc 1 ô nhớ</a:t>
            </a:r>
            <a:r>
              <a:rPr lang="en-US" dirty="0" smtClean="0"/>
              <a:t>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áp đặt dữ liệu địa chỉ ô nhớ lên address bus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áp đặt tín hiệu “đọc” lên control bus.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Data trong ô nhớ sẽ theo data bus về 1 thanh ghi của CPU.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 smtClean="0"/>
              <a:t>CPU transfers information at less than 10 nanoseconds </a:t>
            </a:r>
          </a:p>
          <a:p>
            <a:pPr lvl="1" algn="just"/>
            <a:r>
              <a:rPr lang="en-US" dirty="0" smtClean="0"/>
              <a:t>primary memory transfers information at about 60 nanoseconds </a:t>
            </a:r>
          </a:p>
          <a:p>
            <a:pPr lvl="1" algn="just"/>
            <a:r>
              <a:rPr lang="en-US" dirty="0" smtClean="0"/>
              <a:t>a hard disk transfers information at about 12,000,000 nanoseconds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247775"/>
            <a:ext cx="15906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1.4- 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267201"/>
            <a:ext cx="7391400" cy="2209799"/>
          </a:xfrm>
        </p:spPr>
        <p:txBody>
          <a:bodyPr>
            <a:normAutofit fontScale="850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 smtClean="0"/>
              <a:t>Primary memory holds the information accessed by the CPU.</a:t>
            </a:r>
          </a:p>
          <a:p>
            <a:pPr marL="454025" lvl="1"/>
            <a:r>
              <a:rPr lang="en-US" dirty="0" smtClean="0"/>
              <a:t>Primary memory is also volatile.</a:t>
            </a:r>
          </a:p>
          <a:p>
            <a:pPr marL="454025" lvl="1"/>
            <a:r>
              <a:rPr lang="en-US" dirty="0" smtClean="0"/>
              <a:t>The popular term for primary memory is RAM (Random Access Memory).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133475"/>
            <a:ext cx="4781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1908</Words>
  <Application>Microsoft Office PowerPoint</Application>
  <PresentationFormat>On-screen Show (4:3)</PresentationFormat>
  <Paragraphs>490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Slot 01:  Introduction to PFC</vt:lpstr>
      <vt:lpstr>Objectives</vt:lpstr>
      <vt:lpstr>Contents</vt:lpstr>
      <vt:lpstr>1.1- Definitions</vt:lpstr>
      <vt:lpstr>1.2- How to make a good software?</vt:lpstr>
      <vt:lpstr>1.3- Steps to develop a software</vt:lpstr>
      <vt:lpstr>1.4- Computer Hardware - Review</vt:lpstr>
      <vt:lpstr>1.4- Computer Hardware…</vt:lpstr>
      <vt:lpstr>1.4- Computer Hardware…</vt:lpstr>
      <vt:lpstr>1.4- Computer Hardware…</vt:lpstr>
      <vt:lpstr>1.4- Computer Hardware…</vt:lpstr>
      <vt:lpstr>1.5- Information/Data</vt:lpstr>
      <vt:lpstr>1.6- Data Units</vt:lpstr>
      <vt:lpstr>1.6- Data Units …</vt:lpstr>
      <vt:lpstr>1.7-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1.8- Addressing Information</vt:lpstr>
      <vt:lpstr>1.9- Program Instructions</vt:lpstr>
      <vt:lpstr>1.9- Program Instructions…</vt:lpstr>
      <vt:lpstr>1.10- Programming Languages</vt:lpstr>
      <vt:lpstr>1.10- Programming Languages…</vt:lpstr>
      <vt:lpstr>1.10- Programming Languages…</vt:lpstr>
      <vt:lpstr>1.11- Translate and Execute a Program</vt:lpstr>
      <vt:lpstr>1.12- Why C is the 1st Language?</vt:lpstr>
      <vt:lpstr>1.13- Some Notable C Features</vt:lpstr>
      <vt:lpstr>1.14-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</cp:revision>
  <dcterms:created xsi:type="dcterms:W3CDTF">2013-07-11T00:46:38Z</dcterms:created>
  <dcterms:modified xsi:type="dcterms:W3CDTF">2015-04-18T00:46:53Z</dcterms:modified>
</cp:coreProperties>
</file>