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3.png" ContentType="image/png"/>
  <Override PartName="/ppt/media/image26.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s/comment33.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7559675" cy="10691812"/>
</p:presentation>
</file>

<file path=ppt/commentAuthors.xml><?xml version="1.0" encoding="utf-8"?>
<p:cmAuthorLst xmlns:p="http://schemas.openxmlformats.org/presentationml/2006/main">
  <p:cmAuthor id="0" name="Microsoft Office User" initials="MOU"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commentAuthors" Target="commentAuthors.xml"/>
</Relationships>
</file>

<file path=ppt/comments/comment33.xml><?xml version="1.0" encoding="utf-8"?>
<p:cmLst xmlns:p="http://schemas.openxmlformats.org/presentationml/2006/main">
  <p:cm authorId="0" dt="2020-01-04T12:54:07.13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5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6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3E1A4BCB-F5C1-438E-8E8D-EEA108A76768}" type="datetime">
              <a:rPr b="0" lang="en-US" sz="900" spc="-1" strike="noStrike">
                <a:solidFill>
                  <a:srgbClr val="8b8b8b"/>
                </a:solidFill>
                <a:latin typeface="Trebuchet MS"/>
              </a:rPr>
              <a:t>9/18/20</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1034D6F2-DECB-4C4C-B9DC-1B5A8D2CE98D}" type="slidenum">
              <a:rPr b="0" lang="en-US" sz="900" spc="-1" strike="noStrike">
                <a:solidFill>
                  <a:srgbClr val="90c226"/>
                </a:solidFill>
                <a:latin typeface="Trebuchet MS"/>
              </a:rPr>
              <a:t>26</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026035D6-9033-4B88-AAD1-18C519502D57}" type="datetime">
              <a:rPr b="0" lang="en-US" sz="900" spc="-1" strike="noStrike">
                <a:solidFill>
                  <a:srgbClr val="8b8b8b"/>
                </a:solidFill>
                <a:latin typeface="Trebuchet MS"/>
              </a:rPr>
              <a:t>9/18/20</a:t>
            </a:fld>
            <a:endParaRPr b="0" lang="en-US"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55419978-CDE5-41B0-840B-981C2B901F10}"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0" y="-8640"/>
            <a:ext cx="12191760" cy="6866640"/>
            <a:chOff x="0" y="-8640"/>
            <a:chExt cx="12191760" cy="6866640"/>
          </a:xfrm>
        </p:grpSpPr>
        <p:sp>
          <p:nvSpPr>
            <p:cNvPr id="116"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7"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8"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2"/>
          <p:cNvSpPr>
            <a:spLocks noGrp="1"/>
          </p:cNvSpPr>
          <p:nvPr>
            <p:ph type="dt"/>
          </p:nvPr>
        </p:nvSpPr>
        <p:spPr>
          <a:xfrm>
            <a:off x="7205040" y="6041520"/>
            <a:ext cx="911520" cy="364680"/>
          </a:xfrm>
          <a:prstGeom prst="rect">
            <a:avLst/>
          </a:prstGeom>
        </p:spPr>
        <p:txBody>
          <a:bodyPr anchor="ctr">
            <a:noAutofit/>
          </a:bodyPr>
          <a:p>
            <a:pPr algn="r">
              <a:lnSpc>
                <a:spcPct val="100000"/>
              </a:lnSpc>
            </a:pPr>
            <a:fld id="{6F4C83E0-4F8B-4675-BFCF-98637CFD44A1}" type="datetime">
              <a:rPr b="0" lang="en-US" sz="900" spc="-1" strike="noStrike">
                <a:solidFill>
                  <a:srgbClr val="8b8b8b"/>
                </a:solidFill>
                <a:latin typeface="Trebuchet MS"/>
              </a:rPr>
              <a:t>9/18/20</a:t>
            </a:fld>
            <a:endParaRPr b="0" lang="en-US" sz="900" spc="-1" strike="noStrike">
              <a:latin typeface="Times New Roman"/>
            </a:endParaRPr>
          </a:p>
        </p:txBody>
      </p:sp>
      <p:sp>
        <p:nvSpPr>
          <p:cNvPr id="127" name="PlaceHolder 13"/>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128" name="PlaceHolder 14"/>
          <p:cNvSpPr>
            <a:spLocks noGrp="1"/>
          </p:cNvSpPr>
          <p:nvPr>
            <p:ph type="sldNum"/>
          </p:nvPr>
        </p:nvSpPr>
        <p:spPr>
          <a:xfrm>
            <a:off x="8590680" y="6041520"/>
            <a:ext cx="682920" cy="364680"/>
          </a:xfrm>
          <a:prstGeom prst="rect">
            <a:avLst/>
          </a:prstGeom>
        </p:spPr>
        <p:txBody>
          <a:bodyPr anchor="ctr">
            <a:noAutofit/>
          </a:bodyPr>
          <a:p>
            <a:pPr algn="r">
              <a:lnSpc>
                <a:spcPct val="100000"/>
              </a:lnSpc>
            </a:pPr>
            <a:fld id="{0C458779-93BB-402D-A36A-AB723B67D78C}"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129" name="PlaceHolder 1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Trebuchet MS"/>
              </a:rPr>
              <a:t>Click to edit the title text format</a:t>
            </a:r>
            <a:endParaRPr b="0" lang="en-US" sz="1800" spc="-1" strike="noStrike">
              <a:solidFill>
                <a:srgbClr val="000000"/>
              </a:solidFill>
              <a:latin typeface="Trebuchet MS"/>
            </a:endParaRPr>
          </a:p>
        </p:txBody>
      </p:sp>
      <p:sp>
        <p:nvSpPr>
          <p:cNvPr id="130"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developer.mozilla.org/en-US/docs/Glossary/JavaScript" TargetMode="External"/><Relationship Id="rId2" Type="http://schemas.openxmlformats.org/officeDocument/2006/relationships/hyperlink" Target="https://developer.mozilla.org/en-US/docs/Glossary/Primitive"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javascript.info/formdata" TargetMode="External"/><Relationship Id="rId2" Type="http://schemas.openxmlformats.org/officeDocument/2006/relationships/hyperlink" Target="https://javascript.info/blob" TargetMode="External"/><Relationship Id="rId3" Type="http://schemas.openxmlformats.org/officeDocument/2006/relationships/hyperlink" Target="https://javascript.info/arraybuffer-binary-arrays" TargetMode="External"/><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Relationship Id="rId4" Type="http://schemas.openxmlformats.org/officeDocument/2006/relationships/comments" Target="../comments/comment33.xml"/>
</Relationships>
</file>

<file path=ppt/slides/_rels/slide3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506960" y="2404440"/>
            <a:ext cx="7766640" cy="1645920"/>
          </a:xfrm>
          <a:prstGeom prst="rect">
            <a:avLst/>
          </a:prstGeom>
          <a:noFill/>
          <a:ln>
            <a:noFill/>
          </a:ln>
        </p:spPr>
        <p:txBody>
          <a:bodyPr anchor="b">
            <a:noAutofit/>
          </a:bodyPr>
          <a:p>
            <a:pPr algn="r">
              <a:lnSpc>
                <a:spcPct val="100000"/>
              </a:lnSpc>
            </a:pPr>
            <a:r>
              <a:rPr b="0" lang="en-US" sz="5400" spc="-1" strike="noStrike">
                <a:solidFill>
                  <a:srgbClr val="90c226"/>
                </a:solidFill>
                <a:latin typeface="Trebuchet MS"/>
              </a:rPr>
              <a:t>Javascript</a:t>
            </a:r>
            <a:endParaRPr b="0" lang="en-US" sz="5400" spc="-1" strike="noStrike">
              <a:solidFill>
                <a:srgbClr val="000000"/>
              </a:solidFill>
              <a:latin typeface="Trebuchet MS"/>
            </a:endParaRPr>
          </a:p>
        </p:txBody>
      </p:sp>
      <p:sp>
        <p:nvSpPr>
          <p:cNvPr id="168" name="TextShape 2"/>
          <p:cNvSpPr txBox="1"/>
          <p:nvPr/>
        </p:nvSpPr>
        <p:spPr>
          <a:xfrm>
            <a:off x="1506960" y="4050720"/>
            <a:ext cx="7766640" cy="1096560"/>
          </a:xfrm>
          <a:prstGeom prst="rect">
            <a:avLst/>
          </a:prstGeom>
          <a:noFill/>
          <a:ln>
            <a:noFill/>
          </a:ln>
        </p:spPr>
        <p:txBody>
          <a:bodyPr>
            <a:noAutofit/>
          </a:bodyPr>
          <a:p>
            <a:pPr algn="r">
              <a:lnSpc>
                <a:spcPct val="100000"/>
              </a:lnSpc>
              <a:spcBef>
                <a:spcPts val="1001"/>
              </a:spcBef>
              <a:tabLst>
                <a:tab algn="l" pos="0"/>
              </a:tabLst>
            </a:pPr>
            <a:r>
              <a:rPr b="0" lang="en-US" sz="1800" spc="-1" strike="noStrike">
                <a:solidFill>
                  <a:srgbClr val="808080"/>
                </a:solidFill>
                <a:latin typeface="Trebuchet MS"/>
              </a:rPr>
              <a:t>Nodejs and reactjs</a:t>
            </a:r>
            <a:endParaRPr b="0" lang="en-US" sz="1800" spc="-1" strike="noStrike">
              <a:latin typeface="Arial"/>
            </a:endParaRPr>
          </a:p>
        </p:txBody>
      </p:sp>
      <p:pic>
        <p:nvPicPr>
          <p:cNvPr id="169" name="Picture 4" descr=""/>
          <p:cNvPicPr/>
          <p:nvPr/>
        </p:nvPicPr>
        <p:blipFill>
          <a:blip r:embed="rId1"/>
          <a:stretch/>
        </p:blipFill>
        <p:spPr>
          <a:xfrm>
            <a:off x="857880" y="1710360"/>
            <a:ext cx="4960440" cy="3720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77160" y="609480"/>
            <a:ext cx="8596440" cy="645840"/>
          </a:xfrm>
          <a:prstGeom prst="rect">
            <a:avLst/>
          </a:prstGeom>
          <a:noFill/>
          <a:ln>
            <a:noFill/>
          </a:ln>
        </p:spPr>
        <p:txBody>
          <a:bodyPr>
            <a:noAutofit/>
          </a:bodyPr>
          <a:p>
            <a:pPr>
              <a:lnSpc>
                <a:spcPct val="100000"/>
              </a:lnSpc>
            </a:pPr>
            <a:r>
              <a:rPr b="0" lang="en-US" sz="3600" spc="-1" strike="noStrike">
                <a:solidFill>
                  <a:srgbClr val="90c226"/>
                </a:solidFill>
                <a:latin typeface="Times New Roman"/>
              </a:rPr>
              <a:t>Đối tượng String trong JS</a:t>
            </a:r>
            <a:endParaRPr b="0" lang="en-US" sz="3600" spc="-1" strike="noStrike">
              <a:solidFill>
                <a:srgbClr val="000000"/>
              </a:solidFill>
              <a:latin typeface="Trebuchet MS"/>
            </a:endParaRPr>
          </a:p>
        </p:txBody>
      </p:sp>
      <p:sp>
        <p:nvSpPr>
          <p:cNvPr id="187" name="TextShape 2"/>
          <p:cNvSpPr txBox="1"/>
          <p:nvPr/>
        </p:nvSpPr>
        <p:spPr>
          <a:xfrm>
            <a:off x="677160" y="1487160"/>
            <a:ext cx="8596440" cy="507960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Trong JavaScript, dữ liệu văn bản được lưu trữ dưới dạng chuỗi.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Chuỗi trong JS được đặt trong nháy đơn hoặc nháy kép hoặc </a:t>
            </a:r>
            <a:r>
              <a:rPr b="1" i="1" lang="vi-VN" sz="1800" spc="-1" strike="noStrike">
                <a:solidFill>
                  <a:srgbClr val="404040"/>
                </a:solidFill>
                <a:latin typeface="Trebuchet MS"/>
              </a:rPr>
              <a:t>backticks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Một vài các ký tự đặc biệt trong chuỗi JS</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188" name="Picture 4" descr=""/>
          <p:cNvPicPr/>
          <p:nvPr/>
        </p:nvPicPr>
        <p:blipFill>
          <a:blip r:embed="rId1"/>
          <a:stretch/>
        </p:blipFill>
        <p:spPr>
          <a:xfrm>
            <a:off x="677160" y="2754720"/>
            <a:ext cx="8411400" cy="3812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77160" y="80640"/>
            <a:ext cx="8596440" cy="623880"/>
          </a:xfrm>
          <a:prstGeom prst="rect">
            <a:avLst/>
          </a:prstGeom>
          <a:noFill/>
          <a:ln>
            <a:noFill/>
          </a:ln>
        </p:spPr>
        <p:txBody>
          <a:bodyPr>
            <a:normAutofit/>
          </a:bodyPr>
          <a:p>
            <a:pPr>
              <a:lnSpc>
                <a:spcPct val="100000"/>
              </a:lnSpc>
            </a:pPr>
            <a:r>
              <a:rPr b="0" lang="en-US" sz="3600" spc="-1" strike="noStrike">
                <a:solidFill>
                  <a:srgbClr val="90c226"/>
                </a:solidFill>
                <a:latin typeface="Times New Roman"/>
              </a:rPr>
              <a:t>Các thuộc tính – và phương thức</a:t>
            </a:r>
            <a:endParaRPr b="0" lang="en-US" sz="3600" spc="-1" strike="noStrike">
              <a:solidFill>
                <a:srgbClr val="000000"/>
              </a:solidFill>
              <a:latin typeface="Trebuchet MS"/>
            </a:endParaRPr>
          </a:p>
        </p:txBody>
      </p:sp>
      <p:sp>
        <p:nvSpPr>
          <p:cNvPr id="190" name="TextShape 2"/>
          <p:cNvSpPr txBox="1"/>
          <p:nvPr/>
        </p:nvSpPr>
        <p:spPr>
          <a:xfrm>
            <a:off x="765360" y="793080"/>
            <a:ext cx="9231840" cy="490212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1" i="1" lang="en-US" sz="1800" spc="-1" strike="noStrike">
                <a:solidFill>
                  <a:srgbClr val="404040"/>
                </a:solidFill>
                <a:latin typeface="Times New Roman"/>
              </a:rPr>
              <a:t>String length </a:t>
            </a:r>
            <a:r>
              <a:rPr b="0" lang="en-US" sz="1800" spc="-1" strike="noStrike">
                <a:solidFill>
                  <a:srgbClr val="404040"/>
                </a:solidFill>
                <a:latin typeface="Times New Roman"/>
              </a:rPr>
              <a:t>: kiểm tra độ dài của chuỗi (là thuộc tính sẵn có ko phải phương thức)</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Accessing characters: </a:t>
            </a:r>
            <a:r>
              <a:rPr b="0" lang="en-US" sz="1800" spc="-1" strike="noStrike">
                <a:solidFill>
                  <a:srgbClr val="404040"/>
                </a:solidFill>
                <a:latin typeface="Consolas"/>
              </a:rPr>
              <a:t>charAt[index]</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Strings are immutable : không được phép thay đổi giá trị khi truy cập vào.</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rPr>
              <a:t>let str = 'Hi'; str[0] = 'h'; // error alert( str[0] ); // doesn't work</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graphicFrame>
        <p:nvGraphicFramePr>
          <p:cNvPr id="191" name="Table 3"/>
          <p:cNvGraphicFramePr/>
          <p:nvPr/>
        </p:nvGraphicFramePr>
        <p:xfrm>
          <a:off x="765360" y="2580840"/>
          <a:ext cx="9094320" cy="3048480"/>
        </p:xfrm>
        <a:graphic>
          <a:graphicData uri="http://schemas.openxmlformats.org/drawingml/2006/table">
            <a:tbl>
              <a:tblPr/>
              <a:tblGrid>
                <a:gridCol w="3475800"/>
                <a:gridCol w="5618520"/>
              </a:tblGrid>
              <a:tr h="402840">
                <a:tc>
                  <a:txBody>
                    <a:bodyPr>
                      <a:noAutofit/>
                    </a:bodyPr>
                    <a:p>
                      <a:pPr algn="ctr">
                        <a:lnSpc>
                          <a:spcPct val="100000"/>
                        </a:lnSpc>
                      </a:pPr>
                      <a:r>
                        <a:rPr b="1" lang="en-US" sz="1800" spc="-1" strike="noStrike">
                          <a:solidFill>
                            <a:srgbClr val="ffffff"/>
                          </a:solidFill>
                          <a:latin typeface="Trebuchet MS"/>
                        </a:rPr>
                        <a:t>Name method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noAutofit/>
                    </a:bodyPr>
                    <a:p>
                      <a:pPr algn="ctr">
                        <a:lnSpc>
                          <a:spcPct val="100000"/>
                        </a:lnSpc>
                      </a:pPr>
                      <a:r>
                        <a:rPr b="1" lang="en-US" sz="1800" spc="-1" strike="noStrike">
                          <a:solidFill>
                            <a:srgbClr val="ffffff"/>
                          </a:solidFill>
                          <a:latin typeface="Trebuchet MS"/>
                        </a:rPr>
                        <a:t>meaning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402840">
                <a:tc>
                  <a:txBody>
                    <a:bodyPr>
                      <a:noAutofit/>
                    </a:bodyPr>
                    <a:p>
                      <a:pPr>
                        <a:lnSpc>
                          <a:spcPct val="100000"/>
                        </a:lnSpc>
                      </a:pPr>
                      <a:r>
                        <a:rPr b="0" lang="en-US" sz="1800" spc="-1" strike="noStrike">
                          <a:solidFill>
                            <a:srgbClr val="000000"/>
                          </a:solidFill>
                          <a:latin typeface="Trebuchet MS"/>
                        </a:rPr>
                        <a:t>toUpperCase()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800" spc="-1" strike="noStrike">
                          <a:solidFill>
                            <a:srgbClr val="000000"/>
                          </a:solidFill>
                          <a:latin typeface="Trebuchet MS"/>
                        </a:rPr>
                        <a:t>Chuyển sang chữ hoa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402840">
                <a:tc>
                  <a:txBody>
                    <a:bodyPr>
                      <a:noAutofit/>
                    </a:bodyPr>
                    <a:p>
                      <a:pPr>
                        <a:lnSpc>
                          <a:spcPct val="100000"/>
                        </a:lnSpc>
                      </a:pPr>
                      <a:r>
                        <a:rPr b="0" lang="en-US" sz="1800" spc="-1" strike="noStrike">
                          <a:solidFill>
                            <a:srgbClr val="000000"/>
                          </a:solidFill>
                          <a:latin typeface="Trebuchet MS"/>
                        </a:rPr>
                        <a:t>toLowerCase()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800" spc="-1" strike="noStrike">
                          <a:solidFill>
                            <a:srgbClr val="000000"/>
                          </a:solidFill>
                          <a:latin typeface="Trebuchet MS"/>
                        </a:rPr>
                        <a:t>Chuyển sang chữ thường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str.indexOf(substr, pos)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800" spc="-1" strike="noStrike">
                          <a:solidFill>
                            <a:srgbClr val="000000"/>
                          </a:solidFill>
                          <a:latin typeface="Trebuchet MS"/>
                        </a:rPr>
                        <a:t>Tìm kiếm kí tự trong chuỗi.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713880">
                <a:tc>
                  <a:txBody>
                    <a:bodyPr>
                      <a:noAutofit/>
                    </a:bodyPr>
                    <a:p>
                      <a:pPr>
                        <a:lnSpc>
                          <a:spcPct val="100000"/>
                        </a:lnSpc>
                        <a:tabLst>
                          <a:tab algn="l" pos="0"/>
                        </a:tabLst>
                      </a:pPr>
                      <a:r>
                        <a:rPr b="0" lang="en-US" sz="1800" spc="-1" strike="noStrike">
                          <a:solidFill>
                            <a:srgbClr val="000000"/>
                          </a:solidFill>
                          <a:latin typeface="Trebuchet MS"/>
                        </a:rPr>
                        <a:t>str.lastIndexOf(substr,position)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800" spc="-1" strike="noStrike">
                          <a:solidFill>
                            <a:srgbClr val="000000"/>
                          </a:solidFill>
                          <a:latin typeface="Trebuchet MS"/>
                        </a:rPr>
                        <a:t>Tìm kiếm kí tự trong chuỗi (tìm từ cuối choỗi)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str.slice(start [, end])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800" spc="-1" strike="noStrike">
                          <a:solidFill>
                            <a:srgbClr val="000000"/>
                          </a:solidFill>
                          <a:latin typeface="Trebuchet MS"/>
                        </a:rPr>
                        <a:t>Tách chuỗi con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str.substring(start [, end])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800" spc="-1" strike="noStrike">
                          <a:solidFill>
                            <a:srgbClr val="000000"/>
                          </a:solidFill>
                          <a:latin typeface="Trebuchet MS"/>
                        </a:rPr>
                        <a:t>Tách chuỗi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str.substr(start [, length])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800" spc="-1" strike="noStrike">
                          <a:solidFill>
                            <a:srgbClr val="000000"/>
                          </a:solidFill>
                          <a:latin typeface="Trebuchet MS"/>
                        </a:rPr>
                        <a:t>Tách chuỗi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str.replace()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800" spc="-1" strike="noStrike">
                          <a:solidFill>
                            <a:srgbClr val="000000"/>
                          </a:solidFill>
                          <a:latin typeface="Trebuchet MS"/>
                        </a:rPr>
                        <a:t>Thay thế chuỗi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02840">
                <a:tc>
                  <a:txBody>
                    <a:bodyPr>
                      <a:noAutofit/>
                    </a:bodyPr>
                    <a:p>
                      <a:pPr>
                        <a:lnSpc>
                          <a:spcPct val="100000"/>
                        </a:lnSpc>
                        <a:tabLst>
                          <a:tab algn="l" pos="0"/>
                        </a:tabLst>
                      </a:pPr>
                      <a:r>
                        <a:rPr b="0" lang="en-US" sz="1800" spc="-1" strike="noStrike">
                          <a:solidFill>
                            <a:srgbClr val="000000"/>
                          </a:solidFill>
                          <a:latin typeface="Trebuchet MS"/>
                        </a:rPr>
                        <a:t>str.concat()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800" spc="-1" strike="noStrike">
                          <a:solidFill>
                            <a:srgbClr val="000000"/>
                          </a:solidFill>
                          <a:latin typeface="Trebuchet MS"/>
                        </a:rPr>
                        <a:t>Ghép chuỗi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77160" y="609480"/>
            <a:ext cx="8596440" cy="623880"/>
          </a:xfrm>
          <a:prstGeom prst="rect">
            <a:avLst/>
          </a:prstGeom>
          <a:noFill/>
          <a:ln>
            <a:noFill/>
          </a:ln>
        </p:spPr>
        <p:txBody>
          <a:bodyPr>
            <a:normAutofit/>
          </a:bodyPr>
          <a:p>
            <a:pPr>
              <a:lnSpc>
                <a:spcPct val="100000"/>
              </a:lnSpc>
            </a:pPr>
            <a:r>
              <a:rPr b="0" lang="en-US" sz="3600" spc="-1" strike="noStrike">
                <a:solidFill>
                  <a:srgbClr val="90c226"/>
                </a:solidFill>
                <a:latin typeface="Times New Roman"/>
              </a:rPr>
              <a:t>Symbol type</a:t>
            </a:r>
            <a:endParaRPr b="0" lang="en-US" sz="3600" spc="-1" strike="noStrike">
              <a:solidFill>
                <a:srgbClr val="000000"/>
              </a:solidFill>
              <a:latin typeface="Trebuchet MS"/>
            </a:endParaRPr>
          </a:p>
        </p:txBody>
      </p:sp>
      <p:sp>
        <p:nvSpPr>
          <p:cNvPr id="193" name="TextShape 2"/>
          <p:cNvSpPr txBox="1"/>
          <p:nvPr/>
        </p:nvSpPr>
        <p:spPr>
          <a:xfrm>
            <a:off x="677160" y="1377000"/>
            <a:ext cx="8596440" cy="4663800"/>
          </a:xfrm>
          <a:prstGeom prst="rect">
            <a:avLst/>
          </a:prstGeom>
          <a:noFill/>
          <a:ln>
            <a:noFill/>
          </a:ln>
        </p:spPr>
        <p:txBody>
          <a:bodyPr>
            <a:normAutofit fontScale="57000"/>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A “symbol” represents a unique identifier.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a:t>
            </a:r>
            <a:r>
              <a:rPr b="0" lang="en-US" sz="1800" spc="-1" strike="noStrike" u="sng">
                <a:solidFill>
                  <a:srgbClr val="b2d76d"/>
                </a:solidFill>
                <a:uFillTx/>
                <a:latin typeface="Trebuchet MS"/>
                <a:hlinkClick r:id="rId1"/>
              </a:rPr>
              <a:t>JavaScript</a:t>
            </a:r>
            <a:r>
              <a:rPr b="0" lang="en-US" sz="1800" spc="-1" strike="noStrike">
                <a:solidFill>
                  <a:srgbClr val="404040"/>
                </a:solidFill>
                <a:latin typeface="Trebuchet MS"/>
              </a:rPr>
              <a:t>, Symbol is a </a:t>
            </a:r>
            <a:r>
              <a:rPr b="0" lang="en-US" sz="1800" spc="-1" strike="noStrike" u="sng">
                <a:solidFill>
                  <a:srgbClr val="b2d76d"/>
                </a:solidFill>
                <a:uFillTx/>
                <a:latin typeface="Trebuchet MS"/>
                <a:hlinkClick r:id="rId2"/>
              </a:rPr>
              <a:t>primitive value</a:t>
            </a:r>
            <a:r>
              <a:rPr b="0" lang="en-US" sz="1800" spc="-1" strike="noStrike">
                <a:solidFill>
                  <a:srgbClr val="404040"/>
                </a:solidFill>
                <a:latin typeface="Trebuchet MS"/>
              </a:rPr>
              <a:t>.</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 id is a new symbol</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 </a:t>
            </a:r>
            <a:r>
              <a:rPr b="0" lang="en-US" sz="1800" spc="-1" strike="noStrike">
                <a:solidFill>
                  <a:srgbClr val="404040"/>
                </a:solidFill>
                <a:latin typeface="Trebuchet MS"/>
              </a:rPr>
              <a:t>let id = Symbol();</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1" i="1" lang="en-US" sz="1800" spc="-1" strike="noStrike">
                <a:solidFill>
                  <a:srgbClr val="404040"/>
                </a:solidFill>
                <a:latin typeface="Trebuchet MS"/>
              </a:rPr>
              <a:t>// id is a symbol with the description "id”</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 </a:t>
            </a:r>
            <a:r>
              <a:rPr b="0" lang="en-US" sz="1800" spc="-1" strike="noStrike">
                <a:solidFill>
                  <a:srgbClr val="404040"/>
                </a:solidFill>
                <a:latin typeface="Trebuchet MS"/>
              </a:rPr>
              <a:t>let id = Symbol("id");</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let id1 = Symbol("id"); let id2 = Symbol("id");</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1" i="1" lang="en-US" sz="1800" spc="-1" strike="noStrike">
                <a:solidFill>
                  <a:srgbClr val="404040"/>
                </a:solidFill>
                <a:latin typeface="Trebuchet MS"/>
              </a:rPr>
              <a:t> </a:t>
            </a:r>
            <a:r>
              <a:rPr b="1" i="1" lang="en-US" sz="1800" spc="-1" strike="noStrike">
                <a:solidFill>
                  <a:srgbClr val="404040"/>
                </a:solidFill>
                <a:latin typeface="Trebuchet MS"/>
              </a:rPr>
              <a:t>console.log(id1 == id2); // false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let id = Symbol("id"); alert(id);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1" i="1" lang="en-US" sz="1800" spc="-1" strike="noStrike">
                <a:solidFill>
                  <a:srgbClr val="404040"/>
                </a:solidFill>
                <a:latin typeface="Trebuchet MS"/>
              </a:rPr>
              <a:t>// TypeError: </a:t>
            </a:r>
            <a:r>
              <a:rPr b="1" i="1" lang="en-US" sz="1800" spc="-1" strike="noStrike" u="sng">
                <a:solidFill>
                  <a:srgbClr val="404040"/>
                </a:solidFill>
                <a:uFillTx/>
                <a:latin typeface="Trebuchet MS"/>
              </a:rPr>
              <a:t>Cannot convert a Symbol value to a string</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let id = Symbol("id"); alert(id.toString());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1" i="1" lang="en-US" sz="1800" spc="-1" strike="noStrike">
                <a:solidFill>
                  <a:srgbClr val="404040"/>
                </a:solidFill>
                <a:latin typeface="Trebuchet MS"/>
              </a:rPr>
              <a:t>// Symbol(id), now it works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1800" spc="-1" strike="noStrike">
                <a:solidFill>
                  <a:srgbClr val="404040"/>
                </a:solidFill>
                <a:latin typeface="Trebuchet MS"/>
              </a:rPr>
              <a:t>let id = Symbol("id");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1" i="1" lang="en-US" sz="1800" spc="-1" strike="noStrike">
                <a:solidFill>
                  <a:srgbClr val="404040"/>
                </a:solidFill>
                <a:latin typeface="Trebuchet MS"/>
              </a:rPr>
              <a:t>Console.log(id.description); // id</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77160" y="609480"/>
            <a:ext cx="8596440" cy="668160"/>
          </a:xfrm>
          <a:prstGeom prst="rect">
            <a:avLst/>
          </a:prstGeom>
          <a:noFill/>
          <a:ln>
            <a:noFill/>
          </a:ln>
        </p:spPr>
        <p:txBody>
          <a:bodyPr>
            <a:noAutofit/>
          </a:bodyPr>
          <a:p>
            <a:pPr>
              <a:lnSpc>
                <a:spcPct val="100000"/>
              </a:lnSpc>
            </a:pPr>
            <a:r>
              <a:rPr b="0" lang="en-US" sz="3600" spc="-1" strike="noStrike">
                <a:solidFill>
                  <a:srgbClr val="90c226"/>
                </a:solidFill>
                <a:latin typeface="Times New Roman"/>
              </a:rPr>
              <a:t>Đối tượng Array trong js</a:t>
            </a:r>
            <a:endParaRPr b="0" lang="en-US" sz="3600" spc="-1" strike="noStrike">
              <a:solidFill>
                <a:srgbClr val="000000"/>
              </a:solidFill>
              <a:latin typeface="Trebuchet MS"/>
            </a:endParaRPr>
          </a:p>
        </p:txBody>
      </p:sp>
      <p:sp>
        <p:nvSpPr>
          <p:cNvPr id="195" name="TextShape 2"/>
          <p:cNvSpPr txBox="1"/>
          <p:nvPr/>
        </p:nvSpPr>
        <p:spPr>
          <a:xfrm>
            <a:off x="677160" y="1492200"/>
            <a:ext cx="8422200" cy="5095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An array is an ordered collection of data. Arrays are used to store multiple values in a single variable. This is compared to a variable that can store only one value.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Một mảng là một bộ sưu tập dữ liệu theo thứ tự. Mảng được sử dụng để lưu trữ nhiều giá trị trong một biến đơn. Khác với một biến đơn chỉ có thể lưu trữ một giá trị.</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imes New Roman"/>
              </a:rPr>
              <a:t>Kiểu dữ liệu của mảng là : object.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imes New Roman"/>
              </a:rPr>
              <a:t>Cú pháp :</a:t>
            </a:r>
            <a:endParaRPr b="0" lang="en-US" sz="1800" spc="-1" strike="noStrike">
              <a:solidFill>
                <a:srgbClr val="404040"/>
              </a:solidFill>
              <a:latin typeface="Trebuchet MS"/>
            </a:endParaRPr>
          </a:p>
          <a:p>
            <a:pPr>
              <a:lnSpc>
                <a:spcPct val="100000"/>
              </a:lnSpc>
              <a:spcBef>
                <a:spcPts val="1001"/>
              </a:spcBef>
              <a:tabLst>
                <a:tab algn="l" pos="0"/>
              </a:tabLst>
            </a:pPr>
            <a:r>
              <a:rPr b="1" lang="en-US" sz="1800" spc="-1" strike="noStrike">
                <a:solidFill>
                  <a:srgbClr val="404040"/>
                </a:solidFill>
                <a:latin typeface="Times New Roman"/>
              </a:rPr>
              <a:t> </a:t>
            </a:r>
            <a:r>
              <a:rPr b="1" lang="en-US" sz="1800" spc="-1" strike="noStrike">
                <a:solidFill>
                  <a:srgbClr val="404040"/>
                </a:solidFill>
                <a:latin typeface="Times New Roman"/>
              </a:rPr>
              <a:t>	</a:t>
            </a:r>
            <a:r>
              <a:rPr b="1" lang="en-US" sz="1800" spc="-1" strike="noStrike">
                <a:solidFill>
                  <a:srgbClr val="404040"/>
                </a:solidFill>
                <a:latin typeface="Times New Roman"/>
              </a:rPr>
              <a:t>var fruits = new Array( "apple", "orange", "mango" );</a:t>
            </a:r>
            <a:endParaRPr b="0" lang="en-US" sz="1800" spc="-1" strike="noStrike">
              <a:solidFill>
                <a:srgbClr val="404040"/>
              </a:solidFill>
              <a:latin typeface="Trebuchet MS"/>
            </a:endParaRPr>
          </a:p>
          <a:p>
            <a:pPr>
              <a:lnSpc>
                <a:spcPct val="100000"/>
              </a:lnSpc>
              <a:spcBef>
                <a:spcPts val="1001"/>
              </a:spcBef>
              <a:tabLst>
                <a:tab algn="l" pos="0"/>
              </a:tabLst>
            </a:pPr>
            <a:r>
              <a:rPr b="1" lang="en-US" sz="1800" spc="-1" strike="noStrike">
                <a:solidFill>
                  <a:srgbClr val="404040"/>
                </a:solidFill>
                <a:latin typeface="Times New Roman"/>
              </a:rPr>
              <a:t>	</a:t>
            </a:r>
            <a:r>
              <a:rPr b="1" lang="en-US" sz="1800" spc="-1" strike="noStrike">
                <a:solidFill>
                  <a:srgbClr val="404040"/>
                </a:solidFill>
                <a:latin typeface="Times New Roman"/>
              </a:rPr>
              <a:t>var fruits = [ "apple", "orange", "mango"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tabLst>
                <a:tab algn="l" pos="0"/>
              </a:tabLst>
            </a:pPr>
            <a:r>
              <a:rPr b="1" lang="en-US" sz="1800" spc="-1" strike="noStrike">
                <a:solidFill>
                  <a:srgbClr val="404040"/>
                </a:solidFill>
                <a:latin typeface="Times New Roman"/>
              </a:rPr>
              <a:t>Mảng 2 chiều : var myArr = [[1,2,3] , [4,5,6] , [‘bay’ , ‘tam’ , ‘chin’]];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tabLst>
                <a:tab algn="l" pos="0"/>
              </a:tabLst>
            </a:pPr>
            <a:r>
              <a:rPr b="1" lang="en-US" sz="1800" spc="-1" strike="noStrike">
                <a:solidFill>
                  <a:srgbClr val="404040"/>
                </a:solidFill>
                <a:latin typeface="Times New Roman"/>
              </a:rPr>
              <a:t>Kiếm tra mảng có bao nhiêu phần tử thì dung thuộc tính : length</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tabLst>
                <a:tab algn="l" pos="0"/>
              </a:tabLst>
            </a:pPr>
            <a:r>
              <a:rPr b="1" lang="en-US" sz="1800" spc="-1" strike="noStrike">
                <a:solidFill>
                  <a:srgbClr val="404040"/>
                </a:solidFill>
                <a:latin typeface="Times New Roman"/>
              </a:rPr>
              <a:t>Array.length // đếm số lượng phần tử trong mảng</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77160" y="609480"/>
            <a:ext cx="8596440" cy="635040"/>
          </a:xfrm>
          <a:prstGeom prst="rect">
            <a:avLst/>
          </a:prstGeom>
          <a:noFill/>
          <a:ln>
            <a:noFill/>
          </a:ln>
        </p:spPr>
        <p:txBody>
          <a:bodyPr>
            <a:normAutofit fontScale="80000"/>
          </a:bodyPr>
          <a:p>
            <a:pPr>
              <a:lnSpc>
                <a:spcPct val="100000"/>
              </a:lnSpc>
            </a:pPr>
            <a:r>
              <a:rPr b="0" lang="en-US" sz="3600" spc="-1" strike="noStrike">
                <a:solidFill>
                  <a:srgbClr val="90c226"/>
                </a:solidFill>
                <a:latin typeface="Trebuchet MS"/>
              </a:rPr>
              <a:t>Truy cập vào các phần tử trong mảng</a:t>
            </a:r>
            <a:endParaRPr b="0" lang="en-US" sz="3600" spc="-1" strike="noStrike">
              <a:solidFill>
                <a:srgbClr val="000000"/>
              </a:solidFill>
              <a:latin typeface="Trebuchet MS"/>
            </a:endParaRPr>
          </a:p>
        </p:txBody>
      </p:sp>
      <p:sp>
        <p:nvSpPr>
          <p:cNvPr id="197" name="TextShape 2"/>
          <p:cNvSpPr txBox="1"/>
          <p:nvPr/>
        </p:nvSpPr>
        <p:spPr>
          <a:xfrm>
            <a:off x="677160" y="1784880"/>
            <a:ext cx="8596440" cy="425628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 Truy xuất vào các phần tử trong mảng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Cú pháp : Ten_Mang[chi_so_phan_tu] ; ví dụ : var name = arr[0]  // phần tử đầu tiên. Lưu ý mảng phần tử đầu tiên được đánh chỉ số bắt đầu từ 0 (vị trí phần tử trong mảng).</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2/ Duyệt qua các phần tử trong mảng : dùng câu lệnh forEach() hoặc for()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Cú pháp : nameArray.forEach(function (item, index, array) { console.log(item, index);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Cú pháp : for(var i = 0; i&lt; nameArray.lenght; i++){console.log(nameArray[i]);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Cú pháp : for (variable of iterable) { statement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77160" y="132480"/>
            <a:ext cx="8596440" cy="660240"/>
          </a:xfrm>
          <a:prstGeom prst="rect">
            <a:avLst/>
          </a:prstGeom>
          <a:noFill/>
          <a:ln>
            <a:noFill/>
          </a:ln>
        </p:spPr>
        <p:txBody>
          <a:bodyPr>
            <a:noAutofit/>
          </a:bodyPr>
          <a:p>
            <a:pPr>
              <a:lnSpc>
                <a:spcPct val="100000"/>
              </a:lnSpc>
            </a:pPr>
            <a:r>
              <a:rPr b="0" lang="en-US" sz="3600" spc="-1" strike="noStrike">
                <a:solidFill>
                  <a:srgbClr val="90c226"/>
                </a:solidFill>
                <a:latin typeface="Times New Roman"/>
              </a:rPr>
              <a:t>Các phương thức trong mảng js</a:t>
            </a:r>
            <a:endParaRPr b="0" lang="en-US" sz="3600" spc="-1" strike="noStrike">
              <a:solidFill>
                <a:srgbClr val="000000"/>
              </a:solidFill>
              <a:latin typeface="Trebuchet MS"/>
            </a:endParaRPr>
          </a:p>
        </p:txBody>
      </p:sp>
      <p:sp>
        <p:nvSpPr>
          <p:cNvPr id="199" name="TextShape 2"/>
          <p:cNvSpPr txBox="1"/>
          <p:nvPr/>
        </p:nvSpPr>
        <p:spPr>
          <a:xfrm>
            <a:off x="677160" y="1432080"/>
            <a:ext cx="8596440" cy="5044320"/>
          </a:xfrm>
          <a:prstGeom prst="rect">
            <a:avLst/>
          </a:prstGeom>
          <a:noFill/>
          <a:ln>
            <a:noFill/>
          </a:ln>
        </p:spPr>
        <p:txBody>
          <a:bodyPr>
            <a:noAutofit/>
          </a:bodyPr>
          <a:p>
            <a:endParaRPr b="0" lang="en-US" sz="1800" spc="-1" strike="noStrike">
              <a:solidFill>
                <a:srgbClr val="404040"/>
              </a:solidFill>
              <a:latin typeface="Trebuchet MS"/>
            </a:endParaRPr>
          </a:p>
        </p:txBody>
      </p:sp>
      <p:graphicFrame>
        <p:nvGraphicFramePr>
          <p:cNvPr id="200" name="Table 3"/>
          <p:cNvGraphicFramePr/>
          <p:nvPr/>
        </p:nvGraphicFramePr>
        <p:xfrm>
          <a:off x="677160" y="1090800"/>
          <a:ext cx="8774640" cy="5385960"/>
        </p:xfrm>
        <a:graphic>
          <a:graphicData uri="http://schemas.openxmlformats.org/drawingml/2006/table">
            <a:tbl>
              <a:tblPr/>
              <a:tblGrid>
                <a:gridCol w="4387320"/>
                <a:gridCol w="4387320"/>
              </a:tblGrid>
              <a:tr h="370800">
                <a:tc>
                  <a:txBody>
                    <a:bodyPr>
                      <a:noAutofit/>
                    </a:bodyPr>
                    <a:p>
                      <a:pPr>
                        <a:lnSpc>
                          <a:spcPct val="100000"/>
                        </a:lnSpc>
                      </a:pPr>
                      <a:r>
                        <a:rPr b="1" lang="en-US" sz="1200" spc="-1" strike="noStrike">
                          <a:solidFill>
                            <a:srgbClr val="ffffff"/>
                          </a:solidFill>
                          <a:latin typeface="Times New Roman"/>
                        </a:rPr>
                        <a:t>Phương thức</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noAutofit/>
                    </a:bodyPr>
                    <a:p>
                      <a:pPr>
                        <a:lnSpc>
                          <a:spcPct val="100000"/>
                        </a:lnSpc>
                      </a:pPr>
                      <a:r>
                        <a:rPr b="1" lang="en-US" sz="1200" spc="-1" strike="noStrike">
                          <a:solidFill>
                            <a:srgbClr val="ffffff"/>
                          </a:solidFill>
                          <a:latin typeface="Times New Roman"/>
                        </a:rPr>
                        <a:t>Miêu tả</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582840">
                <a:tc>
                  <a:txBody>
                    <a:bodyPr>
                      <a:noAutofit/>
                    </a:bodyPr>
                    <a:p>
                      <a:pPr>
                        <a:lnSpc>
                          <a:spcPct val="100000"/>
                        </a:lnSpc>
                      </a:pPr>
                      <a:r>
                        <a:rPr b="1" lang="en-US" sz="1200" spc="-1" strike="noStrike">
                          <a:solidFill>
                            <a:srgbClr val="000000"/>
                          </a:solidFill>
                          <a:latin typeface="Times New Roman"/>
                        </a:rPr>
                        <a:t>push()</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200" spc="-1" strike="noStrike">
                          <a:solidFill>
                            <a:srgbClr val="000000"/>
                          </a:solidFill>
                          <a:latin typeface="Times New Roman"/>
                        </a:rPr>
                        <a:t>Thêm phần tử vào cuối mảng. Trả về số lượng phần tử của mảng sau khi thêm vào.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49560">
                <a:tc>
                  <a:txBody>
                    <a:bodyPr>
                      <a:noAutofit/>
                    </a:bodyPr>
                    <a:p>
                      <a:pPr>
                        <a:lnSpc>
                          <a:spcPct val="100000"/>
                        </a:lnSpc>
                      </a:pPr>
                      <a:r>
                        <a:rPr b="1" lang="en-US" sz="1200" spc="-1" strike="noStrike">
                          <a:solidFill>
                            <a:srgbClr val="000000"/>
                          </a:solidFill>
                          <a:latin typeface="Times New Roman"/>
                        </a:rPr>
                        <a:t>pop()</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200" spc="-1" strike="noStrike">
                          <a:solidFill>
                            <a:srgbClr val="000000"/>
                          </a:solidFill>
                          <a:latin typeface="Times New Roman"/>
                        </a:rPr>
                        <a:t>Xóa phần tử ở cuối mảng và trả về phần tử đó.</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49560">
                <a:tc>
                  <a:txBody>
                    <a:bodyPr>
                      <a:noAutofit/>
                    </a:bodyPr>
                    <a:p>
                      <a:pPr>
                        <a:lnSpc>
                          <a:spcPct val="100000"/>
                        </a:lnSpc>
                      </a:pPr>
                      <a:r>
                        <a:rPr b="1" lang="en-US" sz="1200" spc="-1" strike="noStrike">
                          <a:solidFill>
                            <a:srgbClr val="000000"/>
                          </a:solidFill>
                          <a:latin typeface="Times New Roman"/>
                        </a:rPr>
                        <a:t>shift()</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200" spc="-1" strike="noStrike">
                          <a:solidFill>
                            <a:srgbClr val="000000"/>
                          </a:solidFill>
                          <a:latin typeface="Times New Roman"/>
                        </a:rPr>
                        <a:t>Xóa và trả về phần tử đầu tiên của mảng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82840">
                <a:tc>
                  <a:txBody>
                    <a:bodyPr>
                      <a:noAutofit/>
                    </a:bodyPr>
                    <a:p>
                      <a:pPr>
                        <a:lnSpc>
                          <a:spcPct val="100000"/>
                        </a:lnSpc>
                      </a:pPr>
                      <a:r>
                        <a:rPr b="1" lang="en-US" sz="1200" spc="-1" strike="noStrike">
                          <a:solidFill>
                            <a:srgbClr val="000000"/>
                          </a:solidFill>
                          <a:latin typeface="Times New Roman"/>
                        </a:rPr>
                        <a:t>unshift()</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200" spc="-1" strike="noStrike">
                          <a:solidFill>
                            <a:srgbClr val="000000"/>
                          </a:solidFill>
                          <a:latin typeface="Times New Roman"/>
                        </a:rPr>
                        <a:t>Chèn phần tử vào vị trí đầu tiên của mảng, trả về số lượng phần tử của mảng sau khi chèn .</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582840">
                <a:tc>
                  <a:txBody>
                    <a:bodyPr>
                      <a:noAutofit/>
                    </a:bodyPr>
                    <a:p>
                      <a:pPr>
                        <a:lnSpc>
                          <a:spcPct val="100000"/>
                        </a:lnSpc>
                      </a:pPr>
                      <a:r>
                        <a:rPr b="1" lang="en-US" sz="1200" spc="-1" strike="noStrike">
                          <a:solidFill>
                            <a:srgbClr val="000000"/>
                          </a:solidFill>
                          <a:latin typeface="Times New Roman"/>
                        </a:rPr>
                        <a:t>indexOf(target, startIndex)</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200" spc="-1" strike="noStrike">
                          <a:solidFill>
                            <a:srgbClr val="000000"/>
                          </a:solidFill>
                          <a:latin typeface="Times New Roman"/>
                        </a:rPr>
                        <a:t>Tìm phần tử </a:t>
                      </a:r>
                      <a:r>
                        <a:rPr b="1" lang="en-US" sz="1200" spc="-1" strike="noStrike">
                          <a:solidFill>
                            <a:srgbClr val="000000"/>
                          </a:solidFill>
                          <a:latin typeface="Times New Roman"/>
                        </a:rPr>
                        <a:t>target</a:t>
                      </a:r>
                      <a:r>
                        <a:rPr b="0" lang="en-US" sz="1200" spc="-1" strike="noStrike">
                          <a:solidFill>
                            <a:srgbClr val="000000"/>
                          </a:solidFill>
                          <a:latin typeface="Times New Roman"/>
                        </a:rPr>
                        <a:t> trong mảng từ vị trí </a:t>
                      </a:r>
                      <a:r>
                        <a:rPr b="1" lang="en-US" sz="1200" spc="-1" strike="noStrike">
                          <a:solidFill>
                            <a:srgbClr val="000000"/>
                          </a:solidFill>
                          <a:latin typeface="Times New Roman"/>
                        </a:rPr>
                        <a:t>startIndex</a:t>
                      </a:r>
                      <a:r>
                        <a:rPr b="0" lang="en-US" sz="1200" spc="-1" strike="noStrike">
                          <a:solidFill>
                            <a:srgbClr val="000000"/>
                          </a:solidFill>
                          <a:latin typeface="Times New Roman"/>
                        </a:rPr>
                        <a:t> cho đến cuối mảng.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82840">
                <a:tc>
                  <a:txBody>
                    <a:bodyPr>
                      <a:noAutofit/>
                    </a:bodyPr>
                    <a:p>
                      <a:pPr>
                        <a:lnSpc>
                          <a:spcPct val="100000"/>
                        </a:lnSpc>
                      </a:pPr>
                      <a:r>
                        <a:rPr b="1" lang="en-US" sz="1200" spc="-1" strike="noStrike">
                          <a:solidFill>
                            <a:srgbClr val="000000"/>
                          </a:solidFill>
                          <a:latin typeface="Times New Roman"/>
                        </a:rPr>
                        <a:t>lastIndexOf(target, startIndex)</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tabLst>
                          <a:tab algn="l" pos="0"/>
                        </a:tabLst>
                      </a:pPr>
                      <a:r>
                        <a:rPr b="0" lang="en-US" sz="1200" spc="-1" strike="noStrike">
                          <a:solidFill>
                            <a:srgbClr val="000000"/>
                          </a:solidFill>
                          <a:latin typeface="Times New Roman"/>
                        </a:rPr>
                        <a:t>Tìm phần tử </a:t>
                      </a:r>
                      <a:r>
                        <a:rPr b="1" lang="en-US" sz="1200" spc="-1" strike="noStrike">
                          <a:solidFill>
                            <a:srgbClr val="000000"/>
                          </a:solidFill>
                          <a:latin typeface="Times New Roman"/>
                        </a:rPr>
                        <a:t>target</a:t>
                      </a:r>
                      <a:r>
                        <a:rPr b="0" lang="en-US" sz="1200" spc="-1" strike="noStrike">
                          <a:solidFill>
                            <a:srgbClr val="000000"/>
                          </a:solidFill>
                          <a:latin typeface="Times New Roman"/>
                        </a:rPr>
                        <a:t> trong mảng từ vị trí </a:t>
                      </a:r>
                      <a:r>
                        <a:rPr b="1" lang="en-US" sz="1200" spc="-1" strike="noStrike">
                          <a:solidFill>
                            <a:srgbClr val="000000"/>
                          </a:solidFill>
                          <a:latin typeface="Times New Roman"/>
                        </a:rPr>
                        <a:t>startIndex</a:t>
                      </a:r>
                      <a:r>
                        <a:rPr b="0" lang="en-US" sz="1200" spc="-1" strike="noStrike">
                          <a:solidFill>
                            <a:srgbClr val="000000"/>
                          </a:solidFill>
                          <a:latin typeface="Times New Roman"/>
                        </a:rPr>
                        <a:t> cho đến đầu mảng.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49560">
                <a:tc>
                  <a:txBody>
                    <a:bodyPr>
                      <a:noAutofit/>
                    </a:bodyPr>
                    <a:p>
                      <a:pPr>
                        <a:lnSpc>
                          <a:spcPct val="100000"/>
                        </a:lnSpc>
                      </a:pPr>
                      <a:r>
                        <a:rPr b="1" lang="en-US" sz="1200" spc="-1" strike="noStrike">
                          <a:solidFill>
                            <a:srgbClr val="000000"/>
                          </a:solidFill>
                          <a:latin typeface="Times New Roman"/>
                        </a:rPr>
                        <a:t>reverse</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200" spc="-1" strike="noStrike">
                          <a:solidFill>
                            <a:srgbClr val="000000"/>
                          </a:solidFill>
                          <a:latin typeface="Times New Roman"/>
                        </a:rPr>
                        <a:t>Đảo ngược các phần tử trong mảng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816480">
                <a:tc>
                  <a:txBody>
                    <a:bodyPr>
                      <a:noAutofit/>
                    </a:bodyPr>
                    <a:p>
                      <a:pPr>
                        <a:lnSpc>
                          <a:spcPct val="100000"/>
                        </a:lnSpc>
                      </a:pPr>
                      <a:r>
                        <a:rPr b="1" lang="en-US" sz="1200" spc="-1" strike="noStrike">
                          <a:solidFill>
                            <a:srgbClr val="000000"/>
                          </a:solidFill>
                          <a:latin typeface="Times New Roman"/>
                        </a:rPr>
                        <a:t>slice(start, [end])</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200" spc="-1" strike="noStrike">
                          <a:solidFill>
                            <a:srgbClr val="000000"/>
                          </a:solidFill>
                          <a:latin typeface="Times New Roman"/>
                        </a:rPr>
                        <a:t>Trả về một mảng các phần tử từ vị trí </a:t>
                      </a:r>
                      <a:r>
                        <a:rPr b="1" lang="en-US" sz="1200" spc="-1" strike="noStrike">
                          <a:solidFill>
                            <a:srgbClr val="000000"/>
                          </a:solidFill>
                          <a:latin typeface="Times New Roman"/>
                        </a:rPr>
                        <a:t>strat</a:t>
                      </a:r>
                      <a:r>
                        <a:rPr b="0" lang="en-US" sz="1200" spc="-1" strike="noStrike">
                          <a:solidFill>
                            <a:srgbClr val="000000"/>
                          </a:solidFill>
                          <a:latin typeface="Times New Roman"/>
                        </a:rPr>
                        <a:t> cho đến vị trí </a:t>
                      </a:r>
                      <a:r>
                        <a:rPr b="1" lang="en-US" sz="1200" spc="-1" strike="noStrike">
                          <a:solidFill>
                            <a:srgbClr val="000000"/>
                          </a:solidFill>
                          <a:latin typeface="Times New Roman"/>
                        </a:rPr>
                        <a:t>end </a:t>
                      </a:r>
                      <a:r>
                        <a:rPr b="0" lang="en-US" sz="1200" spc="-1" strike="noStrike">
                          <a:solidFill>
                            <a:srgbClr val="000000"/>
                          </a:solidFill>
                          <a:latin typeface="Times New Roman"/>
                        </a:rPr>
                        <a:t>của mảng. Nếu ko xác định vị trí </a:t>
                      </a:r>
                      <a:r>
                        <a:rPr b="1" lang="en-US" sz="1200" spc="-1" strike="noStrike">
                          <a:solidFill>
                            <a:srgbClr val="000000"/>
                          </a:solidFill>
                          <a:latin typeface="Times New Roman"/>
                        </a:rPr>
                        <a:t>end</a:t>
                      </a:r>
                      <a:r>
                        <a:rPr b="0" lang="en-US" sz="1200" spc="-1" strike="noStrike">
                          <a:solidFill>
                            <a:srgbClr val="000000"/>
                          </a:solidFill>
                          <a:latin typeface="Times New Roman"/>
                        </a:rPr>
                        <a:t> mặc định là lấy đén cuối mảng (</a:t>
                      </a:r>
                      <a:r>
                        <a:rPr b="1" lang="en-US" sz="1200" spc="-1" strike="noStrike">
                          <a:solidFill>
                            <a:srgbClr val="000000"/>
                          </a:solidFill>
                          <a:latin typeface="Times New Roman"/>
                        </a:rPr>
                        <a:t>end</a:t>
                      </a:r>
                      <a:r>
                        <a:rPr b="0" lang="en-US" sz="1200" spc="-1" strike="noStrike">
                          <a:solidFill>
                            <a:srgbClr val="000000"/>
                          </a:solidFill>
                          <a:latin typeface="Times New Roman"/>
                        </a:rPr>
                        <a:t> có thể âm)</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818640">
                <a:tc>
                  <a:txBody>
                    <a:bodyPr>
                      <a:noAutofit/>
                    </a:bodyPr>
                    <a:p>
                      <a:pPr>
                        <a:lnSpc>
                          <a:spcPct val="100000"/>
                        </a:lnSpc>
                      </a:pPr>
                      <a:r>
                        <a:rPr b="1" lang="en-US" sz="1200" spc="-1" strike="noStrike">
                          <a:solidFill>
                            <a:srgbClr val="000000"/>
                          </a:solidFill>
                          <a:latin typeface="Times New Roman"/>
                        </a:rPr>
                        <a:t>splice(startIndex, [how_many] , [value1, value2,…])</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200" spc="-1" strike="noStrike">
                          <a:solidFill>
                            <a:srgbClr val="000000"/>
                          </a:solidFill>
                          <a:latin typeface="Times New Roman"/>
                        </a:rPr>
                        <a:t>Xóa </a:t>
                      </a:r>
                      <a:r>
                        <a:rPr b="1" lang="en-US" sz="1200" spc="-1" strike="noStrike">
                          <a:solidFill>
                            <a:srgbClr val="000000"/>
                          </a:solidFill>
                          <a:latin typeface="Times New Roman"/>
                        </a:rPr>
                        <a:t>[how_many] </a:t>
                      </a:r>
                      <a:r>
                        <a:rPr b="0" lang="en-US" sz="1200" spc="-1" strike="noStrike">
                          <a:solidFill>
                            <a:srgbClr val="000000"/>
                          </a:solidFill>
                          <a:latin typeface="Times New Roman"/>
                        </a:rPr>
                        <a:t>phần tử tại ví trí </a:t>
                      </a:r>
                      <a:r>
                        <a:rPr b="1" lang="en-US" sz="1200" spc="-1" strike="noStrike">
                          <a:solidFill>
                            <a:srgbClr val="000000"/>
                          </a:solidFill>
                          <a:latin typeface="Times New Roman"/>
                        </a:rPr>
                        <a:t>startIndex </a:t>
                      </a:r>
                      <a:r>
                        <a:rPr b="0" lang="en-US" sz="1200" spc="-1" strike="noStrike">
                          <a:solidFill>
                            <a:srgbClr val="000000"/>
                          </a:solidFill>
                          <a:latin typeface="Times New Roman"/>
                        </a:rPr>
                        <a:t>và thay thế bằng các giá trị </a:t>
                      </a:r>
                      <a:r>
                        <a:rPr b="1" lang="en-US" sz="1200" spc="-1" strike="noStrike">
                          <a:solidFill>
                            <a:srgbClr val="000000"/>
                          </a:solidFill>
                          <a:latin typeface="Times New Roman"/>
                        </a:rPr>
                        <a:t>[value1, value2,…] </a:t>
                      </a:r>
                      <a:r>
                        <a:rPr b="0" lang="en-US" sz="1200" spc="-1" strike="noStrike">
                          <a:solidFill>
                            <a:srgbClr val="000000"/>
                          </a:solidFill>
                          <a:latin typeface="Times New Roman"/>
                        </a:rPr>
                        <a:t>(chèn các giá trị mới vào các vị trí đã bị xóa)</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677160" y="137160"/>
            <a:ext cx="8596440" cy="678960"/>
          </a:xfrm>
          <a:prstGeom prst="rect">
            <a:avLst/>
          </a:prstGeom>
          <a:noFill/>
          <a:ln>
            <a:noFill/>
          </a:ln>
        </p:spPr>
        <p:txBody>
          <a:bodyPr>
            <a:noAutofit/>
          </a:bodyPr>
          <a:p>
            <a:pPr>
              <a:lnSpc>
                <a:spcPct val="100000"/>
              </a:lnSpc>
            </a:pPr>
            <a:r>
              <a:rPr b="0" lang="en-US" sz="3600" spc="-1" strike="noStrike">
                <a:solidFill>
                  <a:srgbClr val="90c226"/>
                </a:solidFill>
                <a:latin typeface="Times New Roman"/>
              </a:rPr>
              <a:t>Các phương thức trong mảng js</a:t>
            </a:r>
            <a:endParaRPr b="0" lang="en-US" sz="3600" spc="-1" strike="noStrike">
              <a:solidFill>
                <a:srgbClr val="000000"/>
              </a:solidFill>
              <a:latin typeface="Trebuchet MS"/>
            </a:endParaRPr>
          </a:p>
        </p:txBody>
      </p:sp>
      <p:sp>
        <p:nvSpPr>
          <p:cNvPr id="202" name="TextShape 2"/>
          <p:cNvSpPr txBox="1"/>
          <p:nvPr/>
        </p:nvSpPr>
        <p:spPr>
          <a:xfrm>
            <a:off x="677160" y="1024560"/>
            <a:ext cx="8596440" cy="5016600"/>
          </a:xfrm>
          <a:prstGeom prst="rect">
            <a:avLst/>
          </a:prstGeom>
          <a:noFill/>
          <a:ln>
            <a:noFill/>
          </a:ln>
        </p:spPr>
        <p:txBody>
          <a:bodyPr>
            <a:noAutofit/>
          </a:bodyPr>
          <a:p>
            <a:endParaRPr b="0" lang="en-US" sz="1800" spc="-1" strike="noStrike">
              <a:solidFill>
                <a:srgbClr val="404040"/>
              </a:solidFill>
              <a:latin typeface="Trebuchet MS"/>
            </a:endParaRPr>
          </a:p>
        </p:txBody>
      </p:sp>
      <p:graphicFrame>
        <p:nvGraphicFramePr>
          <p:cNvPr id="203" name="Table 3"/>
          <p:cNvGraphicFramePr/>
          <p:nvPr/>
        </p:nvGraphicFramePr>
        <p:xfrm>
          <a:off x="677160" y="1024560"/>
          <a:ext cx="8596440" cy="5016600"/>
        </p:xfrm>
        <a:graphic>
          <a:graphicData uri="http://schemas.openxmlformats.org/drawingml/2006/table">
            <a:tbl>
              <a:tblPr/>
              <a:tblGrid>
                <a:gridCol w="4298040"/>
                <a:gridCol w="4298400"/>
              </a:tblGrid>
              <a:tr h="404640">
                <a:tc>
                  <a:txBody>
                    <a:bodyPr>
                      <a:noAutofit/>
                    </a:bodyPr>
                    <a:p>
                      <a:pPr>
                        <a:lnSpc>
                          <a:spcPct val="100000"/>
                        </a:lnSpc>
                      </a:pPr>
                      <a:r>
                        <a:rPr b="1" lang="en-US" sz="1400" spc="-1" strike="noStrike">
                          <a:solidFill>
                            <a:srgbClr val="ffffff"/>
                          </a:solidFill>
                          <a:latin typeface="Times New Roman"/>
                        </a:rPr>
                        <a:t>Phương thức</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noAutofit/>
                    </a:bodyPr>
                    <a:p>
                      <a:pPr>
                        <a:lnSpc>
                          <a:spcPct val="100000"/>
                        </a:lnSpc>
                      </a:pPr>
                      <a:r>
                        <a:rPr b="1" lang="en-US" sz="1400" spc="-1" strike="noStrike">
                          <a:solidFill>
                            <a:srgbClr val="ffffff"/>
                          </a:solidFill>
                          <a:latin typeface="Times New Roman"/>
                        </a:rPr>
                        <a:t>Ý nghĩa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568080">
                <a:tc>
                  <a:txBody>
                    <a:bodyPr>
                      <a:noAutofit/>
                    </a:bodyPr>
                    <a:p>
                      <a:pPr>
                        <a:lnSpc>
                          <a:spcPct val="100000"/>
                        </a:lnSpc>
                      </a:pPr>
                      <a:r>
                        <a:rPr b="1" lang="en-US" sz="1400" spc="-1" strike="noStrike">
                          <a:solidFill>
                            <a:srgbClr val="000000"/>
                          </a:solidFill>
                          <a:latin typeface="Times New Roman"/>
                        </a:rPr>
                        <a:t>join([separator])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400" spc="-1" strike="noStrike">
                          <a:solidFill>
                            <a:srgbClr val="000000"/>
                          </a:solidFill>
                          <a:latin typeface="Times New Roman"/>
                        </a:rPr>
                        <a:t>Chuyển mảng thành chuỗi, các phần tử trong chuỗi được ngăn cách bơi </a:t>
                      </a:r>
                      <a:r>
                        <a:rPr b="1" lang="en-US" sz="1400" spc="-1" strike="noStrike">
                          <a:solidFill>
                            <a:srgbClr val="000000"/>
                          </a:solidFill>
                          <a:latin typeface="Times New Roman"/>
                        </a:rPr>
                        <a:t>separator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404640">
                <a:tc>
                  <a:txBody>
                    <a:bodyPr>
                      <a:noAutofit/>
                    </a:bodyPr>
                    <a:p>
                      <a:pPr>
                        <a:lnSpc>
                          <a:spcPct val="100000"/>
                        </a:lnSpc>
                      </a:pPr>
                      <a:r>
                        <a:rPr b="1" lang="en-US" sz="1400" spc="-1" strike="noStrike">
                          <a:solidFill>
                            <a:srgbClr val="000000"/>
                          </a:solidFill>
                          <a:latin typeface="Times New Roman"/>
                        </a:rPr>
                        <a:t>toString()</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400" spc="-1" strike="noStrike">
                          <a:solidFill>
                            <a:srgbClr val="000000"/>
                          </a:solidFill>
                          <a:latin typeface="Times New Roman"/>
                        </a:rPr>
                        <a:t>Tạo chuỗi biểu diễn mảng và các phần tử của nó</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568080">
                <a:tc>
                  <a:txBody>
                    <a:bodyPr>
                      <a:noAutofit/>
                    </a:bodyPr>
                    <a:p>
                      <a:pPr>
                        <a:lnSpc>
                          <a:spcPct val="100000"/>
                        </a:lnSpc>
                      </a:pPr>
                      <a:r>
                        <a:rPr b="1" lang="en-US" sz="1400" spc="-1" strike="noStrike">
                          <a:solidFill>
                            <a:srgbClr val="000000"/>
                          </a:solidFill>
                          <a:latin typeface="Times New Roman"/>
                        </a:rPr>
                        <a:t>isArray(array)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pPr>
                      <a:r>
                        <a:rPr b="0" lang="en-US" sz="1400" spc="-1" strike="noStrike">
                          <a:solidFill>
                            <a:srgbClr val="000000"/>
                          </a:solidFill>
                          <a:latin typeface="Times New Roman"/>
                        </a:rPr>
                        <a:t>Kiểm tra </a:t>
                      </a:r>
                      <a:r>
                        <a:rPr b="1" lang="en-US" sz="1400" spc="-1" strike="noStrike">
                          <a:solidFill>
                            <a:srgbClr val="000000"/>
                          </a:solidFill>
                          <a:latin typeface="Times New Roman"/>
                        </a:rPr>
                        <a:t>array</a:t>
                      </a:r>
                      <a:r>
                        <a:rPr b="0" lang="en-US" sz="1400" spc="-1" strike="noStrike">
                          <a:solidFill>
                            <a:srgbClr val="000000"/>
                          </a:solidFill>
                          <a:latin typeface="Times New Roman"/>
                        </a:rPr>
                        <a:t> có phải kiểu object hay ko ? Trả về true/ false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17320">
                <a:tc>
                  <a:txBody>
                    <a:bodyPr>
                      <a:noAutofit/>
                    </a:bodyPr>
                    <a:p>
                      <a:pPr>
                        <a:lnSpc>
                          <a:spcPct val="100000"/>
                        </a:lnSpc>
                      </a:pPr>
                      <a:r>
                        <a:rPr b="1" lang="en-US" sz="1400" spc="-1" strike="noStrike">
                          <a:solidFill>
                            <a:srgbClr val="000000"/>
                          </a:solidFill>
                          <a:latin typeface="Times New Roman"/>
                        </a:rPr>
                        <a:t>sort([sortfunction])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pPr>
                      <a:r>
                        <a:rPr b="0" lang="en-US" sz="1400" spc="-1" strike="noStrike">
                          <a:solidFill>
                            <a:srgbClr val="000000"/>
                          </a:solidFill>
                          <a:latin typeface="Times New Roman"/>
                        </a:rPr>
                        <a:t>Sắp xếp mảng tăng/giảm dần theo điều kiện của hàm </a:t>
                      </a:r>
                      <a:r>
                        <a:rPr b="1" lang="en-US" sz="1400" spc="-1" strike="noStrike">
                          <a:solidFill>
                            <a:srgbClr val="000000"/>
                          </a:solidFill>
                          <a:latin typeface="Times New Roman"/>
                        </a:rPr>
                        <a:t>sortFunction</a:t>
                      </a:r>
                      <a:r>
                        <a:rPr b="0" lang="en-US" sz="1400" spc="-1" strike="noStrike">
                          <a:solidFill>
                            <a:srgbClr val="000000"/>
                          </a:solidFill>
                          <a:latin typeface="Times New Roman"/>
                        </a:rPr>
                        <a:t>(a,b)</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568080">
                <a:tc>
                  <a:txBody>
                    <a:bodyPr>
                      <a:noAutofit/>
                    </a:bodyPr>
                    <a:p>
                      <a:pPr>
                        <a:lnSpc>
                          <a:spcPct val="100000"/>
                        </a:lnSpc>
                      </a:pPr>
                      <a:r>
                        <a:rPr b="1" lang="en-US" sz="1400" spc="-1" strike="noStrike">
                          <a:solidFill>
                            <a:srgbClr val="000000"/>
                          </a:solidFill>
                          <a:latin typeface="Times New Roman"/>
                        </a:rPr>
                        <a:t>find()</a:t>
                      </a:r>
                      <a:endParaRPr b="0" lang="en-US" sz="1400" spc="-1" strike="noStrike">
                        <a:latin typeface="Arial"/>
                      </a:endParaRPr>
                    </a:p>
                    <a:p>
                      <a:pPr>
                        <a:lnSpc>
                          <a:spcPct val="100000"/>
                        </a:lnSpc>
                      </a:pP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tabLst>
                          <a:tab algn="l" pos="0"/>
                        </a:tabLst>
                      </a:pPr>
                      <a:r>
                        <a:rPr b="0" lang="en-US" sz="1400" spc="-1" strike="noStrike">
                          <a:solidFill>
                            <a:srgbClr val="000000"/>
                          </a:solidFill>
                          <a:latin typeface="Times New Roman"/>
                        </a:rPr>
                        <a:t>The find() method returns the value of the first element in the provided array that satisfies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68080">
                <a:tc>
                  <a:txBody>
                    <a:bodyPr>
                      <a:noAutofit/>
                    </a:bodyPr>
                    <a:p>
                      <a:pPr>
                        <a:lnSpc>
                          <a:spcPct val="100000"/>
                        </a:lnSpc>
                        <a:tabLst>
                          <a:tab algn="l" pos="0"/>
                        </a:tabLst>
                      </a:pPr>
                      <a:r>
                        <a:rPr b="1" lang="en-US" sz="1400" spc="-1" strike="noStrike">
                          <a:solidFill>
                            <a:srgbClr val="000000"/>
                          </a:solidFill>
                          <a:latin typeface="Times New Roman"/>
                        </a:rPr>
                        <a:t>filter()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tabLst>
                          <a:tab algn="l" pos="0"/>
                        </a:tabLst>
                      </a:pPr>
                      <a:r>
                        <a:rPr b="0" lang="en-US" sz="1400" spc="-1" strike="noStrike">
                          <a:solidFill>
                            <a:srgbClr val="000000"/>
                          </a:solidFill>
                          <a:latin typeface="Times New Roman"/>
                        </a:rPr>
                        <a:t>The filter() method creates a new array with all elements that pass the test implemented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717120">
                <a:tc>
                  <a:txBody>
                    <a:bodyPr>
                      <a:noAutofit/>
                    </a:bodyPr>
                    <a:p>
                      <a:pPr>
                        <a:lnSpc>
                          <a:spcPct val="100000"/>
                        </a:lnSpc>
                        <a:tabLst>
                          <a:tab algn="l" pos="0"/>
                        </a:tabLst>
                      </a:pPr>
                      <a:r>
                        <a:rPr b="1" lang="en-US" sz="1400" spc="-1" strike="noStrike">
                          <a:solidFill>
                            <a:srgbClr val="000000"/>
                          </a:solidFill>
                          <a:latin typeface="Times New Roman"/>
                        </a:rPr>
                        <a:t>map()</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oAutofit/>
                    </a:bodyPr>
                    <a:p>
                      <a:pPr>
                        <a:lnSpc>
                          <a:spcPct val="100000"/>
                        </a:lnSpc>
                        <a:tabLst>
                          <a:tab algn="l" pos="0"/>
                        </a:tabLst>
                      </a:pPr>
                      <a:r>
                        <a:rPr b="0" lang="en-US" sz="1400" spc="-1" strike="noStrike">
                          <a:solidFill>
                            <a:srgbClr val="000000"/>
                          </a:solidFill>
                          <a:latin typeface="Times New Roman"/>
                        </a:rPr>
                        <a:t>The map() method creates a new array with the results of calling a provided function on every element in the calling array.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700560">
                <a:tc>
                  <a:txBody>
                    <a:bodyPr>
                      <a:noAutofit/>
                    </a:bodyPr>
                    <a:p>
                      <a:pPr>
                        <a:lnSpc>
                          <a:spcPct val="100000"/>
                        </a:lnSpc>
                        <a:tabLst>
                          <a:tab algn="l" pos="0"/>
                        </a:tabLst>
                      </a:pPr>
                      <a:r>
                        <a:rPr b="1" lang="en-US" sz="1400" spc="-1" strike="noStrike">
                          <a:solidFill>
                            <a:srgbClr val="000000"/>
                          </a:solidFill>
                          <a:latin typeface="Times New Roman"/>
                        </a:rPr>
                        <a:t>reduce()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oAutofit/>
                    </a:bodyPr>
                    <a:p>
                      <a:pPr>
                        <a:lnSpc>
                          <a:spcPct val="100000"/>
                        </a:lnSpc>
                        <a:tabLst>
                          <a:tab algn="l" pos="0"/>
                        </a:tabLst>
                      </a:pPr>
                      <a:r>
                        <a:rPr b="0" lang="en-US" sz="1400" spc="-1" strike="noStrike">
                          <a:solidFill>
                            <a:srgbClr val="000000"/>
                          </a:solidFill>
                          <a:latin typeface="Times New Roman"/>
                        </a:rPr>
                        <a:t>The reduce() method executes a reducer function (that you provide) on each element of the array, resulting in a single output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77160" y="609480"/>
            <a:ext cx="8596440" cy="700920"/>
          </a:xfrm>
          <a:prstGeom prst="rect">
            <a:avLst/>
          </a:prstGeom>
          <a:noFill/>
          <a:ln>
            <a:noFill/>
          </a:ln>
        </p:spPr>
        <p:txBody>
          <a:bodyPr>
            <a:noAutofit/>
          </a:bodyPr>
          <a:p>
            <a:pPr>
              <a:lnSpc>
                <a:spcPct val="100000"/>
              </a:lnSpc>
            </a:pPr>
            <a:r>
              <a:rPr b="0" lang="en-US" sz="3600" spc="-1" strike="noStrike">
                <a:solidFill>
                  <a:srgbClr val="90c226"/>
                </a:solidFill>
                <a:latin typeface="Trebuchet MS"/>
              </a:rPr>
              <a:t>Object trong javascript</a:t>
            </a:r>
            <a:endParaRPr b="0" lang="en-US" sz="3600" spc="-1" strike="noStrike">
              <a:solidFill>
                <a:srgbClr val="000000"/>
              </a:solidFill>
              <a:latin typeface="Trebuchet MS"/>
            </a:endParaRPr>
          </a:p>
        </p:txBody>
      </p:sp>
      <p:pic>
        <p:nvPicPr>
          <p:cNvPr id="205" name="Content Placeholder 5" descr=""/>
          <p:cNvPicPr/>
          <p:nvPr/>
        </p:nvPicPr>
        <p:blipFill>
          <a:blip r:embed="rId1"/>
          <a:stretch/>
        </p:blipFill>
        <p:spPr>
          <a:xfrm>
            <a:off x="672840" y="1972080"/>
            <a:ext cx="8601120" cy="4276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77160" y="609480"/>
            <a:ext cx="8596440" cy="700920"/>
          </a:xfrm>
          <a:prstGeom prst="rect">
            <a:avLst/>
          </a:prstGeom>
          <a:noFill/>
          <a:ln>
            <a:noFill/>
          </a:ln>
        </p:spPr>
        <p:txBody>
          <a:bodyPr>
            <a:noAutofit/>
          </a:bodyPr>
          <a:p>
            <a:pPr>
              <a:lnSpc>
                <a:spcPct val="100000"/>
              </a:lnSpc>
            </a:pPr>
            <a:r>
              <a:rPr b="0" lang="en-US" sz="3600" spc="-1" strike="noStrike">
                <a:solidFill>
                  <a:srgbClr val="90c226"/>
                </a:solidFill>
                <a:latin typeface="Trebuchet MS"/>
              </a:rPr>
              <a:t>Object trong js</a:t>
            </a:r>
            <a:endParaRPr b="0" lang="en-US" sz="3600" spc="-1" strike="noStrike">
              <a:solidFill>
                <a:srgbClr val="000000"/>
              </a:solidFill>
              <a:latin typeface="Trebuchet MS"/>
            </a:endParaRPr>
          </a:p>
        </p:txBody>
      </p:sp>
      <p:sp>
        <p:nvSpPr>
          <p:cNvPr id="207" name="TextShape 2"/>
          <p:cNvSpPr txBox="1"/>
          <p:nvPr/>
        </p:nvSpPr>
        <p:spPr>
          <a:xfrm>
            <a:off x="677160" y="1520280"/>
            <a:ext cx="8596440" cy="452052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Cú pháp khai báo : </a:t>
            </a:r>
            <a:r>
              <a:rPr b="1" lang="en-US" sz="1800" spc="-1" strike="noStrike">
                <a:solidFill>
                  <a:srgbClr val="404040"/>
                </a:solidFill>
                <a:latin typeface="Trebuchet MS"/>
                <a:ea typeface="Times New Roman"/>
              </a:rPr>
              <a:t>object literal</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Ví dụ : var person = {firstName:"John", lastName:"Doe", age:50, eyeColor:"blue"};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var person = {</a:t>
            </a:r>
            <a:br/>
            <a:r>
              <a:rPr b="0" lang="en-US" sz="1800" spc="-1" strike="noStrike">
                <a:solidFill>
                  <a:srgbClr val="404040"/>
                </a:solidFill>
                <a:latin typeface="Times New Roman"/>
                <a:ea typeface="Times New Roman"/>
              </a:rPr>
              <a:t>    firstName:"John",</a:t>
            </a:r>
            <a:br/>
            <a:r>
              <a:rPr b="0" lang="en-US" sz="1800" spc="-1" strike="noStrike">
                <a:solidFill>
                  <a:srgbClr val="404040"/>
                </a:solidFill>
                <a:latin typeface="Times New Roman"/>
                <a:ea typeface="Times New Roman"/>
              </a:rPr>
              <a:t>    lastName:"Doe",</a:t>
            </a:r>
            <a:br/>
            <a:r>
              <a:rPr b="0" lang="en-US" sz="1800" spc="-1" strike="noStrike">
                <a:solidFill>
                  <a:srgbClr val="404040"/>
                </a:solidFill>
                <a:latin typeface="Times New Roman"/>
                <a:ea typeface="Times New Roman"/>
              </a:rPr>
              <a:t>    age:50,</a:t>
            </a:r>
            <a:br/>
            <a:r>
              <a:rPr b="0" lang="en-US" sz="1800" spc="-1" strike="noStrike">
                <a:solidFill>
                  <a:srgbClr val="404040"/>
                </a:solidFill>
                <a:latin typeface="Times New Roman"/>
                <a:ea typeface="Times New Roman"/>
              </a:rPr>
              <a:t>    eyeColor:"blue"</a:t>
            </a:r>
            <a:br/>
            <a:r>
              <a:rPr b="0" lang="en-US" sz="1800" spc="-1" strike="noStrike">
                <a:solidFill>
                  <a:srgbClr val="404040"/>
                </a:solidFill>
                <a:latin typeface="Times New Roman"/>
                <a:ea typeface="Times New Roman"/>
              </a:rPr>
              <a: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08" name="Picture 3" descr=""/>
          <p:cNvPicPr/>
          <p:nvPr/>
        </p:nvPicPr>
        <p:blipFill>
          <a:blip r:embed="rId1"/>
          <a:stretch/>
        </p:blipFill>
        <p:spPr>
          <a:xfrm>
            <a:off x="677160" y="3988800"/>
            <a:ext cx="8562240" cy="2498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Object trong js</a:t>
            </a:r>
            <a:endParaRPr b="0" lang="en-US" sz="3600" spc="-1" strike="noStrike">
              <a:solidFill>
                <a:srgbClr val="000000"/>
              </a:solidFill>
              <a:latin typeface="Trebuchet MS"/>
            </a:endParaRPr>
          </a:p>
        </p:txBody>
      </p:sp>
      <p:sp>
        <p:nvSpPr>
          <p:cNvPr id="210"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Accessing Object Properties (truy cập vào thuộc tính trong object javascript)</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i="1" lang="en-US" sz="1800" spc="-1" strike="noStrike">
                <a:solidFill>
                  <a:srgbClr val="404040"/>
                </a:solidFill>
                <a:latin typeface="Trebuchet MS"/>
                <a:ea typeface="Times New Roman"/>
              </a:rPr>
              <a:t>objectName.propertyName or objectName["propertyName"]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Accessing Object Methods(truy cập phương thức trong object js)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i="1" lang="en-US" sz="1800" spc="-1" strike="noStrike">
                <a:solidFill>
                  <a:srgbClr val="404040"/>
                </a:solidFill>
                <a:latin typeface="Trebuchet MS"/>
                <a:ea typeface="Times New Roman"/>
              </a:rPr>
              <a:t>objectName.methodName()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imes New Roman"/>
              </a:rPr>
              <a:t>For </a:t>
            </a:r>
            <a:r>
              <a:rPr b="0" lang="en-US" sz="2000" spc="-1" strike="noStrike">
                <a:solidFill>
                  <a:srgbClr val="404040"/>
                </a:solidFill>
                <a:latin typeface="Trebuchet MS"/>
                <a:ea typeface="Times New Roman"/>
              </a:rPr>
              <a:t>…</a:t>
            </a:r>
            <a:r>
              <a:rPr b="0" lang="vi-VN" sz="2000" spc="-1" strike="noStrike">
                <a:solidFill>
                  <a:srgbClr val="404040"/>
                </a:solidFill>
                <a:latin typeface="Trebuchet MS"/>
                <a:ea typeface="Times New Roman"/>
              </a:rPr>
              <a:t> in :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imes New Roman"/>
              </a:rPr>
              <a:t>C</a:t>
            </a:r>
            <a:r>
              <a:rPr b="0" lang="vi-VN" sz="2000" spc="-1" strike="noStrike">
                <a:solidFill>
                  <a:srgbClr val="404040"/>
                </a:solidFill>
                <a:latin typeface="Trebuchet MS"/>
                <a:ea typeface="Times New Roman"/>
              </a:rPr>
              <a:t>ú pháp : </a:t>
            </a:r>
            <a:r>
              <a:rPr b="1" lang="en-US" sz="2000" spc="-1" strike="noStrike">
                <a:solidFill>
                  <a:srgbClr val="404040"/>
                </a:solidFill>
                <a:latin typeface="Trebuchet MS"/>
                <a:ea typeface="Times New Roman"/>
              </a:rPr>
              <a:t>for</a:t>
            </a:r>
            <a:r>
              <a:rPr b="0" lang="en-US" sz="2000" spc="-1" strike="noStrike">
                <a:solidFill>
                  <a:srgbClr val="404040"/>
                </a:solidFill>
                <a:latin typeface="Trebuchet MS"/>
                <a:ea typeface="Times New Roman"/>
              </a:rPr>
              <a:t> (</a:t>
            </a:r>
            <a:r>
              <a:rPr b="0" i="1" lang="en-US" sz="2000" spc="-1" strike="noStrike">
                <a:solidFill>
                  <a:srgbClr val="404040"/>
                </a:solidFill>
                <a:latin typeface="Trebuchet MS"/>
                <a:ea typeface="Times New Roman"/>
              </a:rPr>
              <a:t>variable</a:t>
            </a:r>
            <a:r>
              <a:rPr b="0" lang="en-US" sz="2000" spc="-1" strike="noStrike">
                <a:solidFill>
                  <a:srgbClr val="404040"/>
                </a:solidFill>
                <a:latin typeface="Trebuchet MS"/>
                <a:ea typeface="Times New Roman"/>
              </a:rPr>
              <a:t> </a:t>
            </a:r>
            <a:r>
              <a:rPr b="1" lang="en-US" sz="2000" spc="-1" strike="noStrike">
                <a:solidFill>
                  <a:srgbClr val="404040"/>
                </a:solidFill>
                <a:latin typeface="Trebuchet MS"/>
                <a:ea typeface="Times New Roman"/>
              </a:rPr>
              <a:t>in</a:t>
            </a:r>
            <a:r>
              <a:rPr b="0" lang="en-US" sz="2000" spc="-1" strike="noStrike">
                <a:solidFill>
                  <a:srgbClr val="404040"/>
                </a:solidFill>
                <a:latin typeface="Trebuchet MS"/>
                <a:ea typeface="Times New Roman"/>
              </a:rPr>
              <a:t> </a:t>
            </a:r>
            <a:r>
              <a:rPr b="0" i="1" lang="en-US" sz="2000" spc="-1" strike="noStrike">
                <a:solidFill>
                  <a:srgbClr val="404040"/>
                </a:solidFill>
                <a:latin typeface="Trebuchet MS"/>
                <a:ea typeface="Times New Roman"/>
              </a:rPr>
              <a:t>object</a:t>
            </a:r>
            <a:r>
              <a:rPr b="0" lang="en-US" sz="2000" spc="-1" strike="noStrike">
                <a:solidFill>
                  <a:srgbClr val="404040"/>
                </a:solidFill>
                <a:latin typeface="Trebuchet MS"/>
                <a:ea typeface="Times New Roman"/>
              </a:rPr>
              <a:t>) { </a:t>
            </a:r>
            <a:r>
              <a:rPr b="0" i="1" lang="en-US" sz="2000" spc="-1" strike="noStrike">
                <a:solidFill>
                  <a:srgbClr val="404040"/>
                </a:solidFill>
                <a:latin typeface="Trebuchet MS"/>
                <a:ea typeface="Times New Roman"/>
              </a:rPr>
              <a:t>...</a:t>
            </a:r>
            <a:r>
              <a:rPr b="0" lang="en-US" sz="2000" spc="-1" strike="noStrike">
                <a:solidFill>
                  <a:srgbClr val="404040"/>
                </a:solidFill>
                <a:latin typeface="Trebuchet MS"/>
                <a:ea typeface="Times New Roman"/>
              </a:rPr>
              <a:t> }</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77160" y="609480"/>
            <a:ext cx="8596440" cy="568800"/>
          </a:xfrm>
          <a:prstGeom prst="rect">
            <a:avLst/>
          </a:prstGeom>
          <a:noFill/>
          <a:ln>
            <a:noFill/>
          </a:ln>
        </p:spPr>
        <p:txBody>
          <a:bodyPr>
            <a:normAutofit fontScale="66000"/>
          </a:bodyPr>
          <a:p>
            <a:pPr>
              <a:lnSpc>
                <a:spcPct val="100000"/>
              </a:lnSpc>
            </a:pPr>
            <a:r>
              <a:rPr b="0" lang="vi-VN" sz="3600" spc="-1" strike="noStrike">
                <a:solidFill>
                  <a:srgbClr val="90c226"/>
                </a:solidFill>
                <a:latin typeface="Trebuchet MS"/>
              </a:rPr>
              <a:t>Kiểu dữ liệu js</a:t>
            </a:r>
            <a:endParaRPr b="0" lang="en-US" sz="3600" spc="-1" strike="noStrike">
              <a:solidFill>
                <a:srgbClr val="000000"/>
              </a:solidFill>
              <a:latin typeface="Trebuchet MS"/>
            </a:endParaRPr>
          </a:p>
        </p:txBody>
      </p:sp>
      <p:sp>
        <p:nvSpPr>
          <p:cNvPr id="171" name="TextShape 2"/>
          <p:cNvSpPr txBox="1"/>
          <p:nvPr/>
        </p:nvSpPr>
        <p:spPr>
          <a:xfrm>
            <a:off x="677160" y="1366200"/>
            <a:ext cx="8596440" cy="4674960"/>
          </a:xfrm>
          <a:prstGeom prst="rect">
            <a:avLst/>
          </a:prstGeom>
          <a:noFill/>
          <a:ln>
            <a:noFill/>
          </a:ln>
        </p:spPr>
        <p:txBody>
          <a:bodyPr>
            <a:normAutofit fontScale="43000"/>
          </a:bodyPr>
          <a:p>
            <a:pPr marL="343080" indent="-342720">
              <a:lnSpc>
                <a:spcPct val="100000"/>
              </a:lnSpc>
              <a:spcBef>
                <a:spcPts val="1001"/>
              </a:spcBef>
              <a:buClr>
                <a:srgbClr val="90c226"/>
              </a:buClr>
              <a:buSzPct val="80000"/>
              <a:buFont typeface="Wingdings 3" charset="2"/>
              <a:buChar char=""/>
            </a:pPr>
            <a:r>
              <a:rPr b="1" lang="vi-VN" sz="2400" spc="-1" strike="noStrike">
                <a:solidFill>
                  <a:srgbClr val="404040"/>
                </a:solidFill>
                <a:latin typeface="Times New Roman"/>
              </a:rPr>
              <a:t>JS không quy định kiểu dữ liệu cho biến khi khai báo biến, mà kiểu dữ liệu của biến sẽ được tự động xác định khi gán dữ liệu cho biến.</a:t>
            </a:r>
            <a:endParaRPr b="0" lang="en-US" sz="2400" spc="-1" strike="noStrike">
              <a:solidFill>
                <a:srgbClr val="404040"/>
              </a:solidFill>
              <a:latin typeface="Trebuchet MS"/>
            </a:endParaRPr>
          </a:p>
          <a:p>
            <a:pPr marL="399960">
              <a:lnSpc>
                <a:spcPct val="100000"/>
              </a:lnSpc>
              <a:spcBef>
                <a:spcPts val="1001"/>
              </a:spcBef>
              <a:tabLst>
                <a:tab algn="l" pos="0"/>
              </a:tabLst>
            </a:pPr>
            <a:r>
              <a:rPr b="0" lang="vi-VN" sz="2400" spc="-1" strike="noStrike">
                <a:solidFill>
                  <a:srgbClr val="404040"/>
                </a:solidFill>
                <a:latin typeface="Times New Roman"/>
              </a:rPr>
              <a:t>Các kiểu dữ liệu của JS</a:t>
            </a:r>
            <a:br/>
            <a:r>
              <a:rPr b="0" lang="vi-VN" sz="2400" spc="-1" strike="noStrike">
                <a:solidFill>
                  <a:srgbClr val="404040"/>
                </a:solidFill>
                <a:latin typeface="Times New Roman"/>
              </a:rPr>
              <a:t>- Kiểu số (number): số nguyên, số thực</a:t>
            </a:r>
            <a:r>
              <a:rPr b="0" lang="en-US" sz="2400" spc="-1" strike="noStrike">
                <a:solidFill>
                  <a:srgbClr val="404040"/>
                </a:solidFill>
                <a:latin typeface="Times New Roman"/>
              </a:rPr>
              <a:t> / NAN (not a number)</a:t>
            </a:r>
            <a:endParaRPr b="0" lang="en-US" sz="2400" spc="-1" strike="noStrike">
              <a:solidFill>
                <a:srgbClr val="404040"/>
              </a:solidFill>
              <a:latin typeface="Trebuchet MS"/>
            </a:endParaRPr>
          </a:p>
          <a:p>
            <a:pPr marL="399960">
              <a:lnSpc>
                <a:spcPct val="100000"/>
              </a:lnSpc>
              <a:spcBef>
                <a:spcPts val="1001"/>
              </a:spcBef>
              <a:tabLst>
                <a:tab algn="l" pos="0"/>
              </a:tabLst>
            </a:pPr>
            <a:r>
              <a:rPr b="0" lang="en-US" sz="2400" spc="-1" strike="noStrike">
                <a:solidFill>
                  <a:srgbClr val="404040"/>
                </a:solidFill>
                <a:latin typeface="Times New Roman"/>
              </a:rPr>
              <a:t>- Kiểu BigInt (trong js số nguyên ko lớn hơn 2^53 nên cần BigInt) // const bigInt = 1234567890123456789012345678901234567890n; // n la bigint</a:t>
            </a:r>
            <a:endParaRPr b="0" lang="en-US" sz="2400" spc="-1" strike="noStrike">
              <a:solidFill>
                <a:srgbClr val="404040"/>
              </a:solidFill>
              <a:latin typeface="Trebuchet MS"/>
            </a:endParaRPr>
          </a:p>
          <a:p>
            <a:pPr marL="399960">
              <a:lnSpc>
                <a:spcPct val="100000"/>
              </a:lnSpc>
              <a:spcBef>
                <a:spcPts val="1001"/>
              </a:spcBef>
              <a:tabLst>
                <a:tab algn="l" pos="0"/>
              </a:tabLst>
            </a:pPr>
            <a:r>
              <a:rPr b="0" lang="vi-VN" sz="2400" spc="-1" strike="noStrike">
                <a:solidFill>
                  <a:srgbClr val="404040"/>
                </a:solidFill>
                <a:latin typeface="Times New Roman"/>
              </a:rPr>
              <a:t>- Kiểu luận lý (boolean): true/false</a:t>
            </a:r>
            <a:endParaRPr b="0" lang="en-US" sz="2400" spc="-1" strike="noStrike">
              <a:solidFill>
                <a:srgbClr val="404040"/>
              </a:solidFill>
              <a:latin typeface="Trebuchet MS"/>
            </a:endParaRPr>
          </a:p>
          <a:p>
            <a:pPr marL="399960">
              <a:lnSpc>
                <a:spcPct val="100000"/>
              </a:lnSpc>
              <a:spcBef>
                <a:spcPts val="1001"/>
              </a:spcBef>
              <a:tabLst>
                <a:tab algn="l" pos="0"/>
              </a:tabLst>
            </a:pPr>
            <a:r>
              <a:rPr b="0" lang="vi-VN" sz="2400" spc="-1" strike="noStrike">
                <a:solidFill>
                  <a:srgbClr val="404040"/>
                </a:solidFill>
                <a:latin typeface="Times New Roman"/>
              </a:rPr>
              <a:t>- Kiểu chuỗi (string)</a:t>
            </a:r>
            <a:endParaRPr b="0" lang="en-US" sz="2400" spc="-1" strike="noStrike">
              <a:solidFill>
                <a:srgbClr val="404040"/>
              </a:solidFill>
              <a:latin typeface="Trebuchet MS"/>
            </a:endParaRPr>
          </a:p>
          <a:p>
            <a:pPr marL="399960">
              <a:lnSpc>
                <a:spcPct val="100000"/>
              </a:lnSpc>
              <a:spcBef>
                <a:spcPts val="1001"/>
              </a:spcBef>
              <a:tabLst>
                <a:tab algn="l" pos="0"/>
              </a:tabLst>
            </a:pPr>
            <a:r>
              <a:rPr b="0" lang="vi-VN" sz="2400" spc="-1" strike="noStrike">
                <a:solidFill>
                  <a:srgbClr val="404040"/>
                </a:solidFill>
                <a:latin typeface="Times New Roman"/>
              </a:rPr>
              <a:t>- Kiểu Symbol // </a:t>
            </a:r>
            <a:r>
              <a:rPr b="0" lang="en-US" sz="2400" spc="-1" strike="noStrike">
                <a:solidFill>
                  <a:srgbClr val="404040"/>
                </a:solidFill>
                <a:latin typeface="Times New Roman"/>
                <a:ea typeface="Times New Roman"/>
              </a:rPr>
              <a:t>var sym1 = Symbol();</a:t>
            </a:r>
            <a:endParaRPr b="0" lang="en-US" sz="2400" spc="-1" strike="noStrike">
              <a:solidFill>
                <a:srgbClr val="404040"/>
              </a:solidFill>
              <a:latin typeface="Trebuchet MS"/>
            </a:endParaRPr>
          </a:p>
          <a:p>
            <a:pPr marL="399960">
              <a:lnSpc>
                <a:spcPct val="100000"/>
              </a:lnSpc>
              <a:spcBef>
                <a:spcPts val="1001"/>
              </a:spcBef>
              <a:tabLst>
                <a:tab algn="l" pos="0"/>
              </a:tabLst>
            </a:pPr>
            <a:r>
              <a:rPr b="0" lang="en-US" sz="2400" spc="-1" strike="noStrike">
                <a:solidFill>
                  <a:srgbClr val="404040"/>
                </a:solidFill>
                <a:latin typeface="Times New Roman"/>
                <a:ea typeface="Times New Roman"/>
              </a:rPr>
              <a:t>- // 7 kiểu dữ liệu nguyên thuỷ ban đầu </a:t>
            </a:r>
            <a:endParaRPr b="0" lang="en-US" sz="2400" spc="-1" strike="noStrike">
              <a:solidFill>
                <a:srgbClr val="404040"/>
              </a:solidFill>
              <a:latin typeface="Trebuchet MS"/>
            </a:endParaRPr>
          </a:p>
          <a:p>
            <a:pPr marL="399960">
              <a:lnSpc>
                <a:spcPct val="100000"/>
              </a:lnSpc>
              <a:spcBef>
                <a:spcPts val="1001"/>
              </a:spcBef>
              <a:tabLst>
                <a:tab algn="l" pos="0"/>
              </a:tabLst>
            </a:pPr>
            <a:r>
              <a:rPr b="0" lang="vi-VN" sz="2400" spc="-1" strike="noStrike">
                <a:solidFill>
                  <a:srgbClr val="404040"/>
                </a:solidFill>
                <a:latin typeface="Times New Roman"/>
                <a:ea typeface="Times New Roman"/>
              </a:rPr>
              <a:t>- Kiểu đối tượng (object)</a:t>
            </a:r>
            <a:r>
              <a:rPr b="0" lang="en-US" sz="2400" spc="-1" strike="noStrike">
                <a:solidFill>
                  <a:srgbClr val="404040"/>
                </a:solidFill>
                <a:latin typeface="Times New Roman"/>
                <a:ea typeface="Times New Roman"/>
              </a:rPr>
              <a:t> // mảng hay đối tượng</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vi-VN" sz="2400" spc="-1" strike="noStrike">
                <a:solidFill>
                  <a:srgbClr val="404040"/>
                </a:solidFill>
                <a:latin typeface="Times New Roman"/>
                <a:ea typeface="Times New Roman"/>
              </a:rPr>
              <a:t>JavaScript cũng định nghĩa hai kiểu dữ liệu thông thường, </a:t>
            </a:r>
            <a:r>
              <a:rPr b="1" lang="vi-VN" sz="2400" spc="-1" strike="noStrike">
                <a:solidFill>
                  <a:srgbClr val="404040"/>
                </a:solidFill>
                <a:latin typeface="Times New Roman"/>
                <a:ea typeface="Times New Roman"/>
              </a:rPr>
              <a:t>null</a:t>
            </a:r>
            <a:r>
              <a:rPr b="0" lang="vi-VN" sz="2400" spc="-1" strike="noStrike">
                <a:solidFill>
                  <a:srgbClr val="404040"/>
                </a:solidFill>
                <a:latin typeface="Times New Roman"/>
                <a:ea typeface="Times New Roman"/>
              </a:rPr>
              <a:t> và </a:t>
            </a:r>
            <a:r>
              <a:rPr b="1" lang="vi-VN" sz="2400" spc="-1" strike="noStrike">
                <a:solidFill>
                  <a:srgbClr val="404040"/>
                </a:solidFill>
                <a:latin typeface="Times New Roman"/>
                <a:ea typeface="Times New Roman"/>
              </a:rPr>
              <a:t>undefined</a:t>
            </a:r>
            <a:r>
              <a:rPr b="0" lang="vi-VN" sz="2400" spc="-1" strike="noStrike">
                <a:solidFill>
                  <a:srgbClr val="404040"/>
                </a:solidFill>
                <a:latin typeface="Times New Roman"/>
                <a:ea typeface="Times New Roman"/>
              </a:rPr>
              <a:t>, mỗi kiểu này chỉ định nghĩa một giá trị đơn.</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ea typeface="Times New Roman"/>
              </a:rPr>
              <a:t>Toán tử </a:t>
            </a:r>
            <a:r>
              <a:rPr b="1" lang="en-US" sz="2400" spc="-1" strike="noStrike">
                <a:solidFill>
                  <a:srgbClr val="404040"/>
                </a:solidFill>
                <a:latin typeface="Times New Roman"/>
                <a:ea typeface="Times New Roman"/>
              </a:rPr>
              <a:t>typeof(bien)</a:t>
            </a:r>
            <a:r>
              <a:rPr b="0" lang="en-US" sz="2400" spc="-1" strike="noStrike">
                <a:solidFill>
                  <a:srgbClr val="404040"/>
                </a:solidFill>
                <a:latin typeface="Times New Roman"/>
                <a:ea typeface="Times New Roman"/>
              </a:rPr>
              <a:t>: toán tử này trả về các kiểu dữ liệu của biến bao gồm : number, string, boolean, object(null), function, undefined.</a:t>
            </a:r>
            <a:br/>
            <a:r>
              <a:rPr b="0" lang="en-US" sz="2400" spc="-1" strike="noStrike">
                <a:solidFill>
                  <a:srgbClr val="404040"/>
                </a:solidFill>
                <a:latin typeface="Times New Roman"/>
              </a:rPr>
              <a:t> </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677160" y="269640"/>
            <a:ext cx="8596440" cy="546840"/>
          </a:xfrm>
          <a:prstGeom prst="rect">
            <a:avLst/>
          </a:prstGeom>
          <a:noFill/>
          <a:ln>
            <a:noFill/>
          </a:ln>
        </p:spPr>
        <p:txBody>
          <a:bodyPr>
            <a:normAutofit fontScale="61000"/>
          </a:bodyPr>
          <a:p>
            <a:pPr>
              <a:lnSpc>
                <a:spcPct val="100000"/>
              </a:lnSpc>
            </a:pPr>
            <a:r>
              <a:rPr b="0" lang="en-US" sz="3600" spc="-1" strike="noStrike">
                <a:solidFill>
                  <a:srgbClr val="90c226"/>
                </a:solidFill>
                <a:latin typeface="Trebuchet MS"/>
              </a:rPr>
              <a:t>Callback javascript</a:t>
            </a:r>
            <a:endParaRPr b="0" lang="en-US" sz="3600" spc="-1" strike="noStrike">
              <a:solidFill>
                <a:srgbClr val="000000"/>
              </a:solidFill>
              <a:latin typeface="Trebuchet MS"/>
            </a:endParaRPr>
          </a:p>
        </p:txBody>
      </p:sp>
      <p:sp>
        <p:nvSpPr>
          <p:cNvPr id="212" name="TextShape 2"/>
          <p:cNvSpPr txBox="1"/>
          <p:nvPr/>
        </p:nvSpPr>
        <p:spPr>
          <a:xfrm>
            <a:off x="677160" y="1178640"/>
            <a:ext cx="8596440" cy="486216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Bản chất javascript là ngôn ngữ xử lý bất đồng bộ (asynchronous), để góp phần làm nên đặc tính này thì khái niệm callback ra đời.  Các tác vụ bất đồng bộ có thể là gửi AJAX request, gọi hàm bên trong setTimeout, setInterval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 callback is a piece of executable code that is passed as an argument to other code, which is expected to call back (execute) the argument at some convenient time.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Nói một cách dễ hiểu, callback tức là ta truyền một đoạn code (</a:t>
            </a:r>
            <a:r>
              <a:rPr b="1" lang="vi-VN" sz="1800" spc="-1" strike="noStrike">
                <a:solidFill>
                  <a:srgbClr val="404040"/>
                </a:solidFill>
                <a:latin typeface="Trebuchet MS"/>
              </a:rPr>
              <a:t>Hàm A</a:t>
            </a:r>
            <a:r>
              <a:rPr b="0" lang="vi-VN" sz="1800" spc="-1" strike="noStrike">
                <a:solidFill>
                  <a:srgbClr val="404040"/>
                </a:solidFill>
                <a:latin typeface="Trebuchet MS"/>
              </a:rPr>
              <a:t>) này vào một đoạn code khác (</a:t>
            </a:r>
            <a:r>
              <a:rPr b="1" lang="vi-VN" sz="1800" spc="-1" strike="noStrike">
                <a:solidFill>
                  <a:srgbClr val="404040"/>
                </a:solidFill>
                <a:latin typeface="Trebuchet MS"/>
              </a:rPr>
              <a:t>Hàm B</a:t>
            </a:r>
            <a:r>
              <a:rPr b="0" lang="vi-VN" sz="1800" spc="-1" strike="noStrike">
                <a:solidFill>
                  <a:srgbClr val="404040"/>
                </a:solidFill>
                <a:latin typeface="Trebuchet MS"/>
              </a:rPr>
              <a:t>). Tới một thời điểm nào đó, Hàm A sẽ được hàm B gọi lại (</a:t>
            </a:r>
            <a:r>
              <a:rPr b="1" lang="vi-VN" sz="1800" spc="-1" strike="noStrike">
                <a:solidFill>
                  <a:srgbClr val="404040"/>
                </a:solidFill>
                <a:latin typeface="Trebuchet MS"/>
              </a:rPr>
              <a:t>callback</a:t>
            </a:r>
            <a:r>
              <a:rPr b="0" lang="vi-VN" sz="1800" spc="-1" strike="noStrike">
                <a:solidFill>
                  <a:srgbClr val="404040"/>
                </a:solidFill>
                <a:latin typeface="Trebuchet MS"/>
              </a:rPr>
              <a: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i="1" lang="en-US" sz="1800" spc="-1" strike="noStrike">
                <a:solidFill>
                  <a:srgbClr val="404040"/>
                </a:solidFill>
                <a:latin typeface="Trebuchet MS"/>
              </a:rPr>
              <a:t>callback hell</a:t>
            </a:r>
            <a:r>
              <a:rPr b="1" lang="en-US" sz="1800" spc="-1" strike="noStrike">
                <a:solidFill>
                  <a:srgbClr val="404040"/>
                </a:solidFill>
                <a:latin typeface="Trebuchet MS"/>
              </a:rPr>
              <a:t> </a:t>
            </a:r>
            <a:r>
              <a:rPr b="0" lang="en-US" sz="1800" spc="-1" strike="noStrike">
                <a:solidFill>
                  <a:srgbClr val="404040"/>
                </a:solidFill>
                <a:latin typeface="Trebuchet MS"/>
              </a:rPr>
              <a:t>hay </a:t>
            </a:r>
            <a:r>
              <a:rPr b="1" i="1" lang="en-US" sz="1800" spc="-1" strike="noStrike">
                <a:solidFill>
                  <a:srgbClr val="404040"/>
                </a:solidFill>
                <a:latin typeface="Trebuchet MS"/>
              </a:rPr>
              <a:t>pyramid of doom</a:t>
            </a:r>
            <a:r>
              <a:rPr b="0" i="1" lang="en-US" sz="1800" spc="-1" strike="noStrike">
                <a:solidFill>
                  <a:srgbClr val="404040"/>
                </a:solidFill>
                <a:latin typeface="Trebuchet MS"/>
              </a:rPr>
              <a:t>: </a:t>
            </a:r>
            <a:r>
              <a:rPr b="0" lang="en-US" sz="1800" spc="-1" strike="noStrike">
                <a:solidFill>
                  <a:srgbClr val="404040"/>
                </a:solidFill>
                <a:latin typeface="Trebuchet MS"/>
              </a:rPr>
              <a:t>là tình trạng các hàm </a:t>
            </a:r>
            <a:r>
              <a:rPr b="1" i="1" lang="en-US" sz="1800" spc="-1" strike="noStrike">
                <a:solidFill>
                  <a:srgbClr val="404040"/>
                </a:solidFill>
                <a:latin typeface="Trebuchet MS"/>
              </a:rPr>
              <a:t>callback</a:t>
            </a:r>
            <a:r>
              <a:rPr b="0" lang="en-US" sz="1800" spc="-1" strike="noStrike">
                <a:solidFill>
                  <a:srgbClr val="404040"/>
                </a:solidFill>
                <a:latin typeface="Trebuchet MS"/>
              </a:rPr>
              <a:t> lồng vào nhau ở quá nhiều tầng.</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677160" y="609480"/>
            <a:ext cx="8596440" cy="601920"/>
          </a:xfrm>
          <a:prstGeom prst="rect">
            <a:avLst/>
          </a:prstGeom>
          <a:noFill/>
          <a:ln>
            <a:noFill/>
          </a:ln>
        </p:spPr>
        <p:txBody>
          <a:bodyPr>
            <a:normAutofit fontScale="73000"/>
          </a:bodyPr>
          <a:p>
            <a:pPr>
              <a:lnSpc>
                <a:spcPct val="100000"/>
              </a:lnSpc>
            </a:pPr>
            <a:r>
              <a:rPr b="0" lang="en-US" sz="3600" spc="-1" strike="noStrike">
                <a:solidFill>
                  <a:srgbClr val="90c226"/>
                </a:solidFill>
                <a:latin typeface="Trebuchet MS"/>
              </a:rPr>
              <a:t>Ví dụ minh hoạ callback hell</a:t>
            </a:r>
            <a:endParaRPr b="0" lang="en-US" sz="3600" spc="-1" strike="noStrike">
              <a:solidFill>
                <a:srgbClr val="000000"/>
              </a:solidFill>
              <a:latin typeface="Trebuchet MS"/>
            </a:endParaRPr>
          </a:p>
        </p:txBody>
      </p:sp>
      <p:pic>
        <p:nvPicPr>
          <p:cNvPr id="214" name="Content Placeholder 4" descr=""/>
          <p:cNvPicPr/>
          <p:nvPr/>
        </p:nvPicPr>
        <p:blipFill>
          <a:blip r:embed="rId1"/>
          <a:stretch/>
        </p:blipFill>
        <p:spPr>
          <a:xfrm>
            <a:off x="1506960" y="1563840"/>
            <a:ext cx="6936840" cy="44780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77160" y="271440"/>
            <a:ext cx="8596440" cy="816120"/>
          </a:xfrm>
          <a:prstGeom prst="rect">
            <a:avLst/>
          </a:prstGeom>
          <a:noFill/>
          <a:ln>
            <a:noFill/>
          </a:ln>
        </p:spPr>
        <p:txBody>
          <a:bodyPr>
            <a:noAutofit/>
          </a:bodyPr>
          <a:p>
            <a:pPr>
              <a:lnSpc>
                <a:spcPct val="100000"/>
              </a:lnSpc>
            </a:pPr>
            <a:r>
              <a:rPr b="0" lang="en-US" sz="3600" spc="-1" strike="noStrike">
                <a:solidFill>
                  <a:srgbClr val="90c226"/>
                </a:solidFill>
                <a:latin typeface="Trebuchet MS"/>
              </a:rPr>
              <a:t>Các cách khắc phục callback hell</a:t>
            </a:r>
            <a:endParaRPr b="0" lang="en-US" sz="3600" spc="-1" strike="noStrike">
              <a:solidFill>
                <a:srgbClr val="000000"/>
              </a:solidFill>
              <a:latin typeface="Trebuchet MS"/>
            </a:endParaRPr>
          </a:p>
        </p:txBody>
      </p:sp>
      <p:sp>
        <p:nvSpPr>
          <p:cNvPr id="216" name="TextShape 2"/>
          <p:cNvSpPr txBox="1"/>
          <p:nvPr/>
        </p:nvSpPr>
        <p:spPr>
          <a:xfrm>
            <a:off x="677160" y="1178640"/>
            <a:ext cx="9560160" cy="540756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cách dầu tiên nghĩ đến chính là </a:t>
            </a:r>
            <a:r>
              <a:rPr b="1" i="1" lang="vi-VN" sz="1800" spc="-1" strike="noStrike">
                <a:solidFill>
                  <a:srgbClr val="404040"/>
                </a:solidFill>
                <a:latin typeface="Trebuchet MS"/>
              </a:rPr>
              <a:t>Water Fall callback</a:t>
            </a:r>
            <a:r>
              <a:rPr b="0" lang="vi-VN" sz="1800" spc="-1" strike="noStrike">
                <a:solidFill>
                  <a:srgbClr val="404040"/>
                </a:solidFill>
                <a:latin typeface="Trebuchet MS"/>
              </a:rPr>
              <a:t>, đơn giản là chia callback ra nhiều hàm rồi lần lượt cái trước gọi cái sau.</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17" name="Picture 4" descr=""/>
          <p:cNvPicPr/>
          <p:nvPr/>
        </p:nvPicPr>
        <p:blipFill>
          <a:blip r:embed="rId1"/>
          <a:stretch/>
        </p:blipFill>
        <p:spPr>
          <a:xfrm>
            <a:off x="1013400" y="1847160"/>
            <a:ext cx="6036840" cy="46058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77160" y="257040"/>
            <a:ext cx="8596440" cy="559080"/>
          </a:xfrm>
          <a:prstGeom prst="rect">
            <a:avLst/>
          </a:prstGeom>
          <a:noFill/>
          <a:ln>
            <a:noFill/>
          </a:ln>
        </p:spPr>
        <p:txBody>
          <a:bodyPr>
            <a:normAutofit fontScale="22000"/>
          </a:bodyPr>
          <a:p>
            <a:pPr>
              <a:lnSpc>
                <a:spcPct val="100000"/>
              </a:lnSpc>
            </a:pPr>
            <a:r>
              <a:rPr b="1" lang="en-US" sz="3600" spc="-1" strike="noStrike">
                <a:solidFill>
                  <a:srgbClr val="90c226"/>
                </a:solidFill>
                <a:latin typeface="Trebuchet MS"/>
              </a:rPr>
              <a:t>Promise là gì?</a:t>
            </a:r>
            <a:br/>
            <a:endParaRPr b="0" lang="en-US" sz="3600" spc="-1" strike="noStrike">
              <a:solidFill>
                <a:srgbClr val="000000"/>
              </a:solidFill>
              <a:latin typeface="Trebuchet MS"/>
            </a:endParaRPr>
          </a:p>
        </p:txBody>
      </p:sp>
      <p:sp>
        <p:nvSpPr>
          <p:cNvPr id="219" name="TextShape 2"/>
          <p:cNvSpPr txBox="1"/>
          <p:nvPr/>
        </p:nvSpPr>
        <p:spPr>
          <a:xfrm>
            <a:off x="677160" y="1079640"/>
            <a:ext cx="8596440" cy="52988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Promise là một </a:t>
            </a:r>
            <a:r>
              <a:rPr b="0" i="1" lang="vi-VN" sz="1800" spc="-1" strike="noStrike">
                <a:solidFill>
                  <a:srgbClr val="404040"/>
                </a:solidFill>
                <a:latin typeface="Trebuchet MS"/>
              </a:rPr>
              <a:t>cơ chế</a:t>
            </a:r>
            <a:r>
              <a:rPr b="0" lang="vi-VN" sz="1800" spc="-1" strike="noStrike">
                <a:solidFill>
                  <a:srgbClr val="404040"/>
                </a:solidFill>
                <a:latin typeface="Trebuchet MS"/>
              </a:rPr>
              <a:t> trong JavaScript giúp bạn thực thi các tác vụ bất đồng bộ mà không rơi vào </a:t>
            </a:r>
            <a:r>
              <a:rPr b="0" i="1" lang="vi-VN" sz="1800" spc="-1" strike="noStrike">
                <a:solidFill>
                  <a:srgbClr val="404040"/>
                </a:solidFill>
                <a:latin typeface="Trebuchet MS"/>
              </a:rPr>
              <a:t>callback hell</a:t>
            </a:r>
            <a:r>
              <a:rPr b="0" lang="vi-VN" sz="1800" spc="-1" strike="noStrike">
                <a:solidFill>
                  <a:srgbClr val="404040"/>
                </a:solidFill>
                <a:latin typeface="Trebuchet MS"/>
              </a:rPr>
              <a:t> hay </a:t>
            </a:r>
            <a:r>
              <a:rPr b="0" i="1" lang="vi-VN" sz="1800" spc="-1" strike="noStrike">
                <a:solidFill>
                  <a:srgbClr val="404040"/>
                </a:solidFill>
                <a:latin typeface="Trebuchet MS"/>
              </a:rPr>
              <a:t>pyramid of doom.</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20" name="Picture 4" descr=""/>
          <p:cNvPicPr/>
          <p:nvPr/>
        </p:nvPicPr>
        <p:blipFill>
          <a:blip r:embed="rId1"/>
          <a:stretch/>
        </p:blipFill>
        <p:spPr>
          <a:xfrm>
            <a:off x="677160" y="1772280"/>
            <a:ext cx="8596440" cy="1307880"/>
          </a:xfrm>
          <a:prstGeom prst="rect">
            <a:avLst/>
          </a:prstGeom>
          <a:ln>
            <a:noFill/>
          </a:ln>
        </p:spPr>
      </p:pic>
      <p:pic>
        <p:nvPicPr>
          <p:cNvPr id="221" name="Picture 6" descr=""/>
          <p:cNvPicPr/>
          <p:nvPr/>
        </p:nvPicPr>
        <p:blipFill>
          <a:blip r:embed="rId2"/>
          <a:stretch/>
        </p:blipFill>
        <p:spPr>
          <a:xfrm>
            <a:off x="677160" y="3080520"/>
            <a:ext cx="8596440" cy="31215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77160" y="214560"/>
            <a:ext cx="8596440" cy="380160"/>
          </a:xfrm>
          <a:prstGeom prst="rect">
            <a:avLst/>
          </a:prstGeom>
          <a:noFill/>
          <a:ln>
            <a:noFill/>
          </a:ln>
        </p:spPr>
        <p:txBody>
          <a:bodyPr>
            <a:normAutofit fontScale="31000"/>
          </a:bodyPr>
          <a:p>
            <a:pPr>
              <a:lnSpc>
                <a:spcPct val="100000"/>
              </a:lnSpc>
            </a:pPr>
            <a:r>
              <a:rPr b="0" lang="en-US" sz="3600" spc="-1" strike="noStrike">
                <a:solidFill>
                  <a:srgbClr val="90c226"/>
                </a:solidFill>
                <a:latin typeface="Trebuchet MS"/>
              </a:rPr>
              <a:t>Promise hell</a:t>
            </a:r>
            <a:endParaRPr b="0" lang="en-US" sz="3600" spc="-1" strike="noStrike">
              <a:solidFill>
                <a:srgbClr val="000000"/>
              </a:solidFill>
              <a:latin typeface="Trebuchet MS"/>
            </a:endParaRPr>
          </a:p>
        </p:txBody>
      </p:sp>
      <p:pic>
        <p:nvPicPr>
          <p:cNvPr id="223" name="Content Placeholder 4" descr=""/>
          <p:cNvPicPr/>
          <p:nvPr/>
        </p:nvPicPr>
        <p:blipFill>
          <a:blip r:embed="rId1"/>
          <a:stretch/>
        </p:blipFill>
        <p:spPr>
          <a:xfrm>
            <a:off x="677160" y="816480"/>
            <a:ext cx="8596080" cy="2741400"/>
          </a:xfrm>
          <a:prstGeom prst="rect">
            <a:avLst/>
          </a:prstGeom>
          <a:ln>
            <a:noFill/>
          </a:ln>
        </p:spPr>
      </p:pic>
      <p:sp>
        <p:nvSpPr>
          <p:cNvPr id="224" name="CustomShape 2"/>
          <p:cNvSpPr/>
          <p:nvPr/>
        </p:nvSpPr>
        <p:spPr>
          <a:xfrm>
            <a:off x="677160" y="3683520"/>
            <a:ext cx="93034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33333"/>
                </a:solidFill>
                <a:latin typeface="-apple-system"/>
              </a:rPr>
              <a:t>Lý do vì chúng ta quên mất tính chất liên kết (chaining) của promise, cho phép bên trong hàm </a:t>
            </a:r>
            <a:r>
              <a:rPr b="0" lang="en-US" sz="1800" spc="-1" strike="noStrike">
                <a:solidFill>
                  <a:srgbClr val="000000"/>
                </a:solidFill>
                <a:latin typeface="Trebuchet MS"/>
              </a:rPr>
              <a:t>resolve</a:t>
            </a:r>
            <a:r>
              <a:rPr b="0" lang="en-US" sz="1800" spc="-1" strike="noStrike">
                <a:solidFill>
                  <a:srgbClr val="333333"/>
                </a:solidFill>
                <a:latin typeface="-apple-system"/>
              </a:rPr>
              <a:t> có thể trả về một giá trị đồng bộ hoặc </a:t>
            </a:r>
            <a:r>
              <a:rPr b="1" lang="en-US" sz="1800" spc="-1" strike="noStrike">
                <a:solidFill>
                  <a:srgbClr val="333333"/>
                </a:solidFill>
                <a:latin typeface="-apple-system"/>
              </a:rPr>
              <a:t>một promise</a:t>
            </a:r>
            <a:r>
              <a:rPr b="0" lang="en-US" sz="1800" spc="-1" strike="noStrike">
                <a:solidFill>
                  <a:srgbClr val="333333"/>
                </a:solidFill>
                <a:latin typeface="-apple-system"/>
              </a:rPr>
              <a:t> khác. Do đó cách giải quyết là:</a:t>
            </a:r>
            <a:endParaRPr b="0" lang="en-US" sz="1800" spc="-1" strike="noStrike">
              <a:latin typeface="Arial"/>
            </a:endParaRPr>
          </a:p>
          <a:p>
            <a:pPr>
              <a:lnSpc>
                <a:spcPct val="100000"/>
              </a:lnSpc>
            </a:pPr>
            <a:endParaRPr b="0" lang="en-US" sz="1800" spc="-1" strike="noStrike">
              <a:latin typeface="Arial"/>
            </a:endParaRPr>
          </a:p>
        </p:txBody>
      </p:sp>
      <p:pic>
        <p:nvPicPr>
          <p:cNvPr id="225" name="Picture 7" descr=""/>
          <p:cNvPicPr/>
          <p:nvPr/>
        </p:nvPicPr>
        <p:blipFill>
          <a:blip r:embed="rId2"/>
          <a:stretch/>
        </p:blipFill>
        <p:spPr>
          <a:xfrm>
            <a:off x="677160" y="4465800"/>
            <a:ext cx="8596080" cy="2100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77160" y="268200"/>
            <a:ext cx="8596440" cy="635040"/>
          </a:xfrm>
          <a:prstGeom prst="rect">
            <a:avLst/>
          </a:prstGeom>
          <a:noFill/>
          <a:ln>
            <a:noFill/>
          </a:ln>
        </p:spPr>
        <p:txBody>
          <a:bodyPr>
            <a:normAutofit fontScale="28000"/>
          </a:bodyPr>
          <a:p>
            <a:pPr>
              <a:lnSpc>
                <a:spcPct val="100000"/>
              </a:lnSpc>
            </a:pPr>
            <a:r>
              <a:rPr b="1" lang="en-US" sz="3600" spc="-1" strike="noStrike">
                <a:solidFill>
                  <a:srgbClr val="90c226"/>
                </a:solidFill>
                <a:latin typeface="Trebuchet MS"/>
              </a:rPr>
              <a:t>async/await</a:t>
            </a:r>
            <a:br/>
            <a:endParaRPr b="0" lang="en-US" sz="3600" spc="-1" strike="noStrike">
              <a:solidFill>
                <a:srgbClr val="000000"/>
              </a:solidFill>
              <a:latin typeface="Trebuchet MS"/>
            </a:endParaRPr>
          </a:p>
        </p:txBody>
      </p:sp>
      <p:sp>
        <p:nvSpPr>
          <p:cNvPr id="227" name="TextShape 2"/>
          <p:cNvSpPr txBox="1"/>
          <p:nvPr/>
        </p:nvSpPr>
        <p:spPr>
          <a:xfrm>
            <a:off x="677160" y="1101600"/>
            <a:ext cx="4974120" cy="493920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rebuchet MS"/>
              </a:rPr>
              <a:t>Được giới thiệu trong ES8, async/await là một </a:t>
            </a:r>
            <a:r>
              <a:rPr b="0" i="1" lang="vi-VN" sz="1800" spc="-1" strike="noStrike">
                <a:solidFill>
                  <a:srgbClr val="404040"/>
                </a:solidFill>
                <a:latin typeface="Trebuchet MS"/>
              </a:rPr>
              <a:t>cơ chế</a:t>
            </a:r>
            <a:r>
              <a:rPr b="0" lang="vi-VN" sz="1800" spc="-1" strike="noStrike">
                <a:solidFill>
                  <a:srgbClr val="404040"/>
                </a:solidFill>
                <a:latin typeface="Trebuchet MS"/>
              </a:rPr>
              <a:t> giúp bạn thực hiện các thao tác bất đồng bộ một cách </a:t>
            </a:r>
            <a:r>
              <a:rPr b="0" i="1" lang="vi-VN" sz="1800" spc="-1" strike="noStrike">
                <a:solidFill>
                  <a:srgbClr val="404040"/>
                </a:solidFill>
                <a:latin typeface="Trebuchet MS"/>
              </a:rPr>
              <a:t>tuần tự</a:t>
            </a:r>
            <a:r>
              <a:rPr b="0" lang="vi-VN" sz="1800" spc="-1" strike="noStrike">
                <a:solidFill>
                  <a:srgbClr val="404040"/>
                </a:solidFill>
                <a:latin typeface="Trebuchet MS"/>
              </a:rPr>
              <a:t> hơn. Async/await vẫn sử dụng Promise ở bên dưới nhưng mã nguồn của bạn (theo một cách nào đó) sẽ trong sáng và dễ theo dõi.</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Để sử dụng, bạn phải khai báo hàm với từ khóa </a:t>
            </a:r>
            <a:r>
              <a:rPr b="1" i="1" lang="en-US" sz="1800" spc="-1" strike="noStrike">
                <a:solidFill>
                  <a:srgbClr val="404040"/>
                </a:solidFill>
                <a:latin typeface="Trebuchet MS"/>
              </a:rPr>
              <a:t>async</a:t>
            </a:r>
            <a:r>
              <a:rPr b="0" lang="en-US" sz="1800" spc="-1" strike="noStrike">
                <a:solidFill>
                  <a:srgbClr val="404040"/>
                </a:solidFill>
                <a:latin typeface="Trebuchet MS"/>
              </a:rPr>
              <a:t>. Khi đó bên trong hàm bạn có thể dùng </a:t>
            </a:r>
            <a:r>
              <a:rPr b="1" i="1" lang="en-US" sz="1800" spc="-1" strike="noStrike">
                <a:solidFill>
                  <a:srgbClr val="404040"/>
                </a:solidFill>
                <a:latin typeface="Trebuchet MS"/>
              </a:rPr>
              <a:t>await</a:t>
            </a:r>
            <a:r>
              <a:rPr b="0" lang="en-US" sz="1800" spc="-1" strike="noStrike">
                <a:solidFill>
                  <a:srgbClr val="404040"/>
                </a:solidFill>
                <a:latin typeface="Trebuchet MS"/>
              </a:rPr>
              <a: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i="1" lang="vi-VN" sz="1800" spc="-1" strike="noStrike">
                <a:solidFill>
                  <a:srgbClr val="404040"/>
                </a:solidFill>
                <a:latin typeface="Trebuchet MS"/>
              </a:rPr>
              <a:t>Cần lưu ý là kết quả trả về của async function luôn là một Promise.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28" name="Picture 4" descr=""/>
          <p:cNvPicPr/>
          <p:nvPr/>
        </p:nvPicPr>
        <p:blipFill>
          <a:blip r:embed="rId1"/>
          <a:stretch/>
        </p:blipFill>
        <p:spPr>
          <a:xfrm>
            <a:off x="5891400" y="1196640"/>
            <a:ext cx="3681720" cy="2232000"/>
          </a:xfrm>
          <a:prstGeom prst="rect">
            <a:avLst/>
          </a:prstGeom>
          <a:ln>
            <a:noFill/>
          </a:ln>
        </p:spPr>
      </p:pic>
      <p:pic>
        <p:nvPicPr>
          <p:cNvPr id="229" name="Picture 6" descr=""/>
          <p:cNvPicPr/>
          <p:nvPr/>
        </p:nvPicPr>
        <p:blipFill>
          <a:blip r:embed="rId2"/>
          <a:stretch/>
        </p:blipFill>
        <p:spPr>
          <a:xfrm>
            <a:off x="5891400" y="3571560"/>
            <a:ext cx="3681720" cy="2069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77160" y="247320"/>
            <a:ext cx="8596440" cy="568800"/>
          </a:xfrm>
          <a:prstGeom prst="rect">
            <a:avLst/>
          </a:prstGeom>
          <a:noFill/>
          <a:ln>
            <a:noFill/>
          </a:ln>
        </p:spPr>
        <p:txBody>
          <a:bodyPr>
            <a:normAutofit fontScale="22000"/>
          </a:bodyPr>
          <a:p>
            <a:pPr>
              <a:lnSpc>
                <a:spcPct val="100000"/>
              </a:lnSpc>
            </a:pPr>
            <a:r>
              <a:rPr b="1" lang="en-US" sz="3600" spc="-1" strike="noStrike">
                <a:solidFill>
                  <a:srgbClr val="90c226"/>
                </a:solidFill>
                <a:latin typeface="Trebuchet MS"/>
              </a:rPr>
              <a:t>generator function</a:t>
            </a:r>
            <a:br/>
            <a:endParaRPr b="0" lang="en-US" sz="3600" spc="-1" strike="noStrike">
              <a:solidFill>
                <a:srgbClr val="000000"/>
              </a:solidFill>
              <a:latin typeface="Trebuchet MS"/>
            </a:endParaRPr>
          </a:p>
        </p:txBody>
      </p:sp>
      <p:sp>
        <p:nvSpPr>
          <p:cNvPr id="231" name="TextShape 2"/>
          <p:cNvSpPr txBox="1"/>
          <p:nvPr/>
        </p:nvSpPr>
        <p:spPr>
          <a:xfrm>
            <a:off x="677160" y="969480"/>
            <a:ext cx="8596440" cy="507168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1" lang="en-US" sz="1600" spc="-1" strike="noStrike">
                <a:solidFill>
                  <a:srgbClr val="404040"/>
                </a:solidFill>
                <a:latin typeface="Trebuchet MS"/>
              </a:rPr>
              <a:t>Iterator: </a:t>
            </a:r>
            <a:r>
              <a:rPr b="0" lang="vi-VN" sz="1600" spc="-1" strike="noStrike">
                <a:solidFill>
                  <a:srgbClr val="404040"/>
                </a:solidFill>
                <a:latin typeface="Trebuchet MS"/>
              </a:rPr>
              <a:t> là một đối tượng dùng để truy cập vào một dãy các phần tử, mỗi lần nó sẽ trả lại phần tử tiếp theo trong dãy và giữ lại được tứ tự duyệt mỗi lần nó được gọi đến.</a:t>
            </a:r>
            <a:endParaRPr b="0" lang="en-US" sz="1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600" spc="-1" strike="noStrike">
                <a:solidFill>
                  <a:srgbClr val="404040"/>
                </a:solidFill>
                <a:latin typeface="Trebuchet MS"/>
              </a:rPr>
              <a:t> </a:t>
            </a:r>
            <a:r>
              <a:rPr b="1" lang="vi-VN" sz="1600" spc="-1" strike="noStrike">
                <a:solidFill>
                  <a:srgbClr val="404040"/>
                </a:solidFill>
                <a:latin typeface="Trebuchet MS"/>
              </a:rPr>
              <a:t>Iterator:</a:t>
            </a:r>
            <a:r>
              <a:rPr b="0" lang="vi-VN" sz="1600" spc="-1" strike="noStrike">
                <a:solidFill>
                  <a:srgbClr val="404040"/>
                </a:solidFill>
                <a:latin typeface="Trebuchet MS"/>
              </a:rPr>
              <a:t> là một mẫu thiết kế. Nó quy định cách thức duyệt qua các phần tử của một collection. Collection là một tập hợp như mảng, stack, list.</a:t>
            </a:r>
            <a:endParaRPr b="0" lang="en-US" sz="1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600" spc="-1" strike="noStrike">
                <a:solidFill>
                  <a:srgbClr val="404040"/>
                </a:solidFill>
                <a:latin typeface="Trebuchet MS"/>
              </a:rPr>
              <a:t> </a:t>
            </a:r>
            <a:r>
              <a:rPr b="1" i="1" lang="vi-VN" sz="1600" spc="-1" strike="noStrike">
                <a:solidFill>
                  <a:srgbClr val="404040"/>
                </a:solidFill>
                <a:latin typeface="Trebuchet MS"/>
              </a:rPr>
              <a:t>javascript iterator</a:t>
            </a:r>
            <a:r>
              <a:rPr b="0" i="1" lang="vi-VN" sz="1600" spc="-1" strike="noStrike">
                <a:solidFill>
                  <a:srgbClr val="404040"/>
                </a:solidFill>
                <a:latin typeface="Trebuchet MS"/>
              </a:rPr>
              <a:t> </a:t>
            </a:r>
            <a:r>
              <a:rPr b="0" lang="vi-VN" sz="1600" spc="-1" strike="noStrike">
                <a:solidFill>
                  <a:srgbClr val="404040"/>
                </a:solidFill>
                <a:latin typeface="Trebuchet MS"/>
              </a:rPr>
              <a:t>là một đói tượng cung cấp phương thức next() trả lại một đối tượng gồm hai thuộc tính là done kiểm tra xem dãy đã duyệt hết chưa và value giá trị phần tử tiếp theo trong dãy</a:t>
            </a:r>
            <a:endParaRPr b="0" lang="en-US" sz="1600" spc="-1" strike="noStrike">
              <a:solidFill>
                <a:srgbClr val="404040"/>
              </a:solidFill>
              <a:latin typeface="Trebuchet MS"/>
            </a:endParaRPr>
          </a:p>
          <a:p>
            <a:pPr>
              <a:lnSpc>
                <a:spcPct val="100000"/>
              </a:lnSpc>
              <a:spcBef>
                <a:spcPts val="1001"/>
              </a:spcBef>
            </a:pPr>
            <a:endParaRPr b="0" lang="en-US" sz="1600" spc="-1" strike="noStrike">
              <a:solidFill>
                <a:srgbClr val="404040"/>
              </a:solidFill>
              <a:latin typeface="Trebuchet MS"/>
            </a:endParaRPr>
          </a:p>
        </p:txBody>
      </p:sp>
      <p:pic>
        <p:nvPicPr>
          <p:cNvPr id="232" name="Picture 4" descr=""/>
          <p:cNvPicPr/>
          <p:nvPr/>
        </p:nvPicPr>
        <p:blipFill>
          <a:blip r:embed="rId1"/>
          <a:stretch/>
        </p:blipFill>
        <p:spPr>
          <a:xfrm>
            <a:off x="822240" y="3242880"/>
            <a:ext cx="5844600" cy="29808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77160" y="203400"/>
            <a:ext cx="8596440" cy="613080"/>
          </a:xfrm>
          <a:prstGeom prst="rect">
            <a:avLst/>
          </a:prstGeom>
          <a:noFill/>
          <a:ln>
            <a:noFill/>
          </a:ln>
        </p:spPr>
        <p:txBody>
          <a:bodyPr>
            <a:normAutofit/>
          </a:bodyPr>
          <a:p>
            <a:pPr>
              <a:lnSpc>
                <a:spcPct val="100000"/>
              </a:lnSpc>
            </a:pPr>
            <a:r>
              <a:rPr b="1" lang="en-US" sz="3600" spc="-1" strike="noStrike">
                <a:solidFill>
                  <a:srgbClr val="90c226"/>
                </a:solidFill>
                <a:latin typeface="Arial"/>
              </a:rPr>
              <a:t>generator function(T)</a:t>
            </a:r>
            <a:endParaRPr b="0" lang="en-US" sz="3600" spc="-1" strike="noStrike">
              <a:solidFill>
                <a:srgbClr val="000000"/>
              </a:solidFill>
              <a:latin typeface="Trebuchet MS"/>
            </a:endParaRPr>
          </a:p>
        </p:txBody>
      </p:sp>
      <p:sp>
        <p:nvSpPr>
          <p:cNvPr id="234" name="TextShape 2"/>
          <p:cNvSpPr txBox="1"/>
          <p:nvPr/>
        </p:nvSpPr>
        <p:spPr>
          <a:xfrm>
            <a:off x="677160" y="1013400"/>
            <a:ext cx="8596440" cy="502740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Arial"/>
              </a:rPr>
              <a:t>Một khi đã được khởi tạo chúng ta có thể gọi next để duyệt qua thằng tiếp theo.</a:t>
            </a:r>
            <a:endParaRPr b="0" lang="en-US" sz="1800" spc="-1" strike="noStrike">
              <a:solidFill>
                <a:srgbClr val="404040"/>
              </a:solidFill>
              <a:latin typeface="Trebuchet MS"/>
            </a:endParaRPr>
          </a:p>
        </p:txBody>
      </p:sp>
      <p:pic>
        <p:nvPicPr>
          <p:cNvPr id="235" name="Picture 4" descr=""/>
          <p:cNvPicPr/>
          <p:nvPr/>
        </p:nvPicPr>
        <p:blipFill>
          <a:blip r:embed="rId1"/>
          <a:stretch/>
        </p:blipFill>
        <p:spPr>
          <a:xfrm>
            <a:off x="831600" y="1418040"/>
            <a:ext cx="8596440" cy="2109240"/>
          </a:xfrm>
          <a:prstGeom prst="rect">
            <a:avLst/>
          </a:prstGeom>
          <a:ln>
            <a:noFill/>
          </a:ln>
        </p:spPr>
      </p:pic>
      <p:sp>
        <p:nvSpPr>
          <p:cNvPr id="236" name="CustomShape 3"/>
          <p:cNvSpPr/>
          <p:nvPr/>
        </p:nvSpPr>
        <p:spPr>
          <a:xfrm>
            <a:off x="831600" y="3759480"/>
            <a:ext cx="85964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rPr>
              <a:t>Biểu diễn lại bằng yield function (generator function)</a:t>
            </a:r>
            <a:endParaRPr b="0" lang="en-US" sz="1800" spc="-1" strike="noStrike">
              <a:latin typeface="Arial"/>
            </a:endParaRPr>
          </a:p>
          <a:p>
            <a:pPr>
              <a:lnSpc>
                <a:spcPct val="100000"/>
              </a:lnSpc>
            </a:pPr>
            <a:endParaRPr b="0" lang="en-US" sz="1800" spc="-1" strike="noStrike">
              <a:latin typeface="Arial"/>
            </a:endParaRPr>
          </a:p>
        </p:txBody>
      </p:sp>
      <p:pic>
        <p:nvPicPr>
          <p:cNvPr id="237" name="Picture 8" descr=""/>
          <p:cNvPicPr/>
          <p:nvPr/>
        </p:nvPicPr>
        <p:blipFill>
          <a:blip r:embed="rId2"/>
          <a:stretch/>
        </p:blipFill>
        <p:spPr>
          <a:xfrm>
            <a:off x="6248520" y="2250360"/>
            <a:ext cx="4431960" cy="35938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77160" y="609480"/>
            <a:ext cx="8596440" cy="668160"/>
          </a:xfrm>
          <a:prstGeom prst="rect">
            <a:avLst/>
          </a:prstGeom>
          <a:noFill/>
          <a:ln>
            <a:noFill/>
          </a:ln>
        </p:spPr>
        <p:txBody>
          <a:bodyPr>
            <a:noAutofit/>
          </a:bodyPr>
          <a:p>
            <a:pPr>
              <a:lnSpc>
                <a:spcPct val="100000"/>
              </a:lnSpc>
            </a:pPr>
            <a:r>
              <a:rPr b="1" lang="en-US" sz="3600" spc="-1" strike="noStrike">
                <a:solidFill>
                  <a:srgbClr val="90c226"/>
                </a:solidFill>
                <a:latin typeface="Arial"/>
              </a:rPr>
              <a:t>generator function(T)</a:t>
            </a:r>
            <a:endParaRPr b="0" lang="en-US" sz="3600" spc="-1" strike="noStrike">
              <a:solidFill>
                <a:srgbClr val="000000"/>
              </a:solidFill>
              <a:latin typeface="Trebuchet MS"/>
            </a:endParaRPr>
          </a:p>
        </p:txBody>
      </p:sp>
      <p:sp>
        <p:nvSpPr>
          <p:cNvPr id="239" name="TextShape 2"/>
          <p:cNvSpPr txBox="1"/>
          <p:nvPr/>
        </p:nvSpPr>
        <p:spPr>
          <a:xfrm>
            <a:off x="677160" y="1575360"/>
            <a:ext cx="5084280" cy="4465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yield* (có thể hiểu như callback ) : </a:t>
            </a:r>
            <a:r>
              <a:rPr b="0" lang="vi-VN" sz="1800" spc="-1" strike="noStrike">
                <a:solidFill>
                  <a:srgbClr val="404040"/>
                </a:solidFill>
                <a:latin typeface="Trebuchet MS"/>
              </a:rPr>
              <a:t>biểu thức yield nhận vào một iterator khác hoặc một mảng khi chạy đến nó sẽ lần lượt chạy qua các giá trị của yield* rồi mới tới các yield tiếp theo.</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40" name="Picture 4" descr=""/>
          <p:cNvPicPr/>
          <p:nvPr/>
        </p:nvPicPr>
        <p:blipFill>
          <a:blip r:embed="rId1"/>
          <a:stretch/>
        </p:blipFill>
        <p:spPr>
          <a:xfrm>
            <a:off x="5622120" y="1135080"/>
            <a:ext cx="3939840" cy="49060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77160" y="323280"/>
            <a:ext cx="8596440" cy="657000"/>
          </a:xfrm>
          <a:prstGeom prst="rect">
            <a:avLst/>
          </a:prstGeom>
          <a:noFill/>
          <a:ln>
            <a:noFill/>
          </a:ln>
        </p:spPr>
        <p:txBody>
          <a:bodyPr>
            <a:noAutofit/>
          </a:bodyPr>
          <a:p>
            <a:pPr>
              <a:lnSpc>
                <a:spcPct val="100000"/>
              </a:lnSpc>
            </a:pPr>
            <a:r>
              <a:rPr b="0" lang="en-US" sz="3600" spc="-1" strike="noStrike">
                <a:solidFill>
                  <a:srgbClr val="90c226"/>
                </a:solidFill>
                <a:latin typeface="Trebuchet MS"/>
              </a:rPr>
              <a:t>Fetching (network)</a:t>
            </a:r>
            <a:endParaRPr b="0" lang="en-US" sz="3600" spc="-1" strike="noStrike">
              <a:solidFill>
                <a:srgbClr val="000000"/>
              </a:solidFill>
              <a:latin typeface="Trebuchet MS"/>
            </a:endParaRPr>
          </a:p>
        </p:txBody>
      </p:sp>
      <p:sp>
        <p:nvSpPr>
          <p:cNvPr id="242" name="TextShape 2"/>
          <p:cNvSpPr txBox="1"/>
          <p:nvPr/>
        </p:nvSpPr>
        <p:spPr>
          <a:xfrm>
            <a:off x="677160" y="1123560"/>
            <a:ext cx="5161320" cy="5410800"/>
          </a:xfrm>
          <a:prstGeom prst="rect">
            <a:avLst/>
          </a:prstGeom>
          <a:noFill/>
          <a:ln>
            <a:noFill/>
          </a:ln>
        </p:spPr>
        <p:txBody>
          <a:bodyPr>
            <a:normAutofit fontScale="56000"/>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Arial"/>
              </a:rPr>
              <a:t>JavaScript can send network requests to the server and load new information whenever is needed.</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Arial"/>
              </a:rPr>
              <a:t>JavaScript có thể gửi yêu cầu đến máy chủ và tải thông tin mới bất cứ khi nào cần.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Arial"/>
              </a:rPr>
              <a:t>Fetch bản chất sẽ trả về 1 </a:t>
            </a:r>
            <a:r>
              <a:rPr b="1" i="1" lang="en-US" sz="1800" spc="-1" strike="noStrike">
                <a:solidFill>
                  <a:srgbClr val="404040"/>
                </a:solidFill>
                <a:latin typeface="Arial"/>
              </a:rPr>
              <a:t>promise: </a:t>
            </a:r>
            <a:r>
              <a:rPr b="0" lang="en-US" sz="1800" spc="-1" strike="noStrike">
                <a:solidFill>
                  <a:srgbClr val="404040"/>
                </a:solidFill>
                <a:latin typeface="Arial"/>
              </a:rPr>
              <a:t>let promise = fetch(url, [options]). //</a:t>
            </a:r>
            <a:r>
              <a:rPr b="1" lang="en-US" sz="1800" spc="-1" strike="noStrike">
                <a:solidFill>
                  <a:srgbClr val="404040"/>
                </a:solidFill>
                <a:latin typeface="Arial"/>
              </a:rPr>
              <a:t>url</a:t>
            </a:r>
            <a:r>
              <a:rPr b="0" lang="en-US" sz="1800" spc="-1" strike="noStrike">
                <a:solidFill>
                  <a:srgbClr val="404040"/>
                </a:solidFill>
                <a:latin typeface="Arial"/>
              </a:rPr>
              <a:t> – the URL to access. </a:t>
            </a:r>
            <a:r>
              <a:rPr b="1" lang="en-US" sz="1800" spc="-1" strike="noStrike">
                <a:solidFill>
                  <a:srgbClr val="404040"/>
                </a:solidFill>
                <a:latin typeface="Arial"/>
              </a:rPr>
              <a:t>options</a:t>
            </a:r>
            <a:r>
              <a:rPr b="0" lang="en-US" sz="1800" spc="-1" strike="noStrike">
                <a:solidFill>
                  <a:srgbClr val="404040"/>
                </a:solidFill>
                <a:latin typeface="Arial"/>
              </a:rPr>
              <a:t> – optional parameters: method, headers etc.</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Arial"/>
              </a:rPr>
              <a:t>Nhận biết </a:t>
            </a:r>
            <a:r>
              <a:rPr b="1" i="1" lang="en-US" sz="1800" spc="-1" strike="noStrike">
                <a:solidFill>
                  <a:srgbClr val="404040"/>
                </a:solidFill>
                <a:latin typeface="Arial"/>
              </a:rPr>
              <a:t>HTTP-status</a:t>
            </a:r>
            <a:r>
              <a:rPr b="0" lang="en-US" sz="1800" spc="-1" strike="noStrike">
                <a:solidFill>
                  <a:srgbClr val="404040"/>
                </a:solidFill>
                <a:latin typeface="Arial"/>
              </a:rPr>
              <a:t> trả kết quả về.  // </a:t>
            </a:r>
            <a:r>
              <a:rPr b="1" lang="en-US" sz="1800" spc="-1" strike="noStrike">
                <a:solidFill>
                  <a:srgbClr val="404040"/>
                </a:solidFill>
                <a:latin typeface="Arial"/>
              </a:rPr>
              <a:t>status</a:t>
            </a:r>
            <a:r>
              <a:rPr b="0" lang="en-US" sz="1800" spc="-1" strike="noStrike">
                <a:solidFill>
                  <a:srgbClr val="404040"/>
                </a:solidFill>
                <a:latin typeface="Arial"/>
              </a:rPr>
              <a:t> – HTTP status code, e.g. 200 // </a:t>
            </a:r>
            <a:r>
              <a:rPr b="1" lang="en-US" sz="1800" spc="-1" strike="noStrike">
                <a:solidFill>
                  <a:srgbClr val="404040"/>
                </a:solidFill>
                <a:latin typeface="Arial"/>
              </a:rPr>
              <a:t>ok</a:t>
            </a:r>
            <a:r>
              <a:rPr b="0" lang="en-US" sz="1800" spc="-1" strike="noStrike">
                <a:solidFill>
                  <a:srgbClr val="404040"/>
                </a:solidFill>
                <a:latin typeface="Arial"/>
              </a:rPr>
              <a:t> – boolean, true if the HTTP status code is 200-299.</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Arial"/>
              </a:rPr>
              <a:t>Để có thể nhận được kết quả chúng ta các phương thức bổ trợ sau :</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1" lang="en-US" sz="1600" spc="-1" strike="noStrike">
                <a:solidFill>
                  <a:srgbClr val="404040"/>
                </a:solidFill>
                <a:latin typeface="Arial"/>
              </a:rPr>
              <a:t>response.text()</a:t>
            </a:r>
            <a:r>
              <a:rPr b="0" lang="en-US" sz="1600" spc="-1" strike="noStrike">
                <a:solidFill>
                  <a:srgbClr val="404040"/>
                </a:solidFill>
                <a:latin typeface="Arial"/>
              </a:rPr>
              <a:t> – read the response and return as text,</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1" lang="en-US" sz="1600" spc="-1" strike="noStrike">
                <a:solidFill>
                  <a:srgbClr val="404040"/>
                </a:solidFill>
                <a:latin typeface="Arial"/>
              </a:rPr>
              <a:t>response.json()</a:t>
            </a:r>
            <a:r>
              <a:rPr b="0" lang="en-US" sz="1600" spc="-1" strike="noStrike">
                <a:solidFill>
                  <a:srgbClr val="404040"/>
                </a:solidFill>
                <a:latin typeface="Arial"/>
              </a:rPr>
              <a:t> – parse the response as JSON,</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1" lang="en-US" sz="1600" spc="-1" strike="noStrike">
                <a:solidFill>
                  <a:srgbClr val="404040"/>
                </a:solidFill>
                <a:latin typeface="Arial"/>
              </a:rPr>
              <a:t>response.formData()</a:t>
            </a:r>
            <a:r>
              <a:rPr b="0" lang="en-US" sz="1600" spc="-1" strike="noStrike">
                <a:solidFill>
                  <a:srgbClr val="404040"/>
                </a:solidFill>
                <a:latin typeface="Arial"/>
              </a:rPr>
              <a:t> – return the response as FormData object (explained in the </a:t>
            </a:r>
            <a:r>
              <a:rPr b="0" lang="en-US" sz="1600" spc="-1" strike="noStrike" u="sng">
                <a:solidFill>
                  <a:srgbClr val="b2d76d"/>
                </a:solidFill>
                <a:uFillTx/>
                <a:latin typeface="Arial"/>
                <a:hlinkClick r:id="rId1"/>
              </a:rPr>
              <a:t>next chapter</a:t>
            </a:r>
            <a:r>
              <a:rPr b="0" lang="en-US" sz="1600" spc="-1" strike="noStrike">
                <a:solidFill>
                  <a:srgbClr val="404040"/>
                </a:solidFill>
                <a:latin typeface="Arial"/>
              </a:rPr>
              <a:t>),</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1" lang="en-US" sz="1600" spc="-1" strike="noStrike">
                <a:solidFill>
                  <a:srgbClr val="404040"/>
                </a:solidFill>
                <a:latin typeface="Arial"/>
              </a:rPr>
              <a:t>response.blob()</a:t>
            </a:r>
            <a:r>
              <a:rPr b="0" lang="en-US" sz="1600" spc="-1" strike="noStrike">
                <a:solidFill>
                  <a:srgbClr val="404040"/>
                </a:solidFill>
                <a:latin typeface="Arial"/>
              </a:rPr>
              <a:t> – return the response as </a:t>
            </a:r>
            <a:r>
              <a:rPr b="0" lang="en-US" sz="1600" spc="-1" strike="noStrike" u="sng">
                <a:solidFill>
                  <a:srgbClr val="b2d76d"/>
                </a:solidFill>
                <a:uFillTx/>
                <a:latin typeface="Arial"/>
                <a:hlinkClick r:id="rId2"/>
              </a:rPr>
              <a:t>Blob</a:t>
            </a:r>
            <a:r>
              <a:rPr b="0" lang="en-US" sz="1600" spc="-1" strike="noStrike">
                <a:solidFill>
                  <a:srgbClr val="404040"/>
                </a:solidFill>
                <a:latin typeface="Arial"/>
              </a:rPr>
              <a:t> (binary data with type),</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1" lang="en-US" sz="1600" spc="-1" strike="noStrike">
                <a:solidFill>
                  <a:srgbClr val="404040"/>
                </a:solidFill>
                <a:latin typeface="Arial"/>
              </a:rPr>
              <a:t>response.arrayBuffer()</a:t>
            </a:r>
            <a:r>
              <a:rPr b="0" lang="en-US" sz="1600" spc="-1" strike="noStrike">
                <a:solidFill>
                  <a:srgbClr val="404040"/>
                </a:solidFill>
                <a:latin typeface="Arial"/>
              </a:rPr>
              <a:t> – return the response as </a:t>
            </a:r>
            <a:r>
              <a:rPr b="0" lang="en-US" sz="1600" spc="-1" strike="noStrike" u="sng">
                <a:solidFill>
                  <a:srgbClr val="b2d76d"/>
                </a:solidFill>
                <a:uFillTx/>
                <a:latin typeface="Arial"/>
                <a:hlinkClick r:id="rId3"/>
              </a:rPr>
              <a:t>ArrayBuffer</a:t>
            </a:r>
            <a:r>
              <a:rPr b="0" lang="en-US" sz="1600" spc="-1" strike="noStrike">
                <a:solidFill>
                  <a:srgbClr val="404040"/>
                </a:solidFill>
                <a:latin typeface="Arial"/>
              </a:rPr>
              <a:t> (low-level representaion of binary data)</a:t>
            </a:r>
            <a:endParaRPr b="0" lang="en-US" sz="1600" spc="-1" strike="noStrike">
              <a:solidFill>
                <a:srgbClr val="404040"/>
              </a:solidFill>
              <a:latin typeface="Trebuchet MS"/>
            </a:endParaRPr>
          </a:p>
          <a:p>
            <a:pPr>
              <a:lnSpc>
                <a:spcPct val="100000"/>
              </a:lnSpc>
              <a:spcBef>
                <a:spcPts val="1001"/>
              </a:spcBef>
            </a:pPr>
            <a:endParaRPr b="0" lang="en-US" sz="1600" spc="-1" strike="noStrike">
              <a:solidFill>
                <a:srgbClr val="404040"/>
              </a:solidFill>
              <a:latin typeface="Trebuchet MS"/>
            </a:endParaRPr>
          </a:p>
          <a:p>
            <a:pPr>
              <a:lnSpc>
                <a:spcPct val="100000"/>
              </a:lnSpc>
              <a:spcBef>
                <a:spcPts val="1001"/>
              </a:spcBef>
            </a:pPr>
            <a:endParaRPr b="0" lang="en-US" sz="1600" spc="-1" strike="noStrike">
              <a:solidFill>
                <a:srgbClr val="404040"/>
              </a:solidFill>
              <a:latin typeface="Trebuchet MS"/>
            </a:endParaRPr>
          </a:p>
        </p:txBody>
      </p:sp>
      <p:sp>
        <p:nvSpPr>
          <p:cNvPr id="243" name="CustomShape 3"/>
          <p:cNvSpPr/>
          <p:nvPr/>
        </p:nvSpPr>
        <p:spPr>
          <a:xfrm>
            <a:off x="6095880" y="1123560"/>
            <a:ext cx="391068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rebuchet MS"/>
              </a:rPr>
              <a:t>Request header và method request</a:t>
            </a:r>
            <a:endParaRPr b="0" lang="en-US" sz="1800" spc="-1" strike="noStrike">
              <a:latin typeface="Arial"/>
            </a:endParaRPr>
          </a:p>
          <a:p>
            <a:pPr>
              <a:lnSpc>
                <a:spcPct val="100000"/>
              </a:lnSpc>
            </a:pPr>
            <a:endParaRPr b="0" lang="en-US" sz="1800" spc="-1" strike="noStrike">
              <a:latin typeface="Arial"/>
            </a:endParaRPr>
          </a:p>
        </p:txBody>
      </p:sp>
      <p:pic>
        <p:nvPicPr>
          <p:cNvPr id="244" name="Picture 5" descr=""/>
          <p:cNvPicPr/>
          <p:nvPr/>
        </p:nvPicPr>
        <p:blipFill>
          <a:blip r:embed="rId4"/>
          <a:stretch/>
        </p:blipFill>
        <p:spPr>
          <a:xfrm>
            <a:off x="5965560" y="1674720"/>
            <a:ext cx="5910120" cy="4285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77160" y="609480"/>
            <a:ext cx="8596440" cy="1320480"/>
          </a:xfrm>
          <a:prstGeom prst="rect">
            <a:avLst/>
          </a:prstGeom>
          <a:noFill/>
          <a:ln>
            <a:noFill/>
          </a:ln>
        </p:spPr>
        <p:txBody>
          <a:bodyPr>
            <a:noAutofit/>
          </a:bodyPr>
          <a:p>
            <a:pPr>
              <a:lnSpc>
                <a:spcPct val="100000"/>
              </a:lnSpc>
            </a:pPr>
            <a:r>
              <a:rPr b="0" lang="vi-VN" sz="3600" spc="-1" strike="noStrike">
                <a:solidFill>
                  <a:srgbClr val="90c226"/>
                </a:solidFill>
                <a:latin typeface="Trebuchet MS"/>
              </a:rPr>
              <a:t>Biến và Khai báo biến js</a:t>
            </a:r>
            <a:endParaRPr b="0" lang="en-US" sz="3600" spc="-1" strike="noStrike">
              <a:solidFill>
                <a:srgbClr val="000000"/>
              </a:solidFill>
              <a:latin typeface="Trebuchet MS"/>
            </a:endParaRPr>
          </a:p>
        </p:txBody>
      </p:sp>
      <p:sp>
        <p:nvSpPr>
          <p:cNvPr id="173"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Trước khi bạn sử dụng một biến trong chương trình JavaScript, bạn phải khai báo nó. Biến được khai báo với từ khóa:  </a:t>
            </a:r>
            <a:r>
              <a:rPr b="1" i="1" lang="vi-VN" sz="1800" spc="-1" strike="noStrike">
                <a:solidFill>
                  <a:srgbClr val="404040"/>
                </a:solidFill>
                <a:latin typeface="Times New Roman"/>
              </a:rPr>
              <a:t>var</a:t>
            </a:r>
            <a:r>
              <a:rPr b="1" lang="vi-VN" sz="1800" spc="-1" strike="noStrike">
                <a:solidFill>
                  <a:srgbClr val="404040"/>
                </a:solidFill>
                <a:latin typeface="Times New Roman"/>
              </a:rPr>
              <a:t> </a:t>
            </a:r>
            <a:r>
              <a:rPr b="0" lang="vi-VN" sz="1800" spc="-1" strike="noStrike">
                <a:solidFill>
                  <a:srgbClr val="404040"/>
                </a:solidFill>
                <a:latin typeface="Times New Roman"/>
              </a:rPr>
              <a:t>hoặc</a:t>
            </a:r>
            <a:r>
              <a:rPr b="1" lang="vi-VN" sz="1800" spc="-1" strike="noStrike">
                <a:solidFill>
                  <a:srgbClr val="404040"/>
                </a:solidFill>
                <a:latin typeface="Times New Roman"/>
              </a:rPr>
              <a:t> </a:t>
            </a:r>
            <a:r>
              <a:rPr b="1" i="1" lang="vi-VN" sz="1800" spc="-1" strike="noStrike">
                <a:solidFill>
                  <a:srgbClr val="404040"/>
                </a:solidFill>
                <a:latin typeface="Times New Roman"/>
              </a:rPr>
              <a:t>let</a:t>
            </a:r>
            <a:r>
              <a:rPr b="1" lang="vi-VN" sz="1800" spc="-1" strike="noStrike">
                <a:solidFill>
                  <a:srgbClr val="404040"/>
                </a:solidFill>
                <a:latin typeface="Times New Roman"/>
              </a:rPr>
              <a:t> </a:t>
            </a:r>
            <a:r>
              <a:rPr b="0" lang="vi-VN" sz="1800" spc="-1" strike="noStrike">
                <a:solidFill>
                  <a:srgbClr val="404040"/>
                </a:solidFill>
                <a:latin typeface="Times New Roman"/>
              </a:rPr>
              <a:t>hoặc</a:t>
            </a:r>
            <a:r>
              <a:rPr b="1" lang="vi-VN" sz="1800" spc="-1" strike="noStrike">
                <a:solidFill>
                  <a:srgbClr val="404040"/>
                </a:solidFill>
                <a:latin typeface="Times New Roman"/>
              </a:rPr>
              <a:t> </a:t>
            </a:r>
            <a:r>
              <a:rPr b="1" i="1" lang="vi-VN" sz="1800" spc="-1" strike="noStrike">
                <a:solidFill>
                  <a:srgbClr val="404040"/>
                </a:solidFill>
                <a:latin typeface="Times New Roman"/>
              </a:rPr>
              <a:t>const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Trong khi đặt tên biến trong JavaScript, bạn nên nhớ các quy tắc sau:</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Bạn không nên sử dụng bất kỳ từ khóa dành riêng nào cho một tên biến. Ví dụ, các tên biến </a:t>
            </a:r>
            <a:r>
              <a:rPr b="1" lang="vi-VN" sz="1800" spc="-1" strike="noStrike">
                <a:solidFill>
                  <a:srgbClr val="404040"/>
                </a:solidFill>
                <a:latin typeface="Times New Roman"/>
              </a:rPr>
              <a:t>break</a:t>
            </a:r>
            <a:r>
              <a:rPr b="0" lang="vi-VN" sz="1800" spc="-1" strike="noStrike">
                <a:solidFill>
                  <a:srgbClr val="404040"/>
                </a:solidFill>
                <a:latin typeface="Times New Roman"/>
              </a:rPr>
              <a:t> hoặc </a:t>
            </a:r>
            <a:r>
              <a:rPr b="1" lang="vi-VN" sz="1800" spc="-1" strike="noStrike">
                <a:solidFill>
                  <a:srgbClr val="404040"/>
                </a:solidFill>
                <a:latin typeface="Times New Roman"/>
              </a:rPr>
              <a:t>boolean</a:t>
            </a:r>
            <a:r>
              <a:rPr b="0" lang="vi-VN" sz="1800" spc="-1" strike="noStrike">
                <a:solidFill>
                  <a:srgbClr val="404040"/>
                </a:solidFill>
                <a:latin typeface="Times New Roman"/>
              </a:rPr>
              <a:t> là không hợp lệ.</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Tên biến JavaScript không nên bắt đầu với các số (0-9). Chúng phải bắt đầu với một chữ cái hoặc ký tự dấu gạch dưới. Ví dụ, </a:t>
            </a:r>
            <a:r>
              <a:rPr b="1" lang="vi-VN" sz="1800" spc="-1" strike="noStrike">
                <a:solidFill>
                  <a:srgbClr val="404040"/>
                </a:solidFill>
                <a:latin typeface="Times New Roman"/>
              </a:rPr>
              <a:t>123test</a:t>
            </a:r>
            <a:r>
              <a:rPr b="0" lang="vi-VN" sz="1800" spc="-1" strike="noStrike">
                <a:solidFill>
                  <a:srgbClr val="404040"/>
                </a:solidFill>
                <a:latin typeface="Times New Roman"/>
              </a:rPr>
              <a:t> là tên biến không hợp lệ nhưng</a:t>
            </a:r>
            <a:r>
              <a:rPr b="0" lang="en-US" sz="1800" spc="-1" strike="noStrike">
                <a:solidFill>
                  <a:srgbClr val="404040"/>
                </a:solidFill>
                <a:latin typeface="Times New Roman"/>
              </a:rPr>
              <a:t> </a:t>
            </a:r>
            <a:r>
              <a:rPr b="1" lang="vi-VN" sz="1800" spc="-1" strike="noStrike">
                <a:solidFill>
                  <a:srgbClr val="404040"/>
                </a:solidFill>
                <a:latin typeface="Times New Roman"/>
              </a:rPr>
              <a:t>_123test</a:t>
            </a:r>
            <a:r>
              <a:rPr b="0" lang="vi-VN" sz="1800" spc="-1" strike="noStrike">
                <a:solidFill>
                  <a:srgbClr val="404040"/>
                </a:solidFill>
                <a:latin typeface="Times New Roman"/>
              </a:rPr>
              <a:t> là hợp lệ.</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vi-VN" sz="1800" spc="-1" strike="noStrike">
                <a:solidFill>
                  <a:srgbClr val="404040"/>
                </a:solidFill>
                <a:latin typeface="Times New Roman"/>
              </a:rPr>
              <a:t>Tên biến JavaScript là phân biệt kiểu chữ. Ví dụ, </a:t>
            </a:r>
            <a:r>
              <a:rPr b="1" lang="vi-VN" sz="1800" spc="-1" strike="noStrike">
                <a:solidFill>
                  <a:srgbClr val="404040"/>
                </a:solidFill>
                <a:latin typeface="Times New Roman"/>
              </a:rPr>
              <a:t>Name</a:t>
            </a:r>
            <a:r>
              <a:rPr b="0" lang="vi-VN" sz="1800" spc="-1" strike="noStrike">
                <a:solidFill>
                  <a:srgbClr val="404040"/>
                </a:solidFill>
                <a:latin typeface="Times New Roman"/>
              </a:rPr>
              <a:t> và </a:t>
            </a:r>
            <a:r>
              <a:rPr b="1" lang="vi-VN" sz="1800" spc="-1" strike="noStrike">
                <a:solidFill>
                  <a:srgbClr val="404040"/>
                </a:solidFill>
                <a:latin typeface="Times New Roman"/>
              </a:rPr>
              <a:t>name</a:t>
            </a:r>
            <a:r>
              <a:rPr b="0" lang="vi-VN" sz="1800" spc="-1" strike="noStrike">
                <a:solidFill>
                  <a:srgbClr val="404040"/>
                </a:solidFill>
                <a:latin typeface="Times New Roman"/>
              </a:rPr>
              <a:t> là hai biến khác nhau.</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77160" y="192240"/>
            <a:ext cx="8596440" cy="623880"/>
          </a:xfrm>
          <a:prstGeom prst="rect">
            <a:avLst/>
          </a:prstGeom>
          <a:noFill/>
          <a:ln>
            <a:noFill/>
          </a:ln>
        </p:spPr>
        <p:txBody>
          <a:bodyPr>
            <a:normAutofit fontScale="78000"/>
          </a:bodyPr>
          <a:p>
            <a:pPr>
              <a:lnSpc>
                <a:spcPct val="100000"/>
              </a:lnSpc>
            </a:pPr>
            <a:r>
              <a:rPr b="0" lang="en-US" sz="3600" spc="-1" strike="noStrike">
                <a:solidFill>
                  <a:srgbClr val="90c226"/>
                </a:solidFill>
                <a:latin typeface="Trebuchet MS"/>
              </a:rPr>
              <a:t>Import and export</a:t>
            </a:r>
            <a:endParaRPr b="0" lang="en-US" sz="3600" spc="-1" strike="noStrike">
              <a:solidFill>
                <a:srgbClr val="000000"/>
              </a:solidFill>
              <a:latin typeface="Trebuchet MS"/>
            </a:endParaRPr>
          </a:p>
        </p:txBody>
      </p:sp>
      <p:sp>
        <p:nvSpPr>
          <p:cNvPr id="246" name="TextShape 2"/>
          <p:cNvSpPr txBox="1"/>
          <p:nvPr/>
        </p:nvSpPr>
        <p:spPr>
          <a:xfrm>
            <a:off x="677160" y="1167840"/>
            <a:ext cx="6670440" cy="487332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Export and import directives have several syntax variants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Câu lệnh export dùng để </a:t>
            </a:r>
            <a:r>
              <a:rPr b="0" i="1" lang="en-US" sz="1800" spc="-1" strike="noStrike">
                <a:solidFill>
                  <a:srgbClr val="404040"/>
                </a:solidFill>
                <a:latin typeface="Trebuchet MS"/>
              </a:rPr>
              <a:t>xuất</a:t>
            </a:r>
            <a:r>
              <a:rPr b="0" lang="en-US" sz="1800" spc="-1" strike="noStrike">
                <a:solidFill>
                  <a:srgbClr val="404040"/>
                </a:solidFill>
                <a:latin typeface="Trebuchet MS"/>
              </a:rPr>
              <a:t> ra một mô-đun:</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47" name="Picture 4" descr=""/>
          <p:cNvPicPr/>
          <p:nvPr/>
        </p:nvPicPr>
        <p:blipFill>
          <a:blip r:embed="rId1"/>
          <a:stretch/>
        </p:blipFill>
        <p:spPr>
          <a:xfrm>
            <a:off x="936360" y="2128680"/>
            <a:ext cx="5625720" cy="2247480"/>
          </a:xfrm>
          <a:prstGeom prst="rect">
            <a:avLst/>
          </a:prstGeom>
          <a:ln>
            <a:noFill/>
          </a:ln>
        </p:spPr>
      </p:pic>
      <p:sp>
        <p:nvSpPr>
          <p:cNvPr id="248" name="CustomShape 3"/>
          <p:cNvSpPr/>
          <p:nvPr/>
        </p:nvSpPr>
        <p:spPr>
          <a:xfrm>
            <a:off x="6678720" y="1528560"/>
            <a:ext cx="47149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vi-VN" sz="1800" spc="-1" strike="noStrike">
                <a:solidFill>
                  <a:srgbClr val="000000"/>
                </a:solidFill>
                <a:latin typeface="Trebuchet MS"/>
              </a:rPr>
              <a:t>Câu lệnh import trong ES6 dùng để </a:t>
            </a:r>
            <a:r>
              <a:rPr b="0" i="1" lang="vi-VN" sz="1800" spc="-1" strike="noStrike">
                <a:solidFill>
                  <a:srgbClr val="000000"/>
                </a:solidFill>
                <a:latin typeface="Trebuchet MS"/>
              </a:rPr>
              <a:t>nhập</a:t>
            </a:r>
            <a:r>
              <a:rPr b="0" lang="vi-VN" sz="1800" spc="-1" strike="noStrike">
                <a:solidFill>
                  <a:srgbClr val="000000"/>
                </a:solidFill>
                <a:latin typeface="Trebuchet MS"/>
              </a:rPr>
              <a:t> vào mô-đun từ một file cho trước (có thể là từ một thư viện hay mô-đun mà chúng ta tự định nghĩa).</a:t>
            </a:r>
            <a:endParaRPr b="0" lang="en-US" sz="1800" spc="-1" strike="noStrike">
              <a:latin typeface="Arial"/>
            </a:endParaRPr>
          </a:p>
        </p:txBody>
      </p:sp>
      <p:pic>
        <p:nvPicPr>
          <p:cNvPr id="249" name="Picture 7" descr=""/>
          <p:cNvPicPr/>
          <p:nvPr/>
        </p:nvPicPr>
        <p:blipFill>
          <a:blip r:embed="rId2"/>
          <a:stretch/>
        </p:blipFill>
        <p:spPr>
          <a:xfrm>
            <a:off x="6678720" y="2842560"/>
            <a:ext cx="4447800" cy="10029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77160" y="91800"/>
            <a:ext cx="8596440" cy="513720"/>
          </a:xfrm>
          <a:prstGeom prst="rect">
            <a:avLst/>
          </a:prstGeom>
          <a:noFill/>
          <a:ln>
            <a:noFill/>
          </a:ln>
        </p:spPr>
        <p:txBody>
          <a:bodyPr>
            <a:normAutofit fontScale="55000"/>
          </a:bodyPr>
          <a:p>
            <a:pPr>
              <a:lnSpc>
                <a:spcPct val="100000"/>
              </a:lnSpc>
            </a:pPr>
            <a:r>
              <a:rPr b="0" lang="en-US" sz="3600" spc="-1" strike="noStrike">
                <a:solidFill>
                  <a:srgbClr val="90c226"/>
                </a:solidFill>
                <a:latin typeface="Trebuchet MS"/>
              </a:rPr>
              <a:t>Class Javascript</a:t>
            </a:r>
            <a:endParaRPr b="0" lang="en-US" sz="3600" spc="-1" strike="noStrike">
              <a:solidFill>
                <a:srgbClr val="000000"/>
              </a:solidFill>
              <a:latin typeface="Trebuchet MS"/>
            </a:endParaRPr>
          </a:p>
        </p:txBody>
      </p:sp>
      <p:sp>
        <p:nvSpPr>
          <p:cNvPr id="251" name="TextShape 2"/>
          <p:cNvSpPr txBox="1"/>
          <p:nvPr/>
        </p:nvSpPr>
        <p:spPr>
          <a:xfrm>
            <a:off x="677160" y="804240"/>
            <a:ext cx="8596440" cy="477396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That’s not an entirely new language-level entity, as one might think.</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Let’s unveil any magic and see what a class really is. That’ll help in understanding many complex aspects.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JavaScript, a class is a kind of function.</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52" name="Picture 4" descr=""/>
          <p:cNvPicPr/>
          <p:nvPr/>
        </p:nvPicPr>
        <p:blipFill>
          <a:blip r:embed="rId1"/>
          <a:stretch/>
        </p:blipFill>
        <p:spPr>
          <a:xfrm>
            <a:off x="677160" y="2508120"/>
            <a:ext cx="5954400" cy="2636280"/>
          </a:xfrm>
          <a:prstGeom prst="rect">
            <a:avLst/>
          </a:prstGeom>
          <a:ln>
            <a:noFill/>
          </a:ln>
        </p:spPr>
      </p:pic>
      <p:pic>
        <p:nvPicPr>
          <p:cNvPr id="253" name="Picture 6" descr=""/>
          <p:cNvPicPr/>
          <p:nvPr/>
        </p:nvPicPr>
        <p:blipFill>
          <a:blip r:embed="rId2"/>
          <a:stretch/>
        </p:blipFill>
        <p:spPr>
          <a:xfrm>
            <a:off x="4975560" y="2508120"/>
            <a:ext cx="4906080" cy="26362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740160" y="124920"/>
            <a:ext cx="8596440" cy="645840"/>
          </a:xfrm>
          <a:prstGeom prst="rect">
            <a:avLst/>
          </a:prstGeom>
          <a:noFill/>
          <a:ln>
            <a:noFill/>
          </a:ln>
        </p:spPr>
        <p:txBody>
          <a:bodyPr>
            <a:noAutofit/>
          </a:bodyPr>
          <a:p>
            <a:pPr>
              <a:lnSpc>
                <a:spcPct val="100000"/>
              </a:lnSpc>
            </a:pPr>
            <a:r>
              <a:rPr b="0" lang="en-US" sz="3600" spc="-1" strike="noStrike">
                <a:solidFill>
                  <a:srgbClr val="90c226"/>
                </a:solidFill>
                <a:latin typeface="Trebuchet MS"/>
              </a:rPr>
              <a:t>Class Expression</a:t>
            </a:r>
            <a:endParaRPr b="0" lang="en-US" sz="3600" spc="-1" strike="noStrike">
              <a:solidFill>
                <a:srgbClr val="000000"/>
              </a:solidFill>
              <a:latin typeface="Trebuchet MS"/>
            </a:endParaRPr>
          </a:p>
        </p:txBody>
      </p:sp>
      <p:pic>
        <p:nvPicPr>
          <p:cNvPr id="255" name="Content Placeholder 4" descr=""/>
          <p:cNvPicPr/>
          <p:nvPr/>
        </p:nvPicPr>
        <p:blipFill>
          <a:blip r:embed="rId1"/>
          <a:stretch/>
        </p:blipFill>
        <p:spPr>
          <a:xfrm>
            <a:off x="803160" y="771120"/>
            <a:ext cx="8470440" cy="2755440"/>
          </a:xfrm>
          <a:prstGeom prst="rect">
            <a:avLst/>
          </a:prstGeom>
          <a:ln>
            <a:noFill/>
          </a:ln>
        </p:spPr>
      </p:pic>
      <p:pic>
        <p:nvPicPr>
          <p:cNvPr id="256" name="Picture 6" descr=""/>
          <p:cNvPicPr/>
          <p:nvPr/>
        </p:nvPicPr>
        <p:blipFill>
          <a:blip r:embed="rId2"/>
          <a:stretch/>
        </p:blipFill>
        <p:spPr>
          <a:xfrm>
            <a:off x="803160" y="3429000"/>
            <a:ext cx="8131320" cy="32760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74400" y="418680"/>
            <a:ext cx="4968360" cy="913320"/>
          </a:xfrm>
          <a:prstGeom prst="rect">
            <a:avLst/>
          </a:prstGeom>
          <a:solidFill>
            <a:schemeClr val="accent1"/>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rebuchet MS"/>
              </a:rPr>
              <a:t>Getters/setters, other shorthands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58" name="Picture 3" descr=""/>
          <p:cNvPicPr/>
          <p:nvPr/>
        </p:nvPicPr>
        <p:blipFill>
          <a:blip r:embed="rId1"/>
          <a:stretch/>
        </p:blipFill>
        <p:spPr>
          <a:xfrm>
            <a:off x="374400" y="724320"/>
            <a:ext cx="4968360" cy="5714640"/>
          </a:xfrm>
          <a:prstGeom prst="rect">
            <a:avLst/>
          </a:prstGeom>
          <a:ln>
            <a:noFill/>
          </a:ln>
        </p:spPr>
      </p:pic>
      <p:sp>
        <p:nvSpPr>
          <p:cNvPr id="259" name="CustomShape 2"/>
          <p:cNvSpPr/>
          <p:nvPr/>
        </p:nvSpPr>
        <p:spPr>
          <a:xfrm>
            <a:off x="5490000" y="418680"/>
            <a:ext cx="4556880" cy="639000"/>
          </a:xfrm>
          <a:prstGeom prst="rect">
            <a:avLst/>
          </a:prstGeom>
          <a:solidFill>
            <a:schemeClr val="accent1"/>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rebuchet MS"/>
              </a:rPr>
              <a:t>Class properties</a:t>
            </a:r>
            <a:endParaRPr b="0" lang="en-US" sz="1800" spc="-1" strike="noStrike">
              <a:latin typeface="Arial"/>
            </a:endParaRPr>
          </a:p>
          <a:p>
            <a:pPr>
              <a:lnSpc>
                <a:spcPct val="100000"/>
              </a:lnSpc>
            </a:pPr>
            <a:endParaRPr b="0" lang="en-US" sz="1800" spc="-1" strike="noStrike">
              <a:latin typeface="Arial"/>
            </a:endParaRPr>
          </a:p>
        </p:txBody>
      </p:sp>
      <p:pic>
        <p:nvPicPr>
          <p:cNvPr id="260" name="Picture 6" descr=""/>
          <p:cNvPicPr/>
          <p:nvPr/>
        </p:nvPicPr>
        <p:blipFill>
          <a:blip r:embed="rId2"/>
          <a:stretch/>
        </p:blipFill>
        <p:spPr>
          <a:xfrm>
            <a:off x="5490000" y="735480"/>
            <a:ext cx="4556880" cy="289980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Class javascript</a:t>
            </a:r>
            <a:endParaRPr b="0" lang="en-US" sz="3600" spc="-1" strike="noStrike">
              <a:solidFill>
                <a:srgbClr val="000000"/>
              </a:solidFill>
              <a:latin typeface="Trebuchet MS"/>
            </a:endParaRPr>
          </a:p>
        </p:txBody>
      </p:sp>
      <p:sp>
        <p:nvSpPr>
          <p:cNvPr id="262" name="TextShape 2"/>
          <p:cNvSpPr txBox="1"/>
          <p:nvPr/>
        </p:nvSpPr>
        <p:spPr>
          <a:xfrm>
            <a:off x="677160" y="1665000"/>
            <a:ext cx="5051160" cy="3880440"/>
          </a:xfrm>
          <a:prstGeom prst="rect">
            <a:avLst/>
          </a:prstGeom>
          <a:noFill/>
          <a:ln>
            <a:noFill/>
          </a:ln>
        </p:spPr>
        <p:txBody>
          <a:bodyPr>
            <a:normAutofit fontScale="47000"/>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Kế thừa : extends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override: supper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static method</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static property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Private and protected properties and methods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 </a:t>
            </a:r>
            <a:r>
              <a:rPr b="1" lang="en-US" sz="1600" spc="-1" strike="noStrike">
                <a:solidFill>
                  <a:srgbClr val="404040"/>
                </a:solidFill>
                <a:latin typeface="Trebuchet MS"/>
              </a:rPr>
              <a:t>Protected properties are usually prefixed with an underscore _</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There’s a finished JavaScript proposal, almost in the standard, that provides language-level support for private properties and methods.</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Privates should start with </a:t>
            </a:r>
            <a:r>
              <a:rPr b="1" lang="en-US" sz="1600" spc="-1" strike="noStrike">
                <a:solidFill>
                  <a:srgbClr val="404040"/>
                </a:solidFill>
                <a:latin typeface="Trebuchet MS"/>
              </a:rPr>
              <a:t>#.</a:t>
            </a:r>
            <a:r>
              <a:rPr b="0" lang="en-US" sz="1600" spc="-1" strike="noStrike">
                <a:solidFill>
                  <a:srgbClr val="404040"/>
                </a:solidFill>
                <a:latin typeface="Trebuchet MS"/>
              </a:rPr>
              <a:t> They are only accessible from inside the class.</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Privates -  this is a recent addition to the language. Not supported in JavaScript engines, or supported partially yet, requires polyfilling.</a:t>
            </a:r>
            <a:endParaRPr b="0" lang="en-US" sz="1600" spc="-1" strike="noStrike">
              <a:solidFill>
                <a:srgbClr val="404040"/>
              </a:solidFill>
              <a:latin typeface="Trebuchet MS"/>
            </a:endParaRPr>
          </a:p>
          <a:p>
            <a:pPr marL="457200">
              <a:lnSpc>
                <a:spcPct val="100000"/>
              </a:lnSpc>
              <a:spcBef>
                <a:spcPts val="1001"/>
              </a:spcBef>
              <a:tabLst>
                <a:tab algn="l" pos="0"/>
              </a:tabLst>
            </a:pPr>
            <a:endParaRPr b="0" lang="en-US" sz="1600" spc="-1" strike="noStrike">
              <a:solidFill>
                <a:srgbClr val="404040"/>
              </a:solidFill>
              <a:latin typeface="Trebuchet MS"/>
            </a:endParaRPr>
          </a:p>
          <a:p>
            <a:endParaRPr b="0" lang="en-US" sz="1600" spc="-1" strike="noStrike">
              <a:solidFill>
                <a:srgbClr val="404040"/>
              </a:solidFill>
              <a:latin typeface="Trebuchet MS"/>
            </a:endParaRPr>
          </a:p>
          <a:p>
            <a:pPr>
              <a:lnSpc>
                <a:spcPct val="100000"/>
              </a:lnSpc>
              <a:spcBef>
                <a:spcPts val="1001"/>
              </a:spcBef>
              <a:tabLst>
                <a:tab algn="l" pos="0"/>
              </a:tabLst>
            </a:pPr>
            <a:endParaRPr b="0" lang="en-US" sz="1600" spc="-1" strike="noStrike">
              <a:solidFill>
                <a:srgbClr val="404040"/>
              </a:solidFill>
              <a:latin typeface="Trebuchet MS"/>
            </a:endParaRPr>
          </a:p>
        </p:txBody>
      </p:sp>
      <p:sp>
        <p:nvSpPr>
          <p:cNvPr id="263" name="CustomShape 3"/>
          <p:cNvSpPr/>
          <p:nvPr/>
        </p:nvSpPr>
        <p:spPr>
          <a:xfrm>
            <a:off x="5728680" y="1480320"/>
            <a:ext cx="3943800" cy="138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700" spc="-1" strike="noStrike">
                <a:solidFill>
                  <a:srgbClr val="000000"/>
                </a:solidFill>
                <a:latin typeface="Trebuchet MS"/>
              </a:rPr>
              <a:t>Class checking: "instanceof”</a:t>
            </a: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1700" spc="-1" strike="noStrike">
                <a:solidFill>
                  <a:srgbClr val="000000"/>
                </a:solidFill>
                <a:latin typeface="Trebuchet MS"/>
              </a:rPr>
              <a:t>-The instanceof operator</a:t>
            </a:r>
            <a:endParaRPr b="0" lang="en-US" sz="1700" spc="-1" strike="noStrike">
              <a:latin typeface="Arial"/>
            </a:endParaRPr>
          </a:p>
          <a:p>
            <a:pPr>
              <a:lnSpc>
                <a:spcPct val="100000"/>
              </a:lnSpc>
            </a:pPr>
            <a:r>
              <a:rPr b="0" lang="en-US" sz="1700" spc="-1" strike="noStrike">
                <a:solidFill>
                  <a:srgbClr val="000000"/>
                </a:solidFill>
                <a:latin typeface="Trebuchet MS"/>
              </a:rPr>
              <a:t>- Syntax : </a:t>
            </a:r>
            <a:r>
              <a:rPr b="0" i="1" lang="en-US" sz="1700" spc="-1" strike="noStrike">
                <a:solidFill>
                  <a:srgbClr val="000000"/>
                </a:solidFill>
                <a:latin typeface="Trebuchet MS"/>
              </a:rPr>
              <a:t>obj instanceof Class</a:t>
            </a:r>
            <a:endParaRPr b="0" lang="en-US" sz="1700" spc="-1" strike="noStrike">
              <a:latin typeface="Arial"/>
            </a:endParaRPr>
          </a:p>
          <a:p>
            <a:pPr>
              <a:lnSpc>
                <a:spcPct val="100000"/>
              </a:lnSpc>
            </a:pPr>
            <a:endParaRPr b="0" lang="en-US" sz="1700" spc="-1" strike="noStrike">
              <a:latin typeface="Arial"/>
            </a:endParaRPr>
          </a:p>
        </p:txBody>
      </p:sp>
      <p:pic>
        <p:nvPicPr>
          <p:cNvPr id="264" name="Picture 5" descr=""/>
          <p:cNvPicPr/>
          <p:nvPr/>
        </p:nvPicPr>
        <p:blipFill>
          <a:blip r:embed="rId1"/>
          <a:stretch/>
        </p:blipFill>
        <p:spPr>
          <a:xfrm>
            <a:off x="5728680" y="2773440"/>
            <a:ext cx="4307400" cy="196344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795680" y="2820240"/>
            <a:ext cx="6631920" cy="760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400" spc="-1" strike="noStrike">
                <a:solidFill>
                  <a:srgbClr val="000000"/>
                </a:solidFill>
                <a:latin typeface="Trebuchet MS"/>
              </a:rPr>
              <a:t>Thanks for watching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77160" y="609480"/>
            <a:ext cx="8596440" cy="1320480"/>
          </a:xfrm>
          <a:prstGeom prst="rect">
            <a:avLst/>
          </a:prstGeom>
          <a:noFill/>
          <a:ln>
            <a:noFill/>
          </a:ln>
        </p:spPr>
        <p:txBody>
          <a:bodyPr>
            <a:noAutofit/>
          </a:bodyPr>
          <a:p>
            <a:pPr>
              <a:lnSpc>
                <a:spcPct val="100000"/>
              </a:lnSpc>
            </a:pPr>
            <a:r>
              <a:rPr b="0" lang="vi-VN" sz="3600" spc="-1" strike="noStrike">
                <a:solidFill>
                  <a:srgbClr val="90c226"/>
                </a:solidFill>
                <a:latin typeface="Times New Roman"/>
                <a:ea typeface="Times New Roman"/>
              </a:rPr>
              <a:t>Biến và Khai báo biến js (Tiếp)</a:t>
            </a:r>
            <a:endParaRPr b="0" lang="en-US" sz="3600" spc="-1" strike="noStrike">
              <a:solidFill>
                <a:srgbClr val="000000"/>
              </a:solidFill>
              <a:latin typeface="Trebuchet MS"/>
            </a:endParaRPr>
          </a:p>
        </p:txBody>
      </p:sp>
      <p:sp>
        <p:nvSpPr>
          <p:cNvPr id="175"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Từ khoá </a:t>
            </a:r>
            <a:r>
              <a:rPr b="1" i="1" lang="en-US" sz="1800" spc="-1" strike="noStrike">
                <a:solidFill>
                  <a:srgbClr val="404040"/>
                </a:solidFill>
                <a:latin typeface="Times New Roman"/>
                <a:ea typeface="Times New Roman"/>
              </a:rPr>
              <a:t>var</a:t>
            </a:r>
            <a:r>
              <a:rPr b="0" lang="en-US" sz="1800" spc="-1" strike="noStrike">
                <a:solidFill>
                  <a:srgbClr val="404040"/>
                </a:solidFill>
                <a:latin typeface="Times New Roman"/>
                <a:ea typeface="Times New Roman"/>
              </a:rPr>
              <a:t> : tạo ra 1 biến toàn cục và sử dụng xuyên suốt trong hàm hoặc ngoài hàm.</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ea typeface="Times New Roman"/>
              </a:rPr>
              <a:t>var có hiệu lực đến </a:t>
            </a:r>
            <a:r>
              <a:rPr b="1" lang="en-US" sz="1800" spc="-1" strike="noStrike">
                <a:solidFill>
                  <a:srgbClr val="404040"/>
                </a:solidFill>
                <a:latin typeface="Times New Roman"/>
                <a:ea typeface="Times New Roman"/>
              </a:rPr>
              <a:t>hàm (tên hàm)</a:t>
            </a:r>
            <a:r>
              <a:rPr b="0" lang="en-US" sz="1800" spc="-1" strike="noStrike">
                <a:solidFill>
                  <a:srgbClr val="404040"/>
                </a:solidFill>
                <a:latin typeface="Times New Roman"/>
                <a:ea typeface="Times New Roman"/>
              </a:rPr>
              <a:t> gần nhất, trong khi </a:t>
            </a:r>
            <a:r>
              <a:rPr b="1" i="1" lang="en-US" sz="1800" spc="-1" strike="noStrike">
                <a:solidFill>
                  <a:srgbClr val="404040"/>
                </a:solidFill>
                <a:latin typeface="Times New Roman"/>
                <a:ea typeface="Times New Roman"/>
              </a:rPr>
              <a:t>let</a:t>
            </a:r>
            <a:r>
              <a:rPr b="0" lang="en-US" sz="1800" spc="-1" strike="noStrike">
                <a:solidFill>
                  <a:srgbClr val="404040"/>
                </a:solidFill>
                <a:latin typeface="Times New Roman"/>
                <a:ea typeface="Times New Roman"/>
              </a:rPr>
              <a:t> có hiệu lực đến </a:t>
            </a:r>
            <a:r>
              <a:rPr b="1" lang="en-US" sz="1800" spc="-1" strike="noStrike">
                <a:solidFill>
                  <a:srgbClr val="404040"/>
                </a:solidFill>
                <a:latin typeface="Times New Roman"/>
                <a:ea typeface="Times New Roman"/>
              </a:rPr>
              <a:t>dấu đóng mở ngoặc</a:t>
            </a:r>
            <a:r>
              <a:rPr b="0" lang="en-US" sz="1800" spc="-1" strike="noStrike">
                <a:solidFill>
                  <a:srgbClr val="404040"/>
                </a:solidFill>
                <a:latin typeface="Times New Roman"/>
                <a:ea typeface="Times New Roman"/>
              </a:rPr>
              <a:t> gần nhất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i="1" lang="en-US" sz="1800" spc="-1" strike="noStrike">
                <a:solidFill>
                  <a:srgbClr val="404040"/>
                </a:solidFill>
                <a:latin typeface="Times New Roman"/>
                <a:ea typeface="Times New Roman"/>
              </a:rPr>
              <a:t>const</a:t>
            </a:r>
            <a:r>
              <a:rPr b="0" lang="en-US" sz="1800" spc="-1" strike="noStrike">
                <a:solidFill>
                  <a:srgbClr val="404040"/>
                </a:solidFill>
                <a:latin typeface="Times New Roman"/>
                <a:ea typeface="Times New Roman"/>
              </a:rPr>
              <a:t> dùng để khai báo một hằng số - là một giá trị không thay đổi được trong suốt quá trình chạy.</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Các lệnh và biểu thức cơ bản trong js</a:t>
            </a:r>
            <a:endParaRPr b="0" lang="en-US" sz="3600" spc="-1" strike="noStrike">
              <a:solidFill>
                <a:srgbClr val="000000"/>
              </a:solidFill>
              <a:latin typeface="Trebuchet MS"/>
            </a:endParaRPr>
          </a:p>
        </p:txBody>
      </p:sp>
      <p:sp>
        <p:nvSpPr>
          <p:cNvPr id="177"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1/ Câu lệnh điều kiện if(DK){ // code } : thực hiện lệnh nếu đk là đúng (true).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2/ Câu lệnh điều kiện if(DK){// lệnh 1}else{// lệnh 2} : thực hiện lệnh 1 nếu điều kiện đúng và thực hiện lệnh 2 nếu điều kiện sai.</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3/ Câu lệnh switch() : Sử dụng cho các trường hợp điều kiện rẽ nhánh nhiều lần của trươngg hợp if() …else()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4/ Vòng lặp for() : thực hiện các lệnh trong vòng lặp nhằm làm điều gì đó.</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5/ vòng lặp while() : </a:t>
            </a:r>
            <a:r>
              <a:rPr b="0" lang="vi-VN" sz="1800" spc="-1" strike="noStrike">
                <a:solidFill>
                  <a:srgbClr val="404040"/>
                </a:solidFill>
                <a:latin typeface="Times New Roman"/>
              </a:rPr>
              <a:t>thực hiện các lệnh trong vòng lặp nhằm làm điều gì đó.</a:t>
            </a:r>
            <a:r>
              <a:rPr b="0" lang="en-US" sz="1800" spc="-1" strike="noStrike">
                <a:solidFill>
                  <a:srgbClr val="404040"/>
                </a:solidFill>
                <a:latin typeface="Times New Roman"/>
              </a:rPr>
              <a:t> Phải kiểm tra điều kiện trước khi lặp.</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6/ do{}while(); : </a:t>
            </a:r>
            <a:r>
              <a:rPr b="0" lang="vi-VN" sz="1800" spc="-1" strike="noStrike">
                <a:solidFill>
                  <a:srgbClr val="404040"/>
                </a:solidFill>
                <a:latin typeface="Times New Roman"/>
              </a:rPr>
              <a:t>thực hiện các lệnh trong vòng lặp nhằm làm điều gì đó.</a:t>
            </a:r>
            <a:r>
              <a:rPr b="0" lang="en-US" sz="1800" spc="-1" strike="noStrike">
                <a:solidFill>
                  <a:srgbClr val="404040"/>
                </a:solidFill>
                <a:latin typeface="Times New Roman"/>
              </a:rPr>
              <a:t> Lặp rồi mới kiểm tra điều kiện.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7/for</a:t>
            </a:r>
            <a:r>
              <a:rPr b="0" lang="en-US" sz="1800" spc="-1" strike="noStrike">
                <a:solidFill>
                  <a:srgbClr val="404040"/>
                </a:solidFill>
                <a:latin typeface="Times New Roman"/>
              </a:rPr>
              <a:t>…in () / for .. of () : dùng trong object.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77160" y="609480"/>
            <a:ext cx="8596440" cy="546840"/>
          </a:xfrm>
          <a:prstGeom prst="rect">
            <a:avLst/>
          </a:prstGeom>
          <a:noFill/>
          <a:ln>
            <a:noFill/>
          </a:ln>
        </p:spPr>
        <p:txBody>
          <a:bodyPr>
            <a:normAutofit fontScale="61000"/>
          </a:bodyPr>
          <a:p>
            <a:pPr>
              <a:lnSpc>
                <a:spcPct val="100000"/>
              </a:lnSpc>
            </a:pPr>
            <a:r>
              <a:rPr b="0" lang="en-US" sz="3200" spc="-1" strike="noStrike">
                <a:solidFill>
                  <a:srgbClr val="90c226"/>
                </a:solidFill>
                <a:latin typeface="Trebuchet MS"/>
              </a:rPr>
              <a:t>Hàm trong js (</a:t>
            </a:r>
            <a:r>
              <a:rPr b="0" lang="en-US" sz="3600" spc="-1" strike="noStrike">
                <a:solidFill>
                  <a:srgbClr val="90c226"/>
                </a:solidFill>
                <a:latin typeface="Trebuchet MS"/>
              </a:rPr>
              <a:t>Function Declarations</a:t>
            </a:r>
            <a:r>
              <a:rPr b="1" lang="en-US" sz="3200" spc="-1" strike="noStrike">
                <a:solidFill>
                  <a:srgbClr val="90c226"/>
                </a:solidFill>
                <a:latin typeface="Trebuchet MS"/>
              </a:rPr>
              <a:t>)</a:t>
            </a:r>
            <a:endParaRPr b="0" lang="en-US" sz="3200" spc="-1" strike="noStrike">
              <a:solidFill>
                <a:srgbClr val="000000"/>
              </a:solidFill>
              <a:latin typeface="Trebuchet MS"/>
            </a:endParaRPr>
          </a:p>
        </p:txBody>
      </p:sp>
      <p:sp>
        <p:nvSpPr>
          <p:cNvPr id="179" name="TextShape 2"/>
          <p:cNvSpPr txBox="1"/>
          <p:nvPr/>
        </p:nvSpPr>
        <p:spPr>
          <a:xfrm>
            <a:off x="589320" y="1762560"/>
            <a:ext cx="8596440" cy="463068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charset="2"/>
              <a:buChar char=""/>
            </a:pPr>
            <a:r>
              <a:rPr b="0" lang="en-US" sz="2400" spc="-1" strike="noStrike">
                <a:solidFill>
                  <a:srgbClr val="404040"/>
                </a:solidFill>
                <a:latin typeface="Times New Roman"/>
              </a:rPr>
              <a:t>1/ Hàm là khối câu lệnh với một danh sách tham số (hoặc không có tham số)</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2400" spc="-1" strike="noStrike">
                <a:solidFill>
                  <a:srgbClr val="404040"/>
                </a:solidFill>
                <a:latin typeface="Times New Roman"/>
              </a:rPr>
              <a:t>Cú pháp tạo hàm trong javascript : </a:t>
            </a:r>
            <a:endParaRPr b="0" lang="en-US" sz="2400" spc="-1" strike="noStrike">
              <a:solidFill>
                <a:srgbClr val="404040"/>
              </a:solidFill>
              <a:latin typeface="Trebuchet MS"/>
            </a:endParaRPr>
          </a:p>
          <a:p>
            <a:pPr marL="399960">
              <a:lnSpc>
                <a:spcPct val="100000"/>
              </a:lnSpc>
              <a:spcBef>
                <a:spcPts val="1001"/>
              </a:spcBef>
              <a:tabLst>
                <a:tab algn="l" pos="0"/>
              </a:tabLst>
            </a:pPr>
            <a:r>
              <a:rPr b="1" i="1" lang="en-US" sz="2200" spc="-1" strike="noStrike">
                <a:solidFill>
                  <a:srgbClr val="404040"/>
                </a:solidFill>
                <a:latin typeface="Times New Roman"/>
              </a:rPr>
              <a:t>function name_of_function(var1, var2, var3, ...)</a:t>
            </a:r>
            <a:endParaRPr b="0" lang="en-US" sz="2200" spc="-1" strike="noStrike">
              <a:solidFill>
                <a:srgbClr val="404040"/>
              </a:solidFill>
              <a:latin typeface="Trebuchet MS"/>
            </a:endParaRPr>
          </a:p>
          <a:p>
            <a:pPr marL="399960">
              <a:lnSpc>
                <a:spcPct val="100000"/>
              </a:lnSpc>
              <a:spcBef>
                <a:spcPts val="1001"/>
              </a:spcBef>
              <a:tabLst>
                <a:tab algn="l" pos="0"/>
              </a:tabLst>
            </a:pPr>
            <a:r>
              <a:rPr b="1" i="1" lang="en-US" sz="2200" spc="-1" strike="noStrike">
                <a:solidFill>
                  <a:srgbClr val="404040"/>
                </a:solidFill>
                <a:latin typeface="Times New Roman"/>
              </a:rPr>
              <a:t>{</a:t>
            </a:r>
            <a:endParaRPr b="0" lang="en-US" sz="2200" spc="-1" strike="noStrike">
              <a:solidFill>
                <a:srgbClr val="404040"/>
              </a:solidFill>
              <a:latin typeface="Trebuchet MS"/>
            </a:endParaRPr>
          </a:p>
          <a:p>
            <a:pPr marL="399960">
              <a:lnSpc>
                <a:spcPct val="100000"/>
              </a:lnSpc>
              <a:spcBef>
                <a:spcPts val="1001"/>
              </a:spcBef>
              <a:tabLst>
                <a:tab algn="l" pos="0"/>
              </a:tabLst>
            </a:pPr>
            <a:r>
              <a:rPr b="1" i="1" lang="en-US" sz="2200" spc="-1" strike="noStrike">
                <a:solidFill>
                  <a:srgbClr val="404040"/>
                </a:solidFill>
                <a:latin typeface="Times New Roman"/>
              </a:rPr>
              <a:t>    </a:t>
            </a:r>
            <a:r>
              <a:rPr b="1" i="1" lang="en-US" sz="2200" spc="-1" strike="noStrike">
                <a:solidFill>
                  <a:srgbClr val="404040"/>
                </a:solidFill>
                <a:latin typeface="Times New Roman"/>
              </a:rPr>
              <a:t>// Some code</a:t>
            </a:r>
            <a:endParaRPr b="0" lang="en-US" sz="2200" spc="-1" strike="noStrike">
              <a:solidFill>
                <a:srgbClr val="404040"/>
              </a:solidFill>
              <a:latin typeface="Trebuchet MS"/>
            </a:endParaRPr>
          </a:p>
          <a:p>
            <a:pPr marL="399960">
              <a:lnSpc>
                <a:spcPct val="100000"/>
              </a:lnSpc>
              <a:spcBef>
                <a:spcPts val="1001"/>
              </a:spcBef>
              <a:tabLst>
                <a:tab algn="l" pos="0"/>
              </a:tabLst>
            </a:pPr>
            <a:r>
              <a:rPr b="1" i="1" lang="en-US" sz="2200" spc="-1" strike="noStrike">
                <a:solidFill>
                  <a:srgbClr val="404040"/>
                </a:solidFill>
                <a:latin typeface="Times New Roman"/>
              </a:rPr>
              <a:t>}</a:t>
            </a:r>
            <a:endParaRPr b="0" lang="en-US" sz="22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Hàm có từ khóa </a:t>
            </a:r>
            <a:r>
              <a:rPr b="1" lang="en-US" sz="2400" spc="-1" strike="noStrike">
                <a:solidFill>
                  <a:srgbClr val="404040"/>
                </a:solidFill>
                <a:latin typeface="Times New Roman"/>
              </a:rPr>
              <a:t>return</a:t>
            </a:r>
            <a:r>
              <a:rPr b="0" lang="en-US" sz="2400" spc="-1" strike="noStrike">
                <a:solidFill>
                  <a:srgbClr val="404040"/>
                </a:solidFill>
                <a:latin typeface="Times New Roman"/>
              </a:rPr>
              <a:t> và hàm không có từ khóa </a:t>
            </a:r>
            <a:r>
              <a:rPr b="1" lang="en-US" sz="2400" spc="-1" strike="noStrike">
                <a:solidFill>
                  <a:srgbClr val="404040"/>
                </a:solidFill>
                <a:latin typeface="Times New Roman"/>
              </a:rPr>
              <a:t>return</a:t>
            </a:r>
            <a:r>
              <a:rPr b="0" lang="en-US" sz="2400" spc="-1" strike="noStrike">
                <a:solidFill>
                  <a:srgbClr val="404040"/>
                </a:solidFill>
                <a:latin typeface="Times New Roman"/>
              </a:rPr>
              <a:t> (đặt cuối câu lệnh trong hàm).</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tabLst>
                <a:tab algn="l" pos="0"/>
              </a:tabLst>
            </a:pPr>
            <a:r>
              <a:rPr b="0" lang="en-US" sz="2400" spc="-1" strike="noStrike">
                <a:solidFill>
                  <a:srgbClr val="404040"/>
                </a:solidFill>
                <a:latin typeface="Times New Roman"/>
              </a:rPr>
              <a:t>Gọi hàm : Tên hàm và tham số nếu có.</a:t>
            </a:r>
            <a:endParaRPr b="0" lang="en-US" sz="2400" spc="-1" strike="noStrike">
              <a:solidFill>
                <a:srgbClr val="404040"/>
              </a:solidFill>
              <a:latin typeface="Trebuchet MS"/>
            </a:endParaRPr>
          </a:p>
          <a:p>
            <a:pPr>
              <a:lnSpc>
                <a:spcPct val="100000"/>
              </a:lnSpc>
              <a:spcBef>
                <a:spcPts val="1001"/>
              </a:spcBef>
              <a:tabLst>
                <a:tab algn="l" pos="0"/>
              </a:tabLst>
            </a:pP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Hàm trong JS (</a:t>
            </a:r>
            <a:r>
              <a:rPr b="1" lang="en-US" sz="3600" spc="-1" strike="noStrike">
                <a:solidFill>
                  <a:srgbClr val="90c226"/>
                </a:solidFill>
                <a:latin typeface="Trebuchet MS"/>
              </a:rPr>
              <a:t>Function expressions </a:t>
            </a:r>
            <a:r>
              <a:rPr b="0" lang="en-US" sz="3600" spc="-1" strike="noStrike">
                <a:solidFill>
                  <a:srgbClr val="90c226"/>
                </a:solidFill>
                <a:latin typeface="Trebuchet MS"/>
              </a:rPr>
              <a:t>)</a:t>
            </a:r>
            <a:endParaRPr b="0" lang="en-US" sz="3600" spc="-1" strike="noStrike">
              <a:solidFill>
                <a:srgbClr val="000000"/>
              </a:solidFill>
              <a:latin typeface="Trebuchet MS"/>
            </a:endParaRPr>
          </a:p>
        </p:txBody>
      </p:sp>
      <p:sp>
        <p:nvSpPr>
          <p:cNvPr id="181"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charset="2"/>
              <a:buChar char=""/>
            </a:pPr>
            <a:r>
              <a:rPr b="1" lang="en-US" sz="1800" spc="-1" strike="noStrike">
                <a:solidFill>
                  <a:srgbClr val="404040"/>
                </a:solidFill>
                <a:latin typeface="Trebuchet MS"/>
              </a:rPr>
              <a:t>Function expressions </a:t>
            </a:r>
            <a:r>
              <a:rPr b="0" lang="en-US" sz="1800" spc="-1" strike="noStrike">
                <a:solidFill>
                  <a:srgbClr val="404040"/>
                </a:solidFill>
                <a:latin typeface="Trebuchet MS"/>
              </a:rPr>
              <a:t>: </a:t>
            </a:r>
            <a:r>
              <a:rPr b="0" lang="vi-VN" sz="1800" spc="-1" strike="noStrike">
                <a:solidFill>
                  <a:srgbClr val="404040"/>
                </a:solidFill>
                <a:latin typeface="Times New Roman"/>
              </a:rPr>
              <a:t>là cách định nghĩa </a:t>
            </a:r>
            <a:r>
              <a:rPr b="0" lang="en-US" sz="1800" spc="-1" strike="noStrike">
                <a:solidFill>
                  <a:srgbClr val="404040"/>
                </a:solidFill>
                <a:latin typeface="Times New Roman"/>
              </a:rPr>
              <a:t>khác của </a:t>
            </a:r>
            <a:r>
              <a:rPr b="0" lang="vi-VN" sz="1800" spc="-1" strike="noStrike">
                <a:solidFill>
                  <a:srgbClr val="404040"/>
                </a:solidFill>
                <a:latin typeface="Times New Roman"/>
              </a:rPr>
              <a:t>hàm, một f unction expressions là một biểu thức </a:t>
            </a:r>
            <a:r>
              <a:rPr b="0" lang="en-US" sz="1800" spc="-1" strike="noStrike">
                <a:solidFill>
                  <a:srgbClr val="404040"/>
                </a:solidFill>
                <a:latin typeface="Times New Roman"/>
              </a:rPr>
              <a:t>và nó </a:t>
            </a:r>
            <a:r>
              <a:rPr b="0" lang="vi-VN" sz="1800" spc="-1" strike="noStrike">
                <a:solidFill>
                  <a:srgbClr val="404040"/>
                </a:solidFill>
                <a:latin typeface="Times New Roman"/>
              </a:rPr>
              <a:t>định nghĩa một hàm không đặt tên.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1" lang="en-US" sz="1800" spc="-1" strike="noStrike">
                <a:solidFill>
                  <a:srgbClr val="404040"/>
                </a:solidFill>
                <a:latin typeface="Times New Roman"/>
              </a:rPr>
              <a:t>Cú pháp </a:t>
            </a:r>
            <a:r>
              <a:rPr b="0" lang="en-US" sz="1800" spc="-1" strike="noStrike">
                <a:solidFill>
                  <a:srgbClr val="404040"/>
                </a:solidFill>
                <a:latin typeface="Times New Roman"/>
              </a:rPr>
              <a:t>: </a:t>
            </a:r>
            <a:r>
              <a:rPr b="0" lang="vi-VN" sz="1800" spc="-1" strike="noStrike">
                <a:solidFill>
                  <a:srgbClr val="404040"/>
                </a:solidFill>
                <a:latin typeface="Times New Roman"/>
              </a:rPr>
              <a:t>Cú pháp của một  </a:t>
            </a:r>
            <a:r>
              <a:rPr b="1" lang="vi-VN" sz="1800" spc="-1" strike="noStrike">
                <a:solidFill>
                  <a:srgbClr val="404040"/>
                </a:solidFill>
                <a:latin typeface="Times New Roman"/>
              </a:rPr>
              <a:t>function expressions </a:t>
            </a:r>
            <a:r>
              <a:rPr b="0" lang="vi-VN" sz="1800" spc="-1" strike="noStrike">
                <a:solidFill>
                  <a:srgbClr val="404040"/>
                </a:solidFill>
                <a:latin typeface="Times New Roman"/>
              </a:rPr>
              <a:t>khá giống với một lệnh function, ngoại trừ ở chỗ nó được sử dụng như là một biểu thức chứ không phải là một lệnh và không yêu cầu tên hàm.</a:t>
            </a:r>
            <a:endParaRPr b="0" lang="en-US" sz="1800" spc="-1" strike="noStrike">
              <a:solidFill>
                <a:srgbClr val="404040"/>
              </a:solidFill>
              <a:latin typeface="Trebuchet MS"/>
            </a:endParaRPr>
          </a:p>
          <a:p>
            <a:pPr>
              <a:lnSpc>
                <a:spcPct val="100000"/>
              </a:lnSpc>
              <a:spcBef>
                <a:spcPts val="1001"/>
              </a:spcBef>
              <a:tabLst>
                <a:tab algn="l" pos="0"/>
              </a:tabLst>
            </a:pPr>
            <a:r>
              <a:rPr b="1" lang="en-US" sz="1800" spc="-1" strike="noStrike">
                <a:solidFill>
                  <a:srgbClr val="404040"/>
                </a:solidFill>
                <a:latin typeface="Times New Roman"/>
              </a:rPr>
              <a:t>	</a:t>
            </a:r>
            <a:r>
              <a:rPr b="1" lang="en-US" sz="1800" spc="-1" strike="noStrike">
                <a:solidFill>
                  <a:srgbClr val="404040"/>
                </a:solidFill>
                <a:latin typeface="Times New Roman"/>
              </a:rPr>
              <a:t>let </a:t>
            </a:r>
            <a:r>
              <a:rPr b="1" i="1" lang="en-US" sz="1800" spc="-1" strike="noStrike">
                <a:solidFill>
                  <a:srgbClr val="404040"/>
                </a:solidFill>
                <a:latin typeface="Times New Roman"/>
              </a:rPr>
              <a:t>variablename</a:t>
            </a:r>
            <a:r>
              <a:rPr b="1" lang="en-US" sz="1800" spc="-1" strike="noStrike">
                <a:solidFill>
                  <a:srgbClr val="404040"/>
                </a:solidFill>
                <a:latin typeface="Times New Roman"/>
              </a:rPr>
              <a:t> = function(Argument List){ Function Body };</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77160" y="609480"/>
            <a:ext cx="8596440" cy="1320480"/>
          </a:xfrm>
          <a:prstGeom prst="rect">
            <a:avLst/>
          </a:prstGeom>
          <a:noFill/>
          <a:ln>
            <a:noFill/>
          </a:ln>
        </p:spPr>
        <p:txBody>
          <a:bodyPr>
            <a:noAutofit/>
          </a:bodyPr>
          <a:p>
            <a:pPr>
              <a:lnSpc>
                <a:spcPct val="100000"/>
              </a:lnSpc>
            </a:pPr>
            <a:r>
              <a:rPr b="1" lang="en-US" sz="3600" spc="-1" strike="noStrike">
                <a:solidFill>
                  <a:srgbClr val="90c226"/>
                </a:solidFill>
                <a:latin typeface="Times New Roman"/>
                <a:ea typeface="Times New Roman"/>
              </a:rPr>
              <a:t>Arrow Function</a:t>
            </a:r>
            <a:endParaRPr b="0" lang="en-US" sz="3600" spc="-1" strike="noStrike">
              <a:solidFill>
                <a:srgbClr val="000000"/>
              </a:solidFill>
              <a:latin typeface="Trebuchet MS"/>
            </a:endParaRPr>
          </a:p>
        </p:txBody>
      </p:sp>
      <p:sp>
        <p:nvSpPr>
          <p:cNvPr id="183"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1" lang="en-US" sz="2800" spc="-1" strike="noStrike">
                <a:solidFill>
                  <a:srgbClr val="404040"/>
                </a:solidFill>
                <a:latin typeface="Times New Roman"/>
                <a:ea typeface="Times New Roman"/>
              </a:rPr>
              <a:t>Arrow Function</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ea typeface="Times New Roman"/>
              </a:rPr>
              <a:t>Cú pháp : </a:t>
            </a:r>
            <a:endParaRPr b="0" lang="en-US" sz="2800" spc="-1" strike="noStrike">
              <a:solidFill>
                <a:srgbClr val="404040"/>
              </a:solidFill>
              <a:latin typeface="Trebuchet MS"/>
            </a:endParaRPr>
          </a:p>
          <a:p>
            <a:pPr marL="399960">
              <a:lnSpc>
                <a:spcPct val="100000"/>
              </a:lnSpc>
              <a:spcBef>
                <a:spcPts val="1001"/>
              </a:spcBef>
              <a:tabLst>
                <a:tab algn="l" pos="0"/>
              </a:tabLst>
            </a:pPr>
            <a:r>
              <a:rPr b="0" lang="en-US" sz="2800" spc="-1" strike="noStrike">
                <a:solidFill>
                  <a:srgbClr val="404040"/>
                </a:solidFill>
                <a:latin typeface="Times New Roman"/>
                <a:ea typeface="Times New Roman"/>
              </a:rPr>
              <a:t>let  functionName  =  (var1, var2) =&gt; {</a:t>
            </a:r>
            <a:endParaRPr b="0" lang="en-US" sz="2800" spc="-1" strike="noStrike">
              <a:solidFill>
                <a:srgbClr val="404040"/>
              </a:solidFill>
              <a:latin typeface="Trebuchet MS"/>
            </a:endParaRPr>
          </a:p>
          <a:p>
            <a:pPr marL="399960">
              <a:lnSpc>
                <a:spcPct val="100000"/>
              </a:lnSpc>
              <a:spcBef>
                <a:spcPts val="1001"/>
              </a:spcBef>
              <a:tabLst>
                <a:tab algn="l" pos="0"/>
              </a:tabLst>
            </a:pPr>
            <a:r>
              <a:rPr b="0" lang="en-US" sz="2800" spc="-1" strike="noStrike">
                <a:solidFill>
                  <a:srgbClr val="404040"/>
                </a:solidFill>
                <a:latin typeface="Times New Roman"/>
                <a:ea typeface="Times New Roman"/>
              </a:rPr>
              <a:t>    </a:t>
            </a:r>
            <a:r>
              <a:rPr b="0" lang="en-US" sz="2800" spc="-1" strike="noStrike">
                <a:solidFill>
                  <a:srgbClr val="404040"/>
                </a:solidFill>
                <a:latin typeface="Times New Roman"/>
                <a:ea typeface="Times New Roman"/>
              </a:rPr>
              <a:t>// Nội dung function</a:t>
            </a:r>
            <a:endParaRPr b="0" lang="en-US" sz="2800" spc="-1" strike="noStrike">
              <a:solidFill>
                <a:srgbClr val="404040"/>
              </a:solidFill>
              <a:latin typeface="Trebuchet MS"/>
            </a:endParaRPr>
          </a:p>
          <a:p>
            <a:pPr marL="399960">
              <a:lnSpc>
                <a:spcPct val="100000"/>
              </a:lnSpc>
              <a:spcBef>
                <a:spcPts val="1001"/>
              </a:spcBef>
              <a:tabLst>
                <a:tab algn="l" pos="0"/>
              </a:tabLst>
            </a:pPr>
            <a:r>
              <a:rPr b="0" lang="en-US" sz="2800" spc="-1" strike="noStrike">
                <a:solidFill>
                  <a:srgbClr val="404040"/>
                </a:solidFill>
                <a:latin typeface="Times New Roman"/>
                <a:ea typeface="Times New Roman"/>
              </a:rPr>
              <a:t>};</a:t>
            </a:r>
            <a:endParaRPr b="0" lang="en-US" sz="2800" spc="-1" strike="noStrike">
              <a:solidFill>
                <a:srgbClr val="404040"/>
              </a:solidFill>
              <a:latin typeface="Trebuchet MS"/>
            </a:endParaRPr>
          </a:p>
          <a:p>
            <a:pPr>
              <a:lnSpc>
                <a:spcPct val="100000"/>
              </a:lnSpc>
              <a:spcBef>
                <a:spcPts val="1001"/>
              </a:spcBef>
              <a:tabLst>
                <a:tab algn="l" pos="0"/>
              </a:tabLst>
            </a:pP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77160" y="279000"/>
            <a:ext cx="8596440" cy="657000"/>
          </a:xfrm>
          <a:prstGeom prst="rect">
            <a:avLst/>
          </a:prstGeom>
          <a:noFill/>
          <a:ln>
            <a:noFill/>
          </a:ln>
        </p:spPr>
        <p:txBody>
          <a:bodyPr>
            <a:noAutofit/>
          </a:bodyPr>
          <a:p>
            <a:pPr>
              <a:lnSpc>
                <a:spcPct val="100000"/>
              </a:lnSpc>
            </a:pPr>
            <a:r>
              <a:rPr b="1" lang="en-US" sz="3600" spc="-1" strike="noStrike">
                <a:solidFill>
                  <a:srgbClr val="90c226"/>
                </a:solidFill>
                <a:latin typeface="Times New Roman"/>
              </a:rPr>
              <a:t>Đối tượng number trong js</a:t>
            </a:r>
            <a:endParaRPr b="0" lang="en-US" sz="3600" spc="-1" strike="noStrike">
              <a:solidFill>
                <a:srgbClr val="000000"/>
              </a:solidFill>
              <a:latin typeface="Trebuchet MS"/>
            </a:endParaRPr>
          </a:p>
        </p:txBody>
      </p:sp>
      <p:sp>
        <p:nvSpPr>
          <p:cNvPr id="185" name="TextShape 2"/>
          <p:cNvSpPr txBox="1"/>
          <p:nvPr/>
        </p:nvSpPr>
        <p:spPr>
          <a:xfrm>
            <a:off x="677160" y="1311120"/>
            <a:ext cx="8596440" cy="501228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imes New Roman"/>
              </a:rPr>
              <a:t>A/ Các phương thức của đối tượng Number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1/ Ép kiểu dữ liệu về kiểu số. Number(), Number.parseFloat(), Number.parseInt()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2/ Kiểm tra số : Number.isInteger()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3/ Kiểm tra số đó không phải là số : Number.isNaN()/ isNaN()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Number.isNaN(NaN); // true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Number.isNaN(Number.NaN); // true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Number.isNaN(0 / 0); // true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isNaN(NaN); // true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isNaN(undefined); // true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isNaN({}); // true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Consolas"/>
                <a:ea typeface="Tahoma"/>
              </a:rPr>
              <a:t>var isNaN = function(value) { var n = parseInt(value); return n !== n; };</a:t>
            </a:r>
            <a:br/>
            <a:br/>
            <a:br/>
            <a:br/>
            <a:br/>
            <a:br/>
            <a:br/>
            <a:br/>
            <a:br/>
            <a:br/>
            <a:r>
              <a:rPr b="0" lang="en-US" sz="1800" spc="-1" strike="noStrike">
                <a:solidFill>
                  <a:srgbClr val="404040"/>
                </a:solidFill>
                <a:latin typeface="Times New Roman"/>
              </a:rPr>
              <a:t>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1075</TotalTime>
  <Application>LibreOffice/6.4.5.2$Linux_X86_64 LibreOffice_project/40$Build-2</Application>
  <Words>3195</Words>
  <Paragraphs>241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2019-12-21T06:07:36Z</dcterms:created>
  <dc:creator>Microsoft Office User</dc:creator>
  <dc:description/>
  <dc:language>en-US</dc:language>
  <cp:lastModifiedBy/>
  <dcterms:modified xsi:type="dcterms:W3CDTF">2020-09-18T18:42:37Z</dcterms:modified>
  <cp:revision>148</cp:revision>
  <dc:subject/>
  <dc:title>Javascript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